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5" r:id="rId313"/>
    <p:sldMasterId id="2147484306" r:id="rId314"/>
    <p:sldMasterId id="2147484355" r:id="rId315"/>
  </p:sldMasterIdLst>
  <p:notesMasterIdLst>
    <p:notesMasterId r:id="rId393"/>
  </p:notesMasterIdLst>
  <p:sldIdLst>
    <p:sldId id="2147479945" r:id="rId316"/>
    <p:sldId id="2147480543" r:id="rId317"/>
    <p:sldId id="2147479948" r:id="rId318"/>
    <p:sldId id="2147479982" r:id="rId319"/>
    <p:sldId id="2147480523" r:id="rId320"/>
    <p:sldId id="2147479969" r:id="rId321"/>
    <p:sldId id="2147479978" r:id="rId322"/>
    <p:sldId id="2147479954" r:id="rId323"/>
    <p:sldId id="2147479971" r:id="rId324"/>
    <p:sldId id="2147479981" r:id="rId325"/>
    <p:sldId id="2076138318" r:id="rId326"/>
    <p:sldId id="2147480495" r:id="rId327"/>
    <p:sldId id="2076138485" r:id="rId328"/>
    <p:sldId id="2147479897" r:id="rId329"/>
    <p:sldId id="2142532748" r:id="rId330"/>
    <p:sldId id="2147479970" r:id="rId331"/>
    <p:sldId id="2147480536" r:id="rId332"/>
    <p:sldId id="2147479092" r:id="rId333"/>
    <p:sldId id="2147480542" r:id="rId334"/>
    <p:sldId id="2147480526" r:id="rId335"/>
    <p:sldId id="2147479819" r:id="rId336"/>
    <p:sldId id="2147479826" r:id="rId337"/>
    <p:sldId id="2147479984" r:id="rId338"/>
    <p:sldId id="2147480500" r:id="rId339"/>
    <p:sldId id="2147480503" r:id="rId340"/>
    <p:sldId id="2147480528" r:id="rId341"/>
    <p:sldId id="268" r:id="rId342"/>
    <p:sldId id="2147479151" r:id="rId343"/>
    <p:sldId id="2147480161" r:id="rId344"/>
    <p:sldId id="2147480163" r:id="rId345"/>
    <p:sldId id="2147480535" r:id="rId346"/>
    <p:sldId id="2147479987" r:id="rId347"/>
    <p:sldId id="2147479794" r:id="rId348"/>
    <p:sldId id="2147480534" r:id="rId349"/>
    <p:sldId id="2147479988" r:id="rId350"/>
    <p:sldId id="2147480156" r:id="rId351"/>
    <p:sldId id="2147480170" r:id="rId352"/>
    <p:sldId id="2147480158" r:id="rId353"/>
    <p:sldId id="2147480159" r:id="rId354"/>
    <p:sldId id="2141411260" r:id="rId355"/>
    <p:sldId id="2147479780" r:id="rId356"/>
    <p:sldId id="2147480533" r:id="rId357"/>
    <p:sldId id="259" r:id="rId358"/>
    <p:sldId id="2147480538" r:id="rId359"/>
    <p:sldId id="2076138527" r:id="rId360"/>
    <p:sldId id="2147480493" r:id="rId361"/>
    <p:sldId id="2147479943" r:id="rId362"/>
    <p:sldId id="2147479958" r:id="rId363"/>
    <p:sldId id="2147479959" r:id="rId364"/>
    <p:sldId id="2147480201" r:id="rId365"/>
    <p:sldId id="2147479957" r:id="rId366"/>
    <p:sldId id="2076138478" r:id="rId367"/>
    <p:sldId id="2147480504" r:id="rId368"/>
    <p:sldId id="2147480505" r:id="rId369"/>
    <p:sldId id="2076138525" r:id="rId370"/>
    <p:sldId id="2147480198" r:id="rId371"/>
    <p:sldId id="2147479960" r:id="rId372"/>
    <p:sldId id="2147479855" r:id="rId373"/>
    <p:sldId id="2147480532" r:id="rId374"/>
    <p:sldId id="2147479845" r:id="rId375"/>
    <p:sldId id="2147480506" r:id="rId376"/>
    <p:sldId id="2147480352" r:id="rId377"/>
    <p:sldId id="2147480353" r:id="rId378"/>
    <p:sldId id="2147479160" r:id="rId379"/>
    <p:sldId id="2147479848" r:id="rId380"/>
    <p:sldId id="2147480354" r:id="rId381"/>
    <p:sldId id="2147480177" r:id="rId382"/>
    <p:sldId id="2147480527" r:id="rId383"/>
    <p:sldId id="2147480531" r:id="rId384"/>
    <p:sldId id="2147478715" r:id="rId385"/>
    <p:sldId id="2147477326" r:id="rId386"/>
    <p:sldId id="2147480540" r:id="rId387"/>
    <p:sldId id="2147480498" r:id="rId388"/>
    <p:sldId id="2147480530" r:id="rId389"/>
    <p:sldId id="2147480541" r:id="rId390"/>
    <p:sldId id="2147480537" r:id="rId391"/>
    <p:sldId id="2147479762" r:id="rId3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A3E016E9-AC5B-4A09-9451-BD4953042C45}">
          <p14:sldIdLst>
            <p14:sldId id="2147479945"/>
            <p14:sldId id="2147480543"/>
          </p14:sldIdLst>
        </p14:section>
        <p14:section name="Act 1: Why AI Matters" id="{E915C5A8-37FA-4C18-98D8-6E78FDCA6C57}">
          <p14:sldIdLst>
            <p14:sldId id="2147479948"/>
            <p14:sldId id="2147479982"/>
            <p14:sldId id="2147480523"/>
            <p14:sldId id="2147479969"/>
            <p14:sldId id="2147479978"/>
            <p14:sldId id="2147479954"/>
            <p14:sldId id="2147479971"/>
          </p14:sldIdLst>
        </p14:section>
        <p14:section name="Local Expert Fireside Chat" id="{53CC2CDA-98F2-47FF-BB44-E65F57A4E8C4}">
          <p14:sldIdLst>
            <p14:sldId id="2147479981"/>
            <p14:sldId id="2076138318"/>
          </p14:sldIdLst>
        </p14:section>
        <p14:section name="Innovate with Confidence (RAI)" id="{64F52102-5D7E-4693-98A0-1DFBBEF7BC11}">
          <p14:sldIdLst>
            <p14:sldId id="2147480495"/>
            <p14:sldId id="2076138485"/>
            <p14:sldId id="2147479897"/>
            <p14:sldId id="2142532748"/>
            <p14:sldId id="2147479970"/>
            <p14:sldId id="2147480536"/>
            <p14:sldId id="2147479092"/>
            <p14:sldId id="2147480542"/>
            <p14:sldId id="2147480526"/>
            <p14:sldId id="2147479819"/>
            <p14:sldId id="2147479826"/>
          </p14:sldIdLst>
        </p14:section>
        <p14:section name="Amplify human ingenuity with a copilot for everyone" id="{3DF5C91F-B14E-4F54-93A2-13F26A7D48B1}">
          <p14:sldIdLst>
            <p14:sldId id="2147479984"/>
            <p14:sldId id="2147480500"/>
            <p14:sldId id="2147480503"/>
            <p14:sldId id="2147480528"/>
            <p14:sldId id="268"/>
            <p14:sldId id="2147479151"/>
          </p14:sldIdLst>
        </p14:section>
        <p14:section name="Modern Work" id="{B8E3DD26-D473-4419-BE42-0515FED80B7C}">
          <p14:sldIdLst>
            <p14:sldId id="2147480161"/>
            <p14:sldId id="2147480163"/>
            <p14:sldId id="2147480535"/>
          </p14:sldIdLst>
        </p14:section>
        <p14:section name="Biz Apps" id="{A60AE558-ED10-430E-89EA-80D008504D0D}">
          <p14:sldIdLst>
            <p14:sldId id="2147479987"/>
            <p14:sldId id="2147479794"/>
            <p14:sldId id="2147480534"/>
            <p14:sldId id="2147479988"/>
            <p14:sldId id="2147480156"/>
            <p14:sldId id="2147480170"/>
          </p14:sldIdLst>
        </p14:section>
        <p14:section name="Security" id="{607B314E-B423-454D-BBFA-893EF91A2637}">
          <p14:sldIdLst>
            <p14:sldId id="2147480158"/>
            <p14:sldId id="2147480159"/>
          </p14:sldIdLst>
        </p14:section>
        <p14:section name="GitHub Copilot" id="{4AC1E269-4688-4E3E-BF17-12212B00CF55}">
          <p14:sldIdLst>
            <p14:sldId id="2141411260"/>
            <p14:sldId id="2147479780"/>
            <p14:sldId id="2147480533"/>
            <p14:sldId id="259"/>
            <p14:sldId id="2147480538"/>
          </p14:sldIdLst>
        </p14:section>
        <p14:section name="Break" id="{6957F327-66ED-40DB-9899-A8BB0AFFAD2C}">
          <p14:sldIdLst>
            <p14:sldId id="2076138527"/>
          </p14:sldIdLst>
        </p14:section>
        <p14:section name="Realize exponential value with the leading AI platform" id="{1344C371-C843-47F4-B60F-51190EBEC19E}">
          <p14:sldIdLst>
            <p14:sldId id="2147480493"/>
            <p14:sldId id="2147479943"/>
            <p14:sldId id="2147479958"/>
            <p14:sldId id="2147479959"/>
            <p14:sldId id="2147480201"/>
            <p14:sldId id="2147479957"/>
            <p14:sldId id="2076138478"/>
            <p14:sldId id="2147480504"/>
            <p14:sldId id="2147480505"/>
            <p14:sldId id="2076138525"/>
            <p14:sldId id="2147480198"/>
            <p14:sldId id="2147479960"/>
            <p14:sldId id="2147479855"/>
            <p14:sldId id="2147480532"/>
            <p14:sldId id="2147479845"/>
          </p14:sldIdLst>
        </p14:section>
        <p14:section name="Reinvent every industry with AI and partner expertise" id="{C32B8EDD-18FD-43B8-9423-2AE98086A722}">
          <p14:sldIdLst>
            <p14:sldId id="2147480506"/>
            <p14:sldId id="2147480352"/>
            <p14:sldId id="2147480353"/>
            <p14:sldId id="2147479160"/>
            <p14:sldId id="2147479848"/>
            <p14:sldId id="2147480354"/>
          </p14:sldIdLst>
        </p14:section>
        <p14:section name="Accelerate your transformation" id="{974A3AAE-3F0A-4F70-B1D2-73307177506A}">
          <p14:sldIdLst>
            <p14:sldId id="2147480177"/>
            <p14:sldId id="2147480527"/>
            <p14:sldId id="2147480531"/>
            <p14:sldId id="2147478715"/>
            <p14:sldId id="2147477326"/>
            <p14:sldId id="2147480540"/>
            <p14:sldId id="2147480498"/>
            <p14:sldId id="2147480530"/>
            <p14:sldId id="2147480541"/>
          </p14:sldIdLst>
        </p14:section>
        <p14:section name="Close - CTAs" id="{4E03AE73-C6F9-469F-9369-62C41178849F}">
          <p14:sldIdLst>
            <p14:sldId id="2147480537"/>
            <p14:sldId id="2147479762"/>
          </p14:sldIdLst>
        </p14:section>
      </p14:sectionLst>
    </p:ext>
    <p:ext uri="{EFAFB233-063F-42B5-8137-9DF3F51BA10A}">
      <p15:sldGuideLst xmlns:p15="http://schemas.microsoft.com/office/powerpoint/2012/main">
        <p15:guide id="1" orient="horz" pos="2568"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6BBE09-D485-83B7-0C31-C307F960C56F}" name="Shilpa Dabke" initials="SD" userId="S::shdabke@microsoft.com::d753e826-536b-4c09-ae96-b6b01ad8335f" providerId="AD"/>
  <p188:author id="{66847E27-A8C4-D88E-5C7D-C05482AEDFA0}" name="Lindsay Buckles" initials="LB" userId="S::lbuckles@microsoft.com::a08a1079-04e9-493b-94d6-b93322929324" providerId="AD"/>
  <p188:author id="{2297B82D-A68E-E9C6-41C5-D104B65621D4}" name="Gina Khan" initials="GK" userId="S::nokha@microsoft.com::af01db22-7635-4a25-9799-a13267c77a32" providerId="AD"/>
  <p188:author id="{D576C83E-052B-856D-E2D9-CDB9B5BE44F4}" name="Anthony Mocny" initials="AM" userId="S::anthonymocny@microsoft.com::696ee493-cc82-474b-abeb-fbf6494ae45f" providerId="AD"/>
  <p188:author id="{E32A6145-8945-D05E-7C4B-8662DA8C9588}" name="Carissa Eicholz" initials="" userId="S::carissaw@microsoft.com::53b10217-f789-4549-aa9f-520e2a36f92e" providerId="AD"/>
  <p188:author id="{A437724E-C8F6-AE0F-0F3E-8BB6A5261D27}" name="Jessica Bright (CLEARWATER GROUP LLC)" initials="JB" userId="S::v-brije@microsoft.com::1ab4f4a5-f40d-4065-abb0-7e1467b38be0" providerId="AD"/>
  <p188:author id="{5B1F727D-86EB-10B6-E067-17196EC7C011}" name="Shantel Gascoigne" initials="SG" userId="S::shanr@microsoft.com::563e7190-bdd9-4832-8b9c-f26ae4c8ae8d" providerId="AD"/>
  <p188:author id="{C75430C1-0711-124B-A497-49F880CA283F}" name="Jennifer Rogers (PRIME 8 LLC)" initials="" userId="S::v-jennrogers@microsoft.com::47684b5e-b2b8-4f34-bb8e-2f402b9fdf09" providerId="AD"/>
  <p188:author id="{415386E1-F361-E854-1D7C-51D06C4369B3}" name="Jason Tseng" initials="JT" userId="S::jatseng@microsoft.com::7f9d0b5f-8404-44be-8557-0ce1bd9a5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9B3FE"/>
    <a:srgbClr val="FE7F50"/>
    <a:srgbClr val="091F2C"/>
    <a:srgbClr val="D9D9D9"/>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2D9BD-8B59-4264-90B0-FBB3060F5533}" v="3" dt="2023-06-14T12:03:59.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067" autoAdjust="0"/>
  </p:normalViewPr>
  <p:slideViewPr>
    <p:cSldViewPr snapToGrid="0">
      <p:cViewPr varScale="1">
        <p:scale>
          <a:sx n="47" d="100"/>
          <a:sy n="47" d="100"/>
        </p:scale>
        <p:origin x="1960" y="48"/>
      </p:cViewPr>
      <p:guideLst>
        <p:guide orient="horz" pos="256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slide" Target="slides/slide9.xml"/><Relationship Id="rId366" Type="http://schemas.openxmlformats.org/officeDocument/2006/relationships/slide" Target="slides/slide51.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slide" Target="slides/slide20.xml"/><Relationship Id="rId377" Type="http://schemas.openxmlformats.org/officeDocument/2006/relationships/slide" Target="slides/slide62.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slide" Target="slides/slide31.xml"/><Relationship Id="rId388" Type="http://schemas.openxmlformats.org/officeDocument/2006/relationships/slide" Target="slides/slide73.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slideMaster" Target="slideMasters/slideMaster3.xml"/><Relationship Id="rId357" Type="http://schemas.openxmlformats.org/officeDocument/2006/relationships/slide" Target="slides/slide42.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microsoft.com/office/2018/10/relationships/authors" Target="authors.xml"/><Relationship Id="rId259" Type="http://schemas.openxmlformats.org/officeDocument/2006/relationships/customXml" Target="../customXml/item259.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slide" Target="slides/slide11.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slide" Target="slides/slide53.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slide" Target="slides/slide22.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slide" Target="slides/slide64.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slide" Target="slides/slide75.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slide" Target="slides/slide33.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slide" Target="slides/slide2.xml"/><Relationship Id="rId359" Type="http://schemas.openxmlformats.org/officeDocument/2006/relationships/slide" Target="slides/slide44.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slide" Target="slides/slide55.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slide" Target="slides/slide13.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slide" Target="slides/slide66.xml"/><Relationship Id="rId241" Type="http://schemas.openxmlformats.org/officeDocument/2006/relationships/customXml" Target="../customXml/item241.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slide" Target="slides/slide24.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slide" Target="slides/slide35.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slide" Target="slides/slide77.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slide" Target="slides/slide46.xml"/><Relationship Id="rId196" Type="http://schemas.openxmlformats.org/officeDocument/2006/relationships/customXml" Target="../customXml/item196.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slide" Target="slides/slide4.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330" Type="http://schemas.openxmlformats.org/officeDocument/2006/relationships/slide" Target="slides/slide15.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351" Type="http://schemas.openxmlformats.org/officeDocument/2006/relationships/slide" Target="slides/slide36.xml"/><Relationship Id="rId372" Type="http://schemas.openxmlformats.org/officeDocument/2006/relationships/slide" Target="slides/slide57.xml"/><Relationship Id="rId393" Type="http://schemas.openxmlformats.org/officeDocument/2006/relationships/notesMaster" Target="notesMasters/notesMaster1.xml"/><Relationship Id="rId211" Type="http://schemas.openxmlformats.org/officeDocument/2006/relationships/customXml" Target="../customXml/item211.xml"/><Relationship Id="rId232" Type="http://schemas.openxmlformats.org/officeDocument/2006/relationships/customXml" Target="../customXml/item232.xml"/><Relationship Id="rId253" Type="http://schemas.openxmlformats.org/officeDocument/2006/relationships/customXml" Target="../customXml/item253.xml"/><Relationship Id="rId274" Type="http://schemas.openxmlformats.org/officeDocument/2006/relationships/customXml" Target="../customXml/item274.xml"/><Relationship Id="rId295" Type="http://schemas.openxmlformats.org/officeDocument/2006/relationships/customXml" Target="../customXml/item295.xml"/><Relationship Id="rId309" Type="http://schemas.openxmlformats.org/officeDocument/2006/relationships/customXml" Target="../customXml/item309.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320" Type="http://schemas.openxmlformats.org/officeDocument/2006/relationships/slide" Target="slides/slide5.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341" Type="http://schemas.openxmlformats.org/officeDocument/2006/relationships/slide" Target="slides/slide26.xml"/><Relationship Id="rId362" Type="http://schemas.openxmlformats.org/officeDocument/2006/relationships/slide" Target="slides/slide47.xml"/><Relationship Id="rId383" Type="http://schemas.openxmlformats.org/officeDocument/2006/relationships/slide" Target="slides/slide68.xml"/><Relationship Id="rId201" Type="http://schemas.openxmlformats.org/officeDocument/2006/relationships/customXml" Target="../customXml/item201.xml"/><Relationship Id="rId222" Type="http://schemas.openxmlformats.org/officeDocument/2006/relationships/customXml" Target="../customXml/item222.xml"/><Relationship Id="rId243" Type="http://schemas.openxmlformats.org/officeDocument/2006/relationships/customXml" Target="../customXml/item243.xml"/><Relationship Id="rId264" Type="http://schemas.openxmlformats.org/officeDocument/2006/relationships/customXml" Target="../customXml/item264.xml"/><Relationship Id="rId285" Type="http://schemas.openxmlformats.org/officeDocument/2006/relationships/customXml" Target="../customXml/item285.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customXml" Target="../customXml/item310.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slide" Target="slides/slide16.xml"/><Relationship Id="rId352" Type="http://schemas.openxmlformats.org/officeDocument/2006/relationships/slide" Target="slides/slide37.xml"/><Relationship Id="rId373" Type="http://schemas.openxmlformats.org/officeDocument/2006/relationships/slide" Target="slides/slide58.xml"/><Relationship Id="rId394" Type="http://schemas.openxmlformats.org/officeDocument/2006/relationships/presProps" Target="presProps.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slide" Target="slides/slide6.xml"/><Relationship Id="rId342" Type="http://schemas.openxmlformats.org/officeDocument/2006/relationships/slide" Target="slides/slide27.xml"/><Relationship Id="rId363" Type="http://schemas.openxmlformats.org/officeDocument/2006/relationships/slide" Target="slides/slide48.xml"/><Relationship Id="rId384" Type="http://schemas.openxmlformats.org/officeDocument/2006/relationships/slide" Target="slides/slide69.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slide" Target="slides/slide17.xml"/><Relationship Id="rId353" Type="http://schemas.openxmlformats.org/officeDocument/2006/relationships/slide" Target="slides/slide38.xml"/><Relationship Id="rId374" Type="http://schemas.openxmlformats.org/officeDocument/2006/relationships/slide" Target="slides/slide59.xml"/><Relationship Id="rId395" Type="http://schemas.openxmlformats.org/officeDocument/2006/relationships/viewProps" Target="viewProps.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slide" Target="slides/slide7.xml"/><Relationship Id="rId343" Type="http://schemas.openxmlformats.org/officeDocument/2006/relationships/slide" Target="slides/slide28.xml"/><Relationship Id="rId364" Type="http://schemas.openxmlformats.org/officeDocument/2006/relationships/slide" Target="slides/slide49.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slide" Target="slides/slide70.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slide" Target="slides/slide18.xml"/><Relationship Id="rId354" Type="http://schemas.openxmlformats.org/officeDocument/2006/relationships/slide" Target="slides/slide39.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slide" Target="slides/slide60.xml"/><Relationship Id="rId396"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slide" Target="slides/slide8.xml"/><Relationship Id="rId344" Type="http://schemas.openxmlformats.org/officeDocument/2006/relationships/slide" Target="slides/slide29.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slide" Target="slides/slide50.xml"/><Relationship Id="rId386" Type="http://schemas.openxmlformats.org/officeDocument/2006/relationships/slide" Target="slides/slide71.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slideMaster" Target="slideMasters/slideMaster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slide" Target="slides/slide19.xml"/><Relationship Id="rId355" Type="http://schemas.openxmlformats.org/officeDocument/2006/relationships/slide" Target="slides/slide40.xml"/><Relationship Id="rId376" Type="http://schemas.openxmlformats.org/officeDocument/2006/relationships/slide" Target="slides/slide61.xml"/><Relationship Id="rId397" Type="http://schemas.openxmlformats.org/officeDocument/2006/relationships/tableStyles" Target="tableStyles.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slide" Target="slides/slide30.xml"/><Relationship Id="rId387" Type="http://schemas.openxmlformats.org/officeDocument/2006/relationships/slide" Target="slides/slide72.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slideMaster" Target="slideMasters/slideMaster2.xml"/><Relationship Id="rId356" Type="http://schemas.openxmlformats.org/officeDocument/2006/relationships/slide" Target="slides/slide41.xml"/><Relationship Id="rId398" Type="http://schemas.microsoft.com/office/2015/10/relationships/revisionInfo" Target="revisionInfo.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slide" Target="slides/slide10.xml"/><Relationship Id="rId367" Type="http://schemas.openxmlformats.org/officeDocument/2006/relationships/slide" Target="slides/slide52.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slide" Target="slides/slide21.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slide" Target="slides/slide63.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slide" Target="slides/slide32.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slide" Target="slides/slide74.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slide" Target="slides/slide1.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slide" Target="slides/slide43.xml"/><Relationship Id="rId162" Type="http://schemas.openxmlformats.org/officeDocument/2006/relationships/customXml" Target="../customXml/item162.xml"/><Relationship Id="rId218" Type="http://schemas.openxmlformats.org/officeDocument/2006/relationships/customXml" Target="../customXml/item218.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slide" Target="slides/slide12.xml"/><Relationship Id="rId369" Type="http://schemas.openxmlformats.org/officeDocument/2006/relationships/slide" Target="slides/slide54.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slide" Target="slides/slide65.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slide" Target="slides/slide23.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slide" Target="slides/slide76.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slide" Target="slides/slide34.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slide" Target="slides/slide45.xml"/><Relationship Id="rId220" Type="http://schemas.openxmlformats.org/officeDocument/2006/relationships/customXml" Target="../customXml/item220.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slide" Target="slides/slide3.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slide" Target="slides/slide56.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slide" Target="slides/slide14.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slide" Target="slides/slide25.xml"/><Relationship Id="rId200" Type="http://schemas.openxmlformats.org/officeDocument/2006/relationships/customXml" Target="../customXml/item200.xml"/><Relationship Id="rId382" Type="http://schemas.openxmlformats.org/officeDocument/2006/relationships/slide" Target="slides/slide67.xml"/><Relationship Id="rId242" Type="http://schemas.openxmlformats.org/officeDocument/2006/relationships/customXml" Target="../customXml/item242.xml"/><Relationship Id="rId284" Type="http://schemas.openxmlformats.org/officeDocument/2006/relationships/customXml" Target="../customXml/item2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0CE4E-5639-4A7B-B5E1-F403D41A1A38}"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35A20-782D-4626-8C12-7F322F08BFE2}" type="slidenum">
              <a:rPr lang="en-US" smtClean="0"/>
              <a:t>‹#›</a:t>
            </a:fld>
            <a:endParaRPr lang="en-US"/>
          </a:p>
        </p:txBody>
      </p:sp>
    </p:spTree>
    <p:extLst>
      <p:ext uri="{BB962C8B-B14F-4D97-AF65-F5344CB8AC3E}">
        <p14:creationId xmlns:p14="http://schemas.microsoft.com/office/powerpoint/2010/main" val="276493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icrosoft-my.sharepoint.com/:w:/p/aginesta/EZVUIWRWA75KptzzuyQ80AgBD9QHz4DsxdIWx9gxTRHfYw?e=OpJq2V&amp;xsdata=MDV8MDF8fGE2N2FiMzU0YWY4MjRlOTkyNGRlMDhkYjQ4MDg3MmYxfDcyZjk4OGJmODZmMTQxYWY5MWFiMmQ3Y2QwMTFkYjQ3fDB8MHw2MzgxODI5NzMzMjg0MDE2MzB8VW5rbm93bnxWR1ZoYlhOVFpXTjFjbWwwZVZObGNuWnBZMlY4ZXlKV0lqb2lNQzR3TGpBd01EQWlMQ0pRSWpvaVYybHVNeklpTENKQlRpSTZJazkwYUdWeUlpd2lWMVFpT2pFeGZRPT18MXxNVFk0TWpjd01EVXpNVGswTVRzeE5qZ3lOekF3TlRNeE9UUXhPekU1T2pBeFltVTJOek5rTFdVek4ySXROR000T1MwNU1qZ3hMVFZsTkRNNFlqWmhPR0l4Wmw4M1pqbGtNR0kxWmkwNE5EQTBMVFEwWW1VdE9EVTFOeTB3WTJVeFltUTVZVFZsTnpKQWRXNXhMbWRpYkM1emNHRmpaWE09fDkwOWY3YWY2OGFiNjRiMDMyNGRlMDhkYjQ4MDg3MmYxfGRiNTk3ZjAxNmFkNDQxZjViNGE5MGM4MGFkZWRkODBh&amp;sdata=ZEZYNnE4NG1HL240aWFmZEdGRXhqRFpCQVB0czc2Zk1QUno4TVVzZ3hBUT0%3D&amp;ovuser=72f988bf-86f1-41af-91ab-2d7cd011db47%2Cjatseng%40microsoft.com&amp;OR=Teams-HL&amp;CT=1682701999471&amp;clickparams=eyJBcHBOYW1lIjoiVGVhbXMtRGVza3RvcCIsIkFwcFZlcnNpb24iOiIyNy8yMzA0MjYyNjEwMCIsIkhhc0ZlZGVyYXRlZFVzZXIiOmZhbHNlfQ%3D%3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earup.microsoft.com/program/ammp-overview?tab=overview&amp;subtab=what-is-ammp"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microsoft.sharepoint.com/teams/Azure-Analytics-and-AI-Accelerate-Program"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event! First, thank you. </a:t>
            </a:r>
          </a:p>
          <a:p>
            <a:endParaRPr lang="en-US" dirty="0"/>
          </a:p>
          <a:p>
            <a:r>
              <a:rPr lang="en-US" dirty="0"/>
              <a:t>I want to spend a minute framing how I think about AI transformation in this new era. Moving to the cloud is the foundation for the digital capabilities we deliver to our customers, so they can realize value faster and achieve their business outcomes. </a:t>
            </a:r>
          </a:p>
          <a:p>
            <a:endParaRPr lang="en-US" dirty="0"/>
          </a:p>
          <a:p>
            <a:r>
              <a:rPr lang="en-US" dirty="0"/>
              <a:t>There’s no such thing as Digital Transformation without embracing cloud technology. This next wave of AI technology has every customer thinking about what it means for them and how it will shape the future of their industries.</a:t>
            </a:r>
          </a:p>
          <a:p>
            <a:endParaRPr lang="en-US" dirty="0"/>
          </a:p>
          <a:p>
            <a:r>
              <a:rPr lang="en-US" dirty="0"/>
              <a:t>It is up to all of us to ensure our customers understand the transformational power of AI, so they do not get left behind. That is what today is about – helping you learn more about how we are empowering customers and partners by unlocking the value of their data to accelerate business impact through AI.</a:t>
            </a:r>
          </a:p>
          <a:p>
            <a:endParaRPr lang="en-US" dirty="0"/>
          </a:p>
          <a:p>
            <a:r>
              <a:rPr lang="en-US" dirty="0"/>
              <a:t>Throughout this half day event, you’ll hear from customers, analysts, experts, and partners. You’ll see a few short demonstrations and of course learn a bit more about Microsoft’s portfolio and approach towards responsible innovation – and how we’re providing the blueprint to empower our customers to leverage this portfolio to deploy and build with confidence.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spending on AI is expected to exceed $154 billion in 2023 and surpass $300 billion by 2026. Failing to make the right investments puts businesses at risk of missing out on opportunities to improve capabilities, automate tasks, offer tailored recommendations, and quickly and precisely make data driven decisions. </a:t>
            </a:r>
          </a:p>
          <a:p>
            <a:endParaRPr lang="en-US" dirty="0"/>
          </a:p>
          <a:p>
            <a:r>
              <a:rPr lang="en-US" dirty="0"/>
              <a:t>With that said – let’s dive right in!</a:t>
            </a:r>
          </a:p>
        </p:txBody>
      </p:sp>
      <p:sp>
        <p:nvSpPr>
          <p:cNvPr id="4" name="Slide Number Placeholder 3"/>
          <p:cNvSpPr>
            <a:spLocks noGrp="1"/>
          </p:cNvSpPr>
          <p:nvPr>
            <p:ph type="sldNum" sz="quarter" idx="5"/>
          </p:nvPr>
        </p:nvSpPr>
        <p:spPr/>
        <p:txBody>
          <a:bodyPr/>
          <a:lstStyle/>
          <a:p>
            <a:fld id="{72335A20-782D-4626-8C12-7F322F08BFE2}" type="slidenum">
              <a:rPr lang="en-US" smtClean="0"/>
              <a:t>1</a:t>
            </a:fld>
            <a:endParaRPr lang="en-US"/>
          </a:p>
        </p:txBody>
      </p:sp>
    </p:spTree>
    <p:extLst>
      <p:ext uri="{BB962C8B-B14F-4D97-AF65-F5344CB8AC3E}">
        <p14:creationId xmlns:p14="http://schemas.microsoft.com/office/powerpoint/2010/main" val="3160735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 to focus on during Fireside Chat:</a:t>
            </a:r>
          </a:p>
          <a:p>
            <a:pPr marL="171450" lvl="0" indent="-171450">
              <a:buFont typeface="Arial" panose="020B0604020202020204" pitchFamily="34" charset="0"/>
              <a:buChar char="•"/>
            </a:pPr>
            <a:r>
              <a:rPr lang="en-US"/>
              <a:t>Trends in AI use-cases across industries </a:t>
            </a:r>
          </a:p>
          <a:p>
            <a:pPr marL="171450" lvl="0" indent="-171450">
              <a:buFont typeface="Arial" panose="020B0604020202020204" pitchFamily="34" charset="0"/>
              <a:buChar char="•"/>
            </a:pPr>
            <a:r>
              <a:rPr lang="en-US"/>
              <a:t>How employees are thinking about AI, and examples of how they’re already leveraging it</a:t>
            </a:r>
          </a:p>
          <a:p>
            <a:pPr marL="171450" lvl="0" indent="-171450">
              <a:buFont typeface="Arial" panose="020B0604020202020204" pitchFamily="34" charset="0"/>
              <a:buChar char="•"/>
            </a:pPr>
            <a:r>
              <a:rPr lang="en-US"/>
              <a:t>How organizations and company’s can ensure they are ready for AI transformation </a:t>
            </a:r>
          </a:p>
          <a:p>
            <a:pPr marL="171450" lvl="0" indent="-171450">
              <a:buFont typeface="Arial" panose="020B0604020202020204" pitchFamily="34" charset="0"/>
              <a:buChar char="•"/>
            </a:pPr>
            <a:r>
              <a:rPr lang="en-US"/>
              <a:t>How should organization’s think about leveraging ready-to-deploy AI solutions and building their own </a:t>
            </a:r>
          </a:p>
          <a:p>
            <a:pPr marL="171450" lvl="0" indent="-171450">
              <a:buFont typeface="Arial" panose="020B0604020202020204" pitchFamily="34" charset="0"/>
              <a:buChar char="•"/>
            </a:pPr>
            <a:r>
              <a:rPr lang="en-US"/>
              <a:t>Concerns or questions around data transparency and security when leveraging AI </a:t>
            </a:r>
          </a:p>
          <a:p>
            <a:pPr marL="171450" lvl="0" indent="-171450">
              <a:buFont typeface="Arial" panose="020B0604020202020204" pitchFamily="34" charset="0"/>
              <a:buChar char="•"/>
            </a:pPr>
            <a:r>
              <a:rPr lang="en-US"/>
              <a:t>How organization’s should think about prioritizing investments into AI to stay ahead of competition </a:t>
            </a:r>
          </a:p>
          <a:p>
            <a:pPr marL="171450" lvl="0" indent="-171450">
              <a:buFont typeface="Arial" panose="020B0604020202020204" pitchFamily="34" charset="0"/>
              <a:buChar char="•"/>
            </a:pPr>
            <a:r>
              <a:rPr lang="en-US"/>
              <a:t>How AI can be used to differentiate </a:t>
            </a:r>
          </a:p>
          <a:p>
            <a:pPr marL="171450" lvl="0" indent="-171450">
              <a:buFont typeface="Arial" panose="020B0604020202020204" pitchFamily="34" charset="0"/>
              <a:buChar char="•"/>
            </a:pPr>
            <a:r>
              <a:rPr lang="en-US"/>
              <a:t>Why Microsoft is in a primed position to deliver business value to companies in this era of AI transformation</a:t>
            </a:r>
          </a:p>
          <a:p>
            <a:endParaRPr lang="en-US"/>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a:t>Transition: </a:t>
            </a:r>
            <a:r>
              <a:rPr lang="en-US" sz="1200">
                <a:effectLst/>
                <a:latin typeface="Segoe UI" panose="020B0502040204020203" pitchFamily="34" charset="0"/>
                <a:ea typeface="Calibri" panose="020F0502020204030204" pitchFamily="34" charset="0"/>
                <a:cs typeface="Times New Roman" panose="02020603050405020304" pitchFamily="18" charset="0"/>
              </a:rPr>
              <a:t>But as AI is poised to transform our lives, it’s important to acknowledge there is risk associated with this technology. Together, </a:t>
            </a:r>
            <a:r>
              <a:rPr lang="en-US" sz="1200"/>
              <a:t>we must define new rules, norms, and practices for the use and impact of AI.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&lt;Hand-Off&gt; And to speak a bit more on responsible AI, I’d like to invite &lt;insert local speaker name&gt; up to talk a bit about Microsoft’s approach to responsible AI, and how we’re empowering our internal teams, our partners, and customers to innovate with confidence. </a:t>
            </a:r>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11</a:t>
            </a:fld>
            <a:endParaRPr lang="en-US"/>
          </a:p>
        </p:txBody>
      </p:sp>
    </p:spTree>
    <p:extLst>
      <p:ext uri="{BB962C8B-B14F-4D97-AF65-F5344CB8AC3E}">
        <p14:creationId xmlns:p14="http://schemas.microsoft.com/office/powerpoint/2010/main" val="1816875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925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cite a recent McKinsey research survey – consumer faith in responsible AI, as well as cybersecurity and data privacy, hinges on what we as companies do today.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research indicates that </a:t>
            </a:r>
            <a:r>
              <a:rPr lang="en-US" i="0"/>
              <a:t>And respondents say its important for companies to provide transparency around their digital-trust and AI policies. 72% say that knowing a company’s AI policies is important before making a purchase.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However, only 54% of the respondents say they have confidence they can find or surface a company’s policies on AI if they tried to look for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And interestingly, the research indicates that people are open to AI – with 68% of respondents saying they have similar (36%) or more (32%) trust in products or services that rely on AI than those that rely mostly on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And companies established as digital-trust leaders are 1.6 times more likely than the global average of seeing revenue and EBIT growth rates of at least 10%. E</a:t>
            </a:r>
            <a:r>
              <a:rPr lang="en-US"/>
              <a:t>stablishing the digital trust can help companies reap the benefits through business growth in both the short and long term.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That’s why it’s so important that the Microsoft Cloud runs on trust. </a:t>
            </a:r>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13</a:t>
            </a:fld>
            <a:endParaRPr lang="en-US"/>
          </a:p>
        </p:txBody>
      </p:sp>
    </p:spTree>
    <p:extLst>
      <p:ext uri="{BB962C8B-B14F-4D97-AF65-F5344CB8AC3E}">
        <p14:creationId xmlns:p14="http://schemas.microsoft.com/office/powerpoint/2010/main" val="256723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Trust is critically important when it comes to realizing the full potential of AI technology, and trust grounds our approach to the amazing innovation we’ll share over the next few hours. </a:t>
            </a:r>
          </a:p>
          <a:p>
            <a:pPr marL="0" marR="0">
              <a:lnSpc>
                <a:spcPct val="105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Let’s start with the responsible use of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42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ea typeface="Times New Roman" panose="02020603050405020304" pitchFamily="18" charset="0"/>
              </a:rPr>
              <a:t>Microsoft began our responsible AI  journey eight years ago, with Satya Nadella’s article in Slate magazine, laying out our belief </a:t>
            </a:r>
            <a:r>
              <a:rPr lang="en-US" sz="900">
                <a:latin typeface="Segoe UI" panose="020B0502040204020203" pitchFamily="34" charset="0"/>
              </a:rPr>
              <a:t>that the development and deployment of AI must be guided by the creation of an ethical framework. In 2018, we set out our view that there are six core principles that should guide the work around AI. </a:t>
            </a:r>
            <a:endParaRPr lang="en-US" sz="900"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ea typeface="Times New Roman" panose="02020603050405020304" pitchFamily="18" charset="0"/>
              </a:rPr>
              <a:t>Since then, we have reached a number of additional milestones, including the rollout of the Responsible AI Standard, new engineering systems and tools to operationalize AI,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rPr>
              <a:t>We acknowledge there is more to learn. New research, policies, and engineering practices – in addition to evolving regulatory requirements - will continually inform and shape our approach.</a:t>
            </a:r>
            <a:endParaRPr lang="en-US" sz="900">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278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a:latin typeface="Segoe UI" panose="020B0502040204020203" pitchFamily="34" charset="0"/>
              </a:rPr>
              <a:t>Our focus will continue to be e</a:t>
            </a:r>
            <a:r>
              <a:rPr lang="en-US" sz="1800">
                <a:effectLst/>
                <a:latin typeface="Segoe UI" panose="020B0502040204020203" pitchFamily="34" charset="0"/>
                <a:ea typeface="Segoe UI" panose="020B0502040204020203" pitchFamily="34" charset="0"/>
              </a:rPr>
              <a:t>nacting our six principles of Responsible AI. </a:t>
            </a:r>
            <a:r>
              <a:rPr lang="en-US" sz="1800" b="0" i="0">
                <a:solidFill>
                  <a:srgbClr val="000000"/>
                </a:solidFill>
                <a:effectLst/>
                <a:latin typeface="Segoe UI" panose="020B0502040204020203" pitchFamily="34" charset="0"/>
              </a:rPr>
              <a:t>But it’s not enough to define these principles – we need to operationalize them at scale as well. </a:t>
            </a:r>
          </a:p>
          <a:p>
            <a:endParaRPr lang="en-US" sz="1800" b="0" i="0">
              <a:solidFill>
                <a:srgbClr val="000000"/>
              </a:solidFill>
              <a:effectLst/>
              <a:latin typeface="Segoe UI" panose="020B0502040204020203" pitchFamily="34" charset="0"/>
              <a:ea typeface="Times New Roman" panose="02020603050405020304" pitchFamily="18" charset="0"/>
            </a:endParaRPr>
          </a:p>
          <a:p>
            <a:r>
              <a:rPr lang="en-US" sz="1800">
                <a:latin typeface="Segoe UI" panose="020B0502040204020203" pitchFamily="34" charset="0"/>
                <a:ea typeface="Times New Roman" panose="02020603050405020304" pitchFamily="18" charset="0"/>
              </a:rPr>
              <a:t>We’re focused on four key areas to help put these principles into action: </a:t>
            </a:r>
            <a:endParaRPr lang="en-US" sz="1800"/>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First, you need governance.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Second, you need the rules to standardize AI requirements.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Third, you need training and best practices.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And fourth, you need the tools for implementation. </a:t>
            </a:r>
            <a:endParaRPr lang="en-US" sz="1800" b="0"/>
          </a:p>
          <a:p>
            <a:endParaRPr lang="en-US" sz="1800"/>
          </a:p>
          <a:p>
            <a:r>
              <a:rPr lang="en-US" sz="1800"/>
              <a:t>Let’s take a look at Microsoft’s approach to responsible AI.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72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As you can see from that video, responsible AI is a core value for us at Microsoft.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We’re not just setting a standard for the industry, but we’re also providing the tooling and capabilities for you to build responsible AI solutions right from the start – and we’re using the same principles and tools to build our own AI experiences.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Our work on Privacy, and GDPR in particular, taught us the importance of engineered systems and tools. It’s not just good enough to have a standard. You really need the tools and the engineering systems to help make it easy for your teams to adopt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Built into our Azure AI services are templates, dashboards, reports and tools that you can use to debug AI models and understand AI decision-making and outcomes.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gives you the AI engineering system you need to build responsible AI into all of your own apps and services, and make responsible AI part of the everyday way your data scientists and engineering teams work.</a:t>
            </a:r>
          </a:p>
          <a:p>
            <a:pPr marL="0" marR="0">
              <a:lnSpc>
                <a:spcPct val="105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Let’s take a look at a customer example…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50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Broward College for example.</a:t>
            </a:r>
          </a:p>
          <a:p>
            <a:endParaRPr lang="en-US"/>
          </a:p>
          <a:p>
            <a:r>
              <a:rPr lang="en-US"/>
              <a:t>Broward College is committed to the long-term success of its community. The nationally recognized public college wanted to harness the power of its data to better understand student pathways, with the goal of increasing its student retention rate. Using Azure Machine Learning and responsible AI, the organization identified five key predictors of student attrition, leading to data-driven, actionable strategies to help more Broward College students transform their lives and reach their goals.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04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Broward College for example.</a:t>
            </a:r>
          </a:p>
          <a:p>
            <a:endParaRPr lang="en-US"/>
          </a:p>
          <a:p>
            <a:r>
              <a:rPr lang="en-US"/>
              <a:t>Broward College is committed to the long-term success of its community. The nationally recognized public college wanted to harness the power of its data to better understand student pathways, with the goal of increasing its student retention rate. Using Azure Machine Learning and responsible AI, the organization identified five key predictors of student attrition, leading to data-driven, actionable strategies to help more Broward College students transform their lives and reach their goals. </a:t>
            </a:r>
          </a:p>
        </p:txBody>
      </p:sp>
      <p:sp>
        <p:nvSpPr>
          <p:cNvPr id="4" name="Slide Number Placeholder 3"/>
          <p:cNvSpPr>
            <a:spLocks noGrp="1"/>
          </p:cNvSpPr>
          <p:nvPr>
            <p:ph type="sldNum" sz="quarter" idx="5"/>
          </p:nvPr>
        </p:nvSpPr>
        <p:spPr/>
        <p:txBody>
          <a:bodyPr/>
          <a:lstStyle/>
          <a:p>
            <a:fld id="{72335A20-782D-4626-8C12-7F322F08BFE2}" type="slidenum">
              <a:rPr lang="en-US" smtClean="0"/>
              <a:t>20</a:t>
            </a:fld>
            <a:endParaRPr lang="en-US"/>
          </a:p>
        </p:txBody>
      </p:sp>
    </p:spTree>
    <p:extLst>
      <p:ext uri="{BB962C8B-B14F-4D97-AF65-F5344CB8AC3E}">
        <p14:creationId xmlns:p14="http://schemas.microsoft.com/office/powerpoint/2010/main" val="1299044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addition to our focus on responsible AI, data is the fuel that powers AI technology – and you need to trust what your technology partners are doing with your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There are three fundamental promises we make with the Microsoft Cloud: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your data is your data.  It is not our data. It is your data.  That means it is yours to own and control. Your data to choose how you want to leverage and monetize.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Second, your data is not used to train or enrich the foundation AI models used by others. You don’t have to worry about anyone other than your organization is benefiting from AI that is trained on your data.  Only your organization benefits from your data and business processes.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third, your data and AI models – in fact, your entire organization – are protected at every step by the most comprehensive enterprise compliance and security controls in the industry.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a:effectLst/>
              <a:latin typeface="Segoe UI" panose="020B0502040204020203" pitchFamily="34" charset="0"/>
              <a:ea typeface="Calibri" panose="020F0502020204030204" pitchFamily="34" charset="0"/>
            </a:endParaRPr>
          </a:p>
          <a:p>
            <a:r>
              <a:rPr lang="en-US" sz="1800" kern="0">
                <a:effectLst/>
                <a:latin typeface="Segoe UI" panose="020B0502040204020203" pitchFamily="34" charset="0"/>
                <a:ea typeface="Calibri" panose="020F0502020204030204" pitchFamily="34" charset="0"/>
              </a:rPr>
              <a:t>Let’s dig in a little further.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event! First, thank you. </a:t>
            </a:r>
          </a:p>
          <a:p>
            <a:endParaRPr lang="en-US" dirty="0"/>
          </a:p>
          <a:p>
            <a:r>
              <a:rPr lang="en-US" dirty="0"/>
              <a:t>I want to spend a minute framing how I think about AI transformation in this new era. Moving to the cloud is the foundation for the digital capabilities we deliver to our customers, so they can realize value faster and achieve their business outcomes. </a:t>
            </a:r>
          </a:p>
          <a:p>
            <a:endParaRPr lang="en-US" dirty="0"/>
          </a:p>
          <a:p>
            <a:r>
              <a:rPr lang="en-US" dirty="0"/>
              <a:t>There’s no such thing as Digital Transformation without embracing cloud technology. This next wave of AI technology has every customer thinking about what it means for them and how it will shape the future of their industries.</a:t>
            </a:r>
          </a:p>
          <a:p>
            <a:endParaRPr lang="en-US" dirty="0"/>
          </a:p>
          <a:p>
            <a:r>
              <a:rPr lang="en-US" dirty="0"/>
              <a:t>It is up to all of us to ensure our customers understand the transformational power of AI, so they do not get left behind. That is what today is about – helping you learn more about how we are empowering customers and partners by unlocking the value of their data to accelerate business impact through AI.</a:t>
            </a:r>
          </a:p>
          <a:p>
            <a:endParaRPr lang="en-US" dirty="0"/>
          </a:p>
          <a:p>
            <a:r>
              <a:rPr lang="en-US" dirty="0"/>
              <a:t>Throughout this half day event, you’ll hear from customers, analysts, experts, and partners. You’ll see a few short demonstrations and of course learn a bit more about Microsoft’s portfolio and approach towards responsible innovation – and how we’re providing the blueprint to empower our customers to leverage this portfolio to deploy and build with confidence.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spending on AI is expected to exceed $154 billion in 2023 and surpass $300 billion by 2026. Failing to make the right investments puts businesses at risk of missing out on opportunities to improve capabilities, automate tasks, offer tailored recommendations, and quickly and precisely make data driven decisions. </a:t>
            </a:r>
          </a:p>
          <a:p>
            <a:endParaRPr lang="en-US" dirty="0"/>
          </a:p>
          <a:p>
            <a:r>
              <a:rPr lang="en-US" dirty="0"/>
              <a:t>With that said – let’s dive right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735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When we say your data is your data, we mean that all of the data you use or generate is stored encrypted at rest in </a:t>
            </a:r>
            <a:r>
              <a:rPr lang="en-US" sz="1800" b="1">
                <a:effectLst/>
                <a:latin typeface="Segoe UI" panose="020B0502040204020203" pitchFamily="34" charset="0"/>
                <a:ea typeface="Segoe UI" panose="020B0502040204020203" pitchFamily="34" charset="0"/>
                <a:cs typeface="Times New Roman" panose="02020603050405020304" pitchFamily="18" charset="0"/>
              </a:rPr>
              <a:t>your organization’s</a:t>
            </a:r>
            <a:r>
              <a:rPr lang="en-US" sz="1800">
                <a:effectLst/>
                <a:latin typeface="Segoe UI" panose="020B0502040204020203" pitchFamily="34" charset="0"/>
                <a:ea typeface="Segoe UI" panose="020B0502040204020203" pitchFamily="34" charset="0"/>
                <a:cs typeface="Times New Roman" panose="02020603050405020304" pitchFamily="18" charset="0"/>
              </a:rPr>
              <a:t> Azure subscription.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The data is always under your control.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And when we say your data is not used to train foundation models, we mean that training data provided by the customer is only used to fine-tune the customer’s model and is not used by Microsoft to train or improve any Microsoft models.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Any fine-tuning you do stays in that Azure subscription, and </a:t>
            </a:r>
            <a:r>
              <a:rPr lang="en-US" sz="1800" b="1">
                <a:effectLst/>
                <a:latin typeface="Segoe UI" panose="020B0502040204020203" pitchFamily="34" charset="0"/>
                <a:ea typeface="Segoe UI" panose="020B0502040204020203" pitchFamily="34" charset="0"/>
                <a:cs typeface="Times New Roman" panose="02020603050405020304" pitchFamily="18" charset="0"/>
              </a:rPr>
              <a:t>never moves</a:t>
            </a:r>
            <a:r>
              <a:rPr lang="en-US" sz="1800">
                <a:effectLst/>
                <a:latin typeface="Segoe UI" panose="020B0502040204020203" pitchFamily="34" charset="0"/>
                <a:ea typeface="Segoe UI" panose="020B0502040204020203" pitchFamily="34" charset="0"/>
                <a:cs typeface="Times New Roman" panose="02020603050405020304" pitchFamily="18" charset="0"/>
              </a:rPr>
              <a:t> into the foundation AI models used by the world at large.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You don’t have to worry about training the model with your data, and then having a competitor be able to use that learning. The fine-tuned model only lives in </a:t>
            </a:r>
            <a:r>
              <a:rPr lang="en-US" sz="1800" b="1">
                <a:effectLst/>
                <a:latin typeface="Segoe UI" panose="020B0502040204020203" pitchFamily="34" charset="0"/>
                <a:ea typeface="Calibri" panose="020F0502020204030204" pitchFamily="34" charset="0"/>
                <a:cs typeface="Times New Roman" panose="02020603050405020304" pitchFamily="18" charset="0"/>
              </a:rPr>
              <a:t>your subscription</a:t>
            </a:r>
            <a:r>
              <a:rPr lang="en-US" sz="1800">
                <a:effectLst/>
                <a:latin typeface="Segoe UI" panose="020B0502040204020203" pitchFamily="34" charset="0"/>
                <a:ea typeface="Calibri" panose="020F0502020204030204" pitchFamily="34" charset="0"/>
                <a:cs typeface="Times New Roman" panose="02020603050405020304" pitchFamily="18" charset="0"/>
              </a:rPr>
              <a:t> and only </a:t>
            </a:r>
            <a:r>
              <a:rPr lang="en-US" sz="1800" b="1">
                <a:effectLst/>
                <a:latin typeface="Segoe UI" panose="020B0502040204020203" pitchFamily="34" charset="0"/>
                <a:ea typeface="Calibri" panose="020F0502020204030204" pitchFamily="34" charset="0"/>
                <a:cs typeface="Times New Roman" panose="02020603050405020304" pitchFamily="18" charset="0"/>
              </a:rPr>
              <a:t>you </a:t>
            </a:r>
            <a:r>
              <a:rPr lang="en-US" sz="1800">
                <a:effectLst/>
                <a:latin typeface="Segoe UI" panose="020B0502040204020203" pitchFamily="34" charset="0"/>
                <a:ea typeface="Calibri" panose="020F0502020204030204" pitchFamily="34" charset="0"/>
                <a:cs typeface="Times New Roman" panose="02020603050405020304" pitchFamily="18" charset="0"/>
              </a:rPr>
              <a:t>get to use 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all of your data and AI models are protected by the most comprehensive enterprise compliance and security controls in the industry.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a:effectLst/>
                <a:latin typeface="Segoe UI" panose="020B0502040204020203" pitchFamily="34" charset="0"/>
                <a:ea typeface="Calibri" panose="020F0502020204030204" pitchFamily="34" charset="0"/>
              </a:rPr>
              <a:t>This is Microsoft’s commitment to you.  And that commitment should give you the confidence to leverage the power of AI to transform your businesses.</a:t>
            </a:r>
            <a:endParaRPr lang="en-US" sz="18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98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Work Trend Index:</a:t>
            </a:r>
          </a:p>
          <a:p>
            <a:endParaRPr lang="en-US"/>
          </a:p>
          <a:p>
            <a:r>
              <a:rPr lang="en-US"/>
              <a:t>Over 75% of employees are ready and say they’re comfortable using AI across administrative tasks (76%), analytical thinking (79%), creative work (73%), finding the right information (86%), summarizing meetings and action items (80%), and planning their day (77%)</a:t>
            </a:r>
          </a:p>
          <a:p>
            <a:endParaRPr lang="en-US"/>
          </a:p>
          <a:p>
            <a:r>
              <a:rPr lang="en-US"/>
              <a:t>And employers and managers are 2 times more interested in using AI to empower their workforce – looking at how to leverage it to help boost productivity, rather than using AI to replace and cut headcount. </a:t>
            </a:r>
          </a:p>
          <a:p>
            <a:endParaRPr lang="en-US"/>
          </a:p>
          <a:p>
            <a:endParaRPr lang="en-US"/>
          </a:p>
          <a:p>
            <a:r>
              <a:rPr lang="en-US"/>
              <a:t>Source; </a:t>
            </a:r>
            <a:r>
              <a:rPr lang="en-US">
                <a:hlinkClick r:id="rId3"/>
              </a:rPr>
              <a:t>FY24 MW CSA Narrative_Outline.docx (sharepoint.com)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3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223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PW: </a:t>
            </a:r>
            <a:r>
              <a:rPr lang="en-US" dirty="0" err="1"/>
              <a:t>msft</a:t>
            </a:r>
            <a:endParaRPr lang="en-US" dirty="0"/>
          </a:p>
        </p:txBody>
      </p:sp>
      <p:sp>
        <p:nvSpPr>
          <p:cNvPr id="4" name="Slide Number Placeholder 3"/>
          <p:cNvSpPr>
            <a:spLocks noGrp="1"/>
          </p:cNvSpPr>
          <p:nvPr>
            <p:ph type="sldNum" sz="quarter" idx="5"/>
          </p:nvPr>
        </p:nvSpPr>
        <p:spPr/>
        <p:txBody>
          <a:bodyPr/>
          <a:lstStyle/>
          <a:p>
            <a:fld id="{72335A20-782D-4626-8C12-7F322F08BFE2}" type="slidenum">
              <a:rPr lang="en-US" smtClean="0"/>
              <a:t>26</a:t>
            </a:fld>
            <a:endParaRPr lang="en-US"/>
          </a:p>
        </p:txBody>
      </p:sp>
    </p:spTree>
    <p:extLst>
      <p:ext uri="{BB962C8B-B14F-4D97-AF65-F5344CB8AC3E}">
        <p14:creationId xmlns:p14="http://schemas.microsoft.com/office/powerpoint/2010/main" val="941691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we announced GitHub Copilot almost a year ago, the innovation we’ve brought to market has been incredible. </a:t>
            </a:r>
          </a:p>
          <a:p>
            <a:endParaRPr lang="en-US"/>
          </a:p>
          <a:p>
            <a:r>
              <a:rPr lang="en-US"/>
              <a:t>We announced Microsoft 365 Copilot, your copilot for work. Copilot works alongside you in the apps you use every day to unlock creativity, unleash productivity, and uplevel skills. </a:t>
            </a:r>
            <a:endParaRPr lang="en-US">
              <a:cs typeface="Calibri"/>
            </a:endParaRPr>
          </a:p>
          <a:p>
            <a:endParaRPr lang="en-US"/>
          </a:p>
          <a:p>
            <a:r>
              <a:rPr lang="en-US"/>
              <a:t>We announced Dynamics 365 Copilot, the world’s first AI copilot for CRM and ERP. Dynamics 365 Copilot will transform business processes across any organization. </a:t>
            </a:r>
            <a:endParaRPr lang="en-US">
              <a:cs typeface="Calibri"/>
            </a:endParaRPr>
          </a:p>
          <a:p>
            <a:endParaRPr lang="en-US"/>
          </a:p>
          <a:p>
            <a:r>
              <a:rPr lang="en-US"/>
              <a:t>And with Copilot in Power Platform, we’re building on years of infusing AI capabilities into our low code solutions. </a:t>
            </a:r>
            <a:endParaRPr lang="en-US">
              <a:cs typeface="Calibri"/>
            </a:endParaRPr>
          </a:p>
          <a:p>
            <a:endParaRPr lang="en-US"/>
          </a:p>
          <a:p>
            <a:r>
              <a:rPr lang="en-US"/>
              <a:t>Finally, GitHub Copilot has driven incredible impact for developers, with 75% of developers who use Copilot reporting they’re able to focus on more satisfying work. </a:t>
            </a:r>
            <a:endParaRPr lang="en-US">
              <a:cs typeface="Calibri"/>
            </a:endParaRPr>
          </a:p>
          <a:p>
            <a:endParaRPr lang="en-US"/>
          </a:p>
          <a:p>
            <a:r>
              <a:rPr lang="en-US"/>
              <a:t>Let’s go a little deeper into AI-powered experiences like these.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91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The age of AI is beginning – and Microsoft is powering it.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We are also partnering deeply with leading AI companies like </a:t>
            </a:r>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to drive forward dramatic new advances in AI capabilities.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builds and trains </a:t>
            </a:r>
            <a:r>
              <a:rPr lang="en-US" sz="1800" b="0" i="0" u="sng">
                <a:solidFill>
                  <a:srgbClr val="000000"/>
                </a:solidFill>
                <a:effectLst/>
                <a:latin typeface="Segoe UI" panose="020B0502040204020203" pitchFamily="34" charset="0"/>
              </a:rPr>
              <a:t>all of their AI models and experiences</a:t>
            </a:r>
            <a:r>
              <a:rPr lang="en-US" sz="1800" b="0" i="0">
                <a:solidFill>
                  <a:srgbClr val="000000"/>
                </a:solidFill>
                <a:effectLst/>
                <a:latin typeface="Segoe UI" panose="020B0502040204020203" pitchFamily="34" charset="0"/>
              </a:rPr>
              <a:t> – including their new </a:t>
            </a:r>
            <a:r>
              <a:rPr lang="en-US" sz="1800" b="0" i="0" err="1">
                <a:solidFill>
                  <a:srgbClr val="000000"/>
                </a:solidFill>
                <a:effectLst/>
                <a:latin typeface="Segoe UI" panose="020B0502040204020203" pitchFamily="34" charset="0"/>
              </a:rPr>
              <a:t>ChatGPT</a:t>
            </a:r>
            <a:r>
              <a:rPr lang="en-US" sz="1800" b="0" i="0">
                <a:solidFill>
                  <a:srgbClr val="000000"/>
                </a:solidFill>
                <a:effectLst/>
                <a:latin typeface="Segoe UI" panose="020B0502040204020203" pitchFamily="34" charset="0"/>
              </a:rPr>
              <a:t> offering that has taken the world by storm – using the unique supercomputing capabilities of Microsoft Azure.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Only Microsoft Azure provides the GPUs, </a:t>
            </a:r>
            <a:r>
              <a:rPr lang="en-US" sz="1800" b="0" i="0" err="1">
                <a:solidFill>
                  <a:srgbClr val="000000"/>
                </a:solidFill>
                <a:effectLst/>
                <a:latin typeface="Segoe UI" panose="020B0502040204020203" pitchFamily="34" charset="0"/>
              </a:rPr>
              <a:t>Infiniband</a:t>
            </a:r>
            <a:r>
              <a:rPr lang="en-US" sz="1800" b="0" i="0">
                <a:solidFill>
                  <a:srgbClr val="000000"/>
                </a:solidFill>
                <a:effectLst/>
                <a:latin typeface="Segoe UI" panose="020B0502040204020203" pitchFamily="34" charset="0"/>
              </a:rPr>
              <a:t> networking and unique AI infrastructure necessary to build these types of transformational AI models at scale – which is why </a:t>
            </a:r>
            <a:r>
              <a:rPr lang="en-US" sz="1800" b="0" i="0" err="1">
                <a:solidFill>
                  <a:srgbClr val="000000"/>
                </a:solidFill>
                <a:effectLst/>
                <a:latin typeface="Segoe UI" panose="020B0502040204020203" pitchFamily="34" charset="0"/>
              </a:rPr>
              <a:t>OpenAI</a:t>
            </a:r>
            <a:r>
              <a:rPr lang="en-US" sz="1800" b="0" i="0">
                <a:solidFill>
                  <a:srgbClr val="000000"/>
                </a:solidFill>
                <a:effectLst/>
                <a:latin typeface="Segoe UI" panose="020B0502040204020203" pitchFamily="34" charset="0"/>
              </a:rPr>
              <a:t> chose to partner with Microsoft.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1" i="0">
                <a:solidFill>
                  <a:srgbClr val="000000"/>
                </a:solidFill>
                <a:effectLst/>
                <a:latin typeface="Segoe UI" panose="020B0502040204020203" pitchFamily="34" charset="0"/>
              </a:rPr>
              <a:t>Azure is the place to develop and run large transformational AI workloads.</a:t>
            </a:r>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282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ea typeface="MS Mincho"/>
                <a:cs typeface="Segoe UI"/>
              </a:rPr>
              <a:t>We are excited to introduce Microsoft 365 Copilot - your copilot for work. </a:t>
            </a:r>
          </a:p>
          <a:p>
            <a:pPr>
              <a:defRPr/>
            </a:pPr>
            <a:endParaRPr lang="en-US" sz="900">
              <a:latin typeface="Segoe UI"/>
              <a:ea typeface="MS Mincho"/>
              <a:cs typeface="Segoe UI"/>
            </a:endParaRPr>
          </a:p>
          <a:p>
            <a:pPr>
              <a:defRPr/>
            </a:pPr>
            <a:r>
              <a:rPr lang="en-US" sz="900">
                <a:latin typeface="Segoe UI"/>
                <a:ea typeface="MS Mincho"/>
                <a:cs typeface="Segoe UI"/>
              </a:rPr>
              <a:t>Copilot combines the power of large language models (LLMs) with your data in the Microsoft Graph—your calendar, emails, chats, documents, meetings, and more—and the Microsoft 365 apps to turn your words into the most powerful productivity tool on the planet.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a:latin typeface="Segoe UI" panose="020B0502040204020203" pitchFamily="34" charset="0"/>
              <a:ea typeface="MS Mincho" panose="02020609040205080304" pitchFamily="49" charset="-128"/>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latin typeface="Segoe UI"/>
                <a:ea typeface="MS Mincho"/>
                <a:cs typeface="Segoe UI"/>
              </a:rPr>
              <a:t>Microsoft 365 Copilot isn’t just a better way of doing the same things. It’s an entirely new way of working.</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432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Copilot is integrated into</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Microsoft 365 in two ways.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First, it works alongside you, embedded in the apps millions of people use every day.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buFont typeface="Arial" panose="020B0604020202020204" pitchFamily="34" charset="0"/>
            </a:pPr>
            <a:endParaRPr lang="en-US" sz="1200">
              <a:effectLst/>
              <a:latin typeface="Calibri" panose="020F0502020204030204"/>
              <a:ea typeface="Calibri" panose="020F0502020204030204" pitchFamily="34" charset="0"/>
              <a:cs typeface="Calibri" panose="020F0502020204030204"/>
            </a:endParaRPr>
          </a:p>
          <a:p>
            <a:r>
              <a:rPr lang="en-US" sz="1200">
                <a:effectLst/>
                <a:latin typeface="Arial"/>
                <a:ea typeface="Times New Roman" panose="02020603050405020304" pitchFamily="18" charset="0"/>
                <a:cs typeface="Arial"/>
              </a:rPr>
              <a:t>Now, you can be </a:t>
            </a: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creative</a:t>
            </a:r>
            <a:r>
              <a:rPr lang="en-US" sz="1200">
                <a:latin typeface="Arial"/>
                <a:ea typeface="Times New Roman" panose="02020603050405020304" pitchFamily="18" charset="0"/>
                <a:cs typeface="Arial"/>
              </a:rPr>
              <a:t> </a:t>
            </a:r>
            <a:r>
              <a:rPr lang="en-US" sz="1200">
                <a:effectLst/>
                <a:latin typeface="Arial"/>
                <a:ea typeface="Times New Roman" panose="02020603050405020304" pitchFamily="18" charset="0"/>
                <a:cs typeface="Arial"/>
              </a:rPr>
              <a:t>in Word,</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analytical in Excel,</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expressive in PowerPoint,</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productive in Outlook and</a:t>
            </a:r>
            <a:r>
              <a:rPr lang="en-US" sz="1200">
                <a:latin typeface="Arial"/>
                <a:ea typeface="Times New Roman" panose="02020603050405020304" pitchFamily="18" charset="0"/>
                <a:cs typeface="Arial"/>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effectLst/>
                <a:latin typeface="Arial"/>
                <a:ea typeface="Times New Roman" panose="02020603050405020304" pitchFamily="18" charset="0"/>
                <a:cs typeface="Arial"/>
              </a:rPr>
              <a:t>More collaborative in Teams.</a:t>
            </a:r>
            <a:r>
              <a:rPr lang="en-US" sz="1200">
                <a:latin typeface="Arial"/>
                <a:ea typeface="Times New Roman" panose="02020603050405020304" pitchFamily="18" charset="0"/>
                <a:cs typeface="Arial"/>
              </a:rPr>
              <a:t> </a:t>
            </a:r>
          </a:p>
          <a:p>
            <a:pPr marL="0" indent="0">
              <a:buFont typeface="Arial" panose="020B0604020202020204" pitchFamily="34" charset="0"/>
              <a:buNone/>
            </a:pP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US" sz="1200">
                <a:latin typeface="Segoe UI"/>
                <a:ea typeface="MS Mincho"/>
                <a:cs typeface="Segoe UI"/>
              </a:rPr>
              <a:t>Second, it is a brand-new experience: Business Chat. Business Chat works across all your Microsoft 365 apps and data in real time to turn ALL your data into knowledge.</a:t>
            </a:r>
          </a:p>
          <a:p>
            <a:pPr fontAlgn="base">
              <a:lnSpc>
                <a:spcPct val="107000"/>
              </a:lnSpc>
              <a:spcAft>
                <a:spcPts val="800"/>
              </a:spcAft>
            </a:pPr>
            <a:endParaRPr lang="en-US" sz="1200">
              <a:latin typeface="Segoe UI"/>
              <a:ea typeface="MS Mincho"/>
              <a:cs typeface="Segoe UI"/>
            </a:endParaRPr>
          </a:p>
          <a:p>
            <a:pPr fontAlgn="base">
              <a:lnSpc>
                <a:spcPct val="107000"/>
              </a:lnSpc>
              <a:spcAft>
                <a:spcPts val="800"/>
              </a:spcAft>
            </a:pPr>
            <a:r>
              <a:rPr lang="en-US" sz="1200">
                <a:latin typeface="Segoe UI"/>
                <a:ea typeface="MS Mincho"/>
                <a:cs typeface="Segoe UI"/>
              </a:rPr>
              <a:t>With Business Chat, you can spend less time focused on the tools and more time focused on the most important work. You can ask Copilot to summarize what’s going on with a given customer, highlight project milestones or risks, or create new content using references from across your data. </a:t>
            </a:r>
          </a:p>
          <a:p>
            <a:pPr fontAlgn="base">
              <a:lnSpc>
                <a:spcPct val="107000"/>
              </a:lnSpc>
              <a:spcAft>
                <a:spcPts val="800"/>
              </a:spcAft>
            </a:pPr>
            <a:endParaRPr lang="en-US" sz="1200">
              <a:latin typeface="Segoe UI"/>
              <a:ea typeface="MS Mincho"/>
              <a:cs typeface="Segoe UI"/>
            </a:endParaRPr>
          </a:p>
          <a:p>
            <a:pPr fontAlgn="base">
              <a:lnSpc>
                <a:spcPct val="107000"/>
              </a:lnSpc>
              <a:spcAft>
                <a:spcPts val="800"/>
              </a:spcAft>
            </a:pPr>
            <a:r>
              <a:rPr lang="en-US" sz="1200">
                <a:latin typeface="Segoe UI"/>
                <a:ea typeface="MS Mincho"/>
                <a:cs typeface="Segoe UI"/>
              </a:rPr>
              <a:t>Let’s take a look at Business Chat in action. &lt;or replace with demo of choice&gt; - then close/hand-off</a:t>
            </a:r>
          </a:p>
          <a:p>
            <a:pPr marL="0" marR="0">
              <a:spcBef>
                <a:spcPts val="0"/>
              </a:spcBef>
              <a:spcAft>
                <a:spcPts val="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EB10D-FEB7-49EA-96E5-BA874FF978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202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latin typeface="Segoe UI"/>
                <a:ea typeface="MS Mincho"/>
                <a:cs typeface="Segoe UI"/>
              </a:rPr>
              <a:t>Nearly 9 out of every 10 workers say that automation and AI-powered tools would help them focus on more meaningful work. </a:t>
            </a: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That’s why we’ve introduced Dynamics 365 Copilot. Just as </a:t>
            </a:r>
            <a:r>
              <a:rPr lang="en-US" sz="1800" err="1">
                <a:latin typeface="Segoe UI"/>
                <a:ea typeface="MS Mincho"/>
                <a:cs typeface="Segoe UI"/>
              </a:rPr>
              <a:t>Github</a:t>
            </a:r>
            <a:r>
              <a:rPr lang="en-US" sz="1800">
                <a:latin typeface="Segoe UI"/>
                <a:ea typeface="MS Mincho"/>
                <a:cs typeface="Segoe UI"/>
              </a:rPr>
              <a:t> Copilot transforms how developers create code, Dynamics 365 Copilot will transform business processes across the organization.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Microsoft Dynamics 365 Copilot provides interactive, AI-powered assistance across business functions. With Dynamics 365 Copilot, we’re introducing the world’s first AI copilot natively built-in to both CRM and ERP applications.</a:t>
            </a: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And it’s built on the secure and trusted foundation of the Microsoft Cloud, with the same commitments to responsible AI we’ve talked about already. </a:t>
            </a:r>
            <a:endParaRPr lang="en-US" sz="1800">
              <a:latin typeface="Segoe UI" panose="020B0502040204020203" pitchFamily="34" charset="0"/>
              <a:ea typeface="MS Mincho" panose="02020609040205080304" pitchFamily="49" charset="-128"/>
              <a:cs typeface="Segoe UI"/>
            </a:endParaRPr>
          </a:p>
          <a:p>
            <a:pPr marL="0" marR="0">
              <a:lnSpc>
                <a:spcPct val="107000"/>
              </a:lnSpc>
              <a:spcBef>
                <a:spcPts val="0"/>
              </a:spcBef>
              <a:spcAft>
                <a:spcPts val="800"/>
              </a:spcAft>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lnSpc>
                <a:spcPct val="107000"/>
              </a:lnSpc>
              <a:spcAft>
                <a:spcPts val="800"/>
              </a:spcAft>
            </a:pPr>
            <a:r>
              <a:rPr lang="en-US" sz="1800">
                <a:latin typeface="Segoe UI"/>
                <a:ea typeface="MS Mincho"/>
                <a:cs typeface="Segoe UI"/>
              </a:rPr>
              <a:t>Let’s zoom into one of those AI-powered experiences: Sales. </a:t>
            </a:r>
            <a:endParaRPr lang="en-US" sz="1800">
              <a:latin typeface="Segoe UI" panose="020B0502040204020203" pitchFamily="34" charset="0"/>
              <a:ea typeface="MS Mincho" panose="02020609040205080304" pitchFamily="49" charset="-128"/>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713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US" sz="1800"/>
              <a:t>Many sales teams struggle to scale seller experiences. AI can help any sales organization to be more effective, enabling them to automate the sales process, know customers more deeply, and be more productive.</a:t>
            </a:r>
          </a:p>
          <a:p>
            <a:pPr marL="0" marR="0">
              <a:lnSpc>
                <a:spcPct val="105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Viva Sales is designed to help sellers reduce unnecessary form input, connect data they need to do their job efficiently, and ultimately close sales faster.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new Copilot capabilities in Viva Sales provide personalized coaching and intelligence to help sellers push a deal to the next stage, and ultimately close more deals.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It delivers a seamless experience built into the apps your team is already using, including Microsoft Teams and Outlook.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it works and connects directly to your CRM system – whether it’s Dynamics 365 or Salesforce.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5687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CA">
                <a:solidFill>
                  <a:srgbClr val="000000"/>
                </a:solidFill>
                <a:latin typeface="Segoe UI" panose="020B0502040204020203" pitchFamily="34" charset="0"/>
                <a:cs typeface="Segoe UI" panose="020B0502040204020203" pitchFamily="34" charset="0"/>
              </a:rPr>
              <a:t>Let’s start with the world today. Things all around us are changing rapidly, and organizations need to adapt. This is nothing new. </a:t>
            </a:r>
          </a:p>
          <a:p>
            <a:pPr fontAlgn="base">
              <a:lnSpc>
                <a:spcPct val="107000"/>
              </a:lnSpc>
              <a:tabLst>
                <a:tab pos="232234" algn="l"/>
                <a:tab pos="353051" algn="l"/>
              </a:tabLst>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If you look back just a few years, we saw that organizations that had already invested in their own digital foundation were able to weather the disruption of the pandemic better than their peers, with many of them emerging even stronger than before.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We believe we're on the cusp of a similar inflection point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pressures today are different. After years of disruption driven by the pandemic, industries are continuing to transform quickly. The global workforce is shrinking as the population ages, and at a macro level, labor productivity has stalled for years. And with a more connected global population, we’ve seen security threats emerge and evolve faster than ever.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CA">
                <a:solidFill>
                  <a:srgbClr val="000000"/>
                </a:solidFill>
                <a:latin typeface="Segoe UI" panose="020B0502040204020203" pitchFamily="34" charset="0"/>
                <a:cs typeface="Segoe UI" panose="020B0502040204020203" pitchFamily="34" charset="0"/>
              </a:rPr>
              <a:t>But the pace of change hasn’t slowed. </a:t>
            </a:r>
          </a:p>
        </p:txBody>
      </p:sp>
    </p:spTree>
    <p:extLst>
      <p:ext uri="{BB962C8B-B14F-4D97-AF65-F5344CB8AC3E}">
        <p14:creationId xmlns:p14="http://schemas.microsoft.com/office/powerpoint/2010/main" val="2410741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latin typeface="Segoe UI"/>
                <a:ea typeface="MS Mincho"/>
                <a:cs typeface="Segoe UI"/>
              </a:rPr>
              <a:t>We’re tailoring Copilot experiences like these for every role, every function, every line of business—from sales, service, and marketing to supply chain. Everyone will benefit from AI-enhanced business processes. </a:t>
            </a: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a:ea typeface="MS Mincho"/>
                <a:cs typeface="Segoe UI"/>
              </a:rPr>
              <a:t>As we've just seen, sellers can move deals forward faster with AI-assisted email replies, from information requests to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Marketing teams can get insights faster and easier using natural language.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Customer service agents resolve issues faster and with more relevant personalized recommendations. </a:t>
            </a:r>
            <a:endParaRPr lang="en-US" sz="1800">
              <a:latin typeface="Segoe UI" panose="020B0502040204020203" pitchFamily="34" charset="0"/>
              <a:ea typeface="MS Mincho" panose="02020609040205080304" pitchFamily="49" charset="-128"/>
              <a:cs typeface="Segoe UI"/>
            </a:endParaRPr>
          </a:p>
          <a:p>
            <a:endParaRPr lang="en-US" sz="1800">
              <a:latin typeface="Segoe UI" panose="020B0502040204020203" pitchFamily="34" charset="0"/>
              <a:ea typeface="MS Mincho" panose="02020609040205080304" pitchFamily="49" charset="-128"/>
              <a:cs typeface="Times New Roman" panose="02020603050405020304" pitchFamily="18" charset="0"/>
            </a:endParaRPr>
          </a:p>
          <a:p>
            <a:r>
              <a:rPr lang="en-US" sz="1800">
                <a:latin typeface="Segoe UI"/>
                <a:ea typeface="MS Mincho"/>
                <a:cs typeface="Segoe UI"/>
              </a:rPr>
              <a:t>Operations managers can better predict and act on supply chain disruptions. </a:t>
            </a:r>
            <a:endParaRPr lang="en-US" sz="1800">
              <a:latin typeface="Segoe UI" panose="020B0502040204020203" pitchFamily="34" charset="0"/>
              <a:ea typeface="MS Mincho" panose="02020609040205080304" pitchFamily="49" charset="-128"/>
              <a:cs typeface="Segoe UI"/>
            </a:endParaRP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And businesses of any size can bring products to market faster with AI-powered product descriptions, connected seamlessly to commerce platforms like Shopify. </a:t>
            </a:r>
            <a:endParaRPr lang="en-US" sz="1800">
              <a:latin typeface="Segoe UI" panose="020B0502040204020203" pitchFamily="34" charset="0"/>
              <a:ea typeface="MS Mincho" panose="02020609040205080304" pitchFamily="49" charset="-128"/>
              <a:cs typeface="Segoe UI"/>
            </a:endParaRP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Dynamics 365 Copilot works within Dynamics 365 alongside business professionals to help them create ideas and content faster, complete time-consuming tasks, and get insights and next best actions—just by describing what’s needed.</a:t>
            </a:r>
          </a:p>
          <a:p>
            <a:pPr>
              <a:defRPr/>
            </a:pPr>
            <a:endParaRPr lang="en-US" sz="1800">
              <a:latin typeface="Segoe UI" panose="020B0502040204020203" pitchFamily="34" charset="0"/>
              <a:ea typeface="MS Mincho" panose="02020609040205080304" pitchFamily="49" charset="-128"/>
              <a:cs typeface="Times New Roman" panose="02020603050405020304" pitchFamily="18" charset="0"/>
            </a:endParaRPr>
          </a:p>
          <a:p>
            <a:pPr>
              <a:defRPr/>
            </a:pPr>
            <a:r>
              <a:rPr lang="en-US" sz="1800">
                <a:latin typeface="Segoe UI"/>
                <a:ea typeface="MS Mincho"/>
                <a:cs typeface="Segoe UI"/>
              </a:rPr>
              <a:t>I encourage you to try these capabilities today. </a:t>
            </a:r>
            <a:endParaRPr lang="en-US" sz="1800">
              <a:latin typeface="Segoe UI" panose="020B0502040204020203" pitchFamily="34" charset="0"/>
              <a:ea typeface="MS Mincho" panose="02020609040205080304" pitchFamily="49" charset="-128"/>
              <a:cs typeface="Segoe UI"/>
            </a:endParaRPr>
          </a:p>
          <a:p>
            <a:endParaRPr lang="en-US"/>
          </a:p>
          <a:p>
            <a:r>
              <a:rPr lang="en-US"/>
              <a:t>Now let’s talk about Power Platform.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ea typeface="MS Mincho"/>
                <a:cs typeface="Segoe UI"/>
              </a:rPr>
              <a:t>The infusion of AI features and experiences into the Power Platform will help to reinvent how all makers develop software, further democratizing the ability to create and innovate solutions.</a:t>
            </a:r>
          </a:p>
          <a:p>
            <a:pPr>
              <a:defRPr/>
            </a:pPr>
            <a:endParaRPr lang="en-US" sz="900">
              <a:latin typeface="Segoe UI"/>
              <a:ea typeface="MS Mincho"/>
              <a:cs typeface="Segoe UI"/>
            </a:endParaRPr>
          </a:p>
          <a:p>
            <a:pPr>
              <a:defRPr/>
            </a:pPr>
            <a:r>
              <a:rPr lang="en-US" sz="900">
                <a:latin typeface="Segoe UI"/>
                <a:ea typeface="MS Mincho"/>
                <a:cs typeface="Segoe UI"/>
              </a:rPr>
              <a:t>Microsoft has been working to empower all developers with Power Platform via AI-powered development experiences since 2021.</a:t>
            </a:r>
          </a:p>
          <a:p>
            <a:pPr>
              <a:defRPr/>
            </a:pPr>
            <a:endParaRPr lang="en-US" sz="900">
              <a:latin typeface="Segoe UI"/>
              <a:ea typeface="MS Mincho"/>
              <a:cs typeface="Segoe UI"/>
            </a:endParaRPr>
          </a:p>
          <a:p>
            <a:pPr>
              <a:defRPr/>
            </a:pPr>
            <a:r>
              <a:rPr lang="en-US" sz="900">
                <a:latin typeface="Segoe UI"/>
                <a:ea typeface="MS Mincho"/>
                <a:cs typeface="Segoe UI"/>
              </a:rPr>
              <a:t>The low- and no-code environments are now more robust and efficient thanks to AI innovations that will be deployed across Power Apps, Power Automate, Power Virtual Agents, and AI Builder.</a:t>
            </a:r>
          </a:p>
          <a:p>
            <a:pPr>
              <a:defRPr/>
            </a:pPr>
            <a:endParaRPr lang="en-US" sz="900">
              <a:latin typeface="Segoe UI"/>
              <a:ea typeface="MS Mincho"/>
              <a:cs typeface="Segoe UI"/>
            </a:endParaRPr>
          </a:p>
          <a:p>
            <a:pPr>
              <a:defRPr/>
            </a:pPr>
            <a:r>
              <a:rPr lang="en-US" sz="900">
                <a:latin typeface="Segoe UI"/>
                <a:ea typeface="MS Mincho"/>
                <a:cs typeface="Segoe UI"/>
              </a:rPr>
              <a:t>Adding Copilot across the Power Platform brings AI-assisted development to help build solutions and provide suggestions for improvement. Having a live, in-studio copilot can make the development process more accessible and also reduces some of the repetitive tasks that can slow development cycles.</a:t>
            </a:r>
          </a:p>
          <a:p>
            <a:pPr>
              <a:defRPr/>
            </a:pPr>
            <a:endParaRPr lang="en-US" sz="900">
              <a:latin typeface="Segoe UI"/>
              <a:ea typeface="MS Mincho"/>
              <a:cs typeface="Segoe UI"/>
            </a:endParaRPr>
          </a:p>
          <a:p>
            <a:pPr>
              <a:defRPr/>
            </a:pPr>
            <a:r>
              <a:rPr lang="en-US" sz="900">
                <a:latin typeface="Segoe UI"/>
                <a:ea typeface="MS Mincho"/>
                <a:cs typeface="Segoe UI"/>
              </a:rPr>
              <a:t>The ability to use natural language to create digital solutions allows for new modes of creation. Makers are now only bound by their ability to imagine and describe features and functionality in their projects, and Power Platform can help create, with any editing or feedback given via the same method of natural language.</a:t>
            </a:r>
          </a:p>
          <a:p>
            <a:pPr>
              <a:defRPr/>
            </a:pPr>
            <a:endParaRPr lang="en-US" sz="900">
              <a:latin typeface="Segoe UI"/>
              <a:ea typeface="MS Mincho"/>
              <a:cs typeface="Segoe UI"/>
            </a:endParaRPr>
          </a:p>
          <a:p>
            <a:pPr>
              <a:defRPr/>
            </a:pPr>
            <a:r>
              <a:rPr lang="en-US" sz="900">
                <a:latin typeface="Segoe UI"/>
                <a:ea typeface="MS Mincho"/>
                <a:cs typeface="Segoe UI"/>
              </a:rPr>
              <a:t>Generative AI features are also now embedded into the Power Platform to help anyone harness the ability to add capabilities to their projects that create powerful experiences for their audiences. These features allow end users to receive GPT-generated insights and support in real-time.</a:t>
            </a:r>
          </a:p>
          <a:p>
            <a:pPr>
              <a:defRPr/>
            </a:pPr>
            <a:endParaRPr lang="en-US" sz="900">
              <a:latin typeface="Segoe UI"/>
              <a:ea typeface="MS Mincho"/>
              <a:cs typeface="Segoe UI"/>
            </a:endParaRP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432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ea typeface="MS Mincho"/>
                <a:cs typeface="Segoe UI"/>
              </a:rPr>
              <a:t>These AI features are being rolled out across different products in the Power Platform.</a:t>
            </a:r>
          </a:p>
          <a:p>
            <a:pPr>
              <a:defRPr/>
            </a:pPr>
            <a:endParaRPr lang="en-US" sz="900">
              <a:latin typeface="Segoe UI"/>
              <a:ea typeface="MS Mincho"/>
              <a:cs typeface="Segoe UI"/>
            </a:endParaRPr>
          </a:p>
          <a:p>
            <a:pPr>
              <a:defRPr/>
            </a:pPr>
            <a:r>
              <a:rPr lang="en-US" sz="900">
                <a:latin typeface="Segoe UI"/>
                <a:ea typeface="MS Mincho"/>
                <a:cs typeface="Segoe UI"/>
              </a:rPr>
              <a:t>Developers of all kinds can now harness the power of Copilot in Power Apps, using natural language to describe what kind of app they want to build, and then instruct the copilot how to refine what they are creating.</a:t>
            </a:r>
          </a:p>
          <a:p>
            <a:pPr>
              <a:defRPr/>
            </a:pPr>
            <a:endParaRPr lang="en-US" sz="900">
              <a:latin typeface="Segoe UI"/>
              <a:ea typeface="MS Mincho"/>
              <a:cs typeface="Segoe UI"/>
            </a:endParaRPr>
          </a:p>
          <a:p>
            <a:pPr>
              <a:defRPr/>
            </a:pPr>
            <a:r>
              <a:rPr lang="en-US" sz="900">
                <a:latin typeface="Segoe UI"/>
                <a:ea typeface="MS Mincho"/>
                <a:cs typeface="Segoe UI"/>
              </a:rPr>
              <a:t>Creating automated processes has never been easier with Copilot in Power Automate. During a public preview of the feature, makers experienced an average of a 50% reduction in the time it took to make process flows using Copilot. Just describe what process you want to automate using natural language, and Power Automate will build the first iteration for you.</a:t>
            </a:r>
          </a:p>
          <a:p>
            <a:pPr>
              <a:defRPr/>
            </a:pPr>
            <a:endParaRPr lang="en-US" sz="900">
              <a:latin typeface="Segoe UI"/>
              <a:ea typeface="MS Mincho"/>
              <a:cs typeface="Segoe UI"/>
            </a:endParaRPr>
          </a:p>
          <a:p>
            <a:pPr>
              <a:defRPr/>
            </a:pPr>
            <a:r>
              <a:rPr lang="en-US" sz="900">
                <a:latin typeface="Segoe UI"/>
                <a:ea typeface="MS Mincho"/>
                <a:cs typeface="Segoe UI"/>
              </a:rPr>
              <a:t>Power Virtual Agents brings the ability to rapidly build conversational bots to Power Platform. Developers can now use natural language to train bots and refine conversational dialogs to reduce creation time. Conversation boosters can also link the existing information from your own knowledge source to help expand answers chatbots can give to help end users.</a:t>
            </a:r>
          </a:p>
          <a:p>
            <a:pPr>
              <a:defRPr/>
            </a:pPr>
            <a:endParaRPr lang="en-US" sz="900">
              <a:latin typeface="Segoe UI"/>
              <a:ea typeface="MS Mincho"/>
              <a:cs typeface="Segoe UI"/>
            </a:endParaRPr>
          </a:p>
          <a:p>
            <a:pPr>
              <a:defRPr/>
            </a:pPr>
            <a:r>
              <a:rPr lang="en-US" sz="900">
                <a:latin typeface="Segoe UI"/>
                <a:ea typeface="MS Mincho"/>
                <a:cs typeface="Segoe UI"/>
              </a:rPr>
              <a:t>Incorporate AI capabilities into your apps and flows with AI Builder. AI Builder now has offerings from the Azure Open AI Service, allowing makers to include low-code generative AI models and templates into projects.</a:t>
            </a:r>
          </a:p>
          <a:p>
            <a:pPr>
              <a:defRPr/>
            </a:pPr>
            <a:endParaRPr lang="en-US" sz="900">
              <a:latin typeface="Segoe UI"/>
              <a:ea typeface="MS Mincho"/>
              <a:cs typeface="Segoe UI"/>
            </a:endParaRPr>
          </a:p>
          <a:p>
            <a:pPr>
              <a:defRPr/>
            </a:pPr>
            <a:r>
              <a:rPr lang="en-US" sz="900">
                <a:latin typeface="Segoe UI"/>
                <a:ea typeface="MS Mincho"/>
                <a:cs typeface="Segoe UI"/>
              </a:rPr>
              <a:t>Let’s take a look at one of these capabilities in action. </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264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We are proud to introduce Microsoft Security Copilot. Security Copilot combines the most advanced GPT4 model from </a:t>
            </a:r>
            <a:r>
              <a:rPr lang="en-US" sz="900" err="1"/>
              <a:t>OpenAI</a:t>
            </a:r>
            <a:r>
              <a:rPr lang="en-US" sz="900"/>
              <a:t> with a Microsoft-developed, security-specific model, powered by Microsoft Security’s unique expertise, global threat intelligence and comprehensive security products.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Security Copilot helps you be more effective and efficient at all the roles you play. It helps you enhance and grow your capabilities and skills, while also supporting the workflows and teams you collaborate with to solve security challenges. </a:t>
            </a:r>
            <a:br>
              <a:rPr lang="en-US" sz="900"/>
            </a:br>
            <a:br>
              <a:rPr lang="en-US" sz="900"/>
            </a:br>
            <a:endParaRPr lang="en-US" sz="900">
              <a:latin typeface="Segoe UI" panose="020B0502040204020203" pitchFamily="34" charset="0"/>
              <a:ea typeface="MS Mincho" panose="02020609040205080304" pitchFamily="49" charset="-128"/>
              <a:cs typeface="Segoe UI"/>
            </a:endParaRP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2023-08-14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963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Copilot is running on our security and privacy-compliant hyperscale infrastructure, which is unique to Microsoft and brings the full benefit of being on the Azure cloud platform. Security Copilot also integrates with the end-to-end Microsoft Security portfolio of solutions. And over time, it will work with a growing ecosystem of products from third-party vendors. </a:t>
            </a:r>
          </a:p>
          <a:p>
            <a:endParaRPr lang="en-US"/>
          </a:p>
          <a:p>
            <a:r>
              <a:rPr lang="en-US"/>
              <a:t>So you can see how Security Copilot is not only an </a:t>
            </a:r>
            <a:r>
              <a:rPr lang="en-US" err="1"/>
              <a:t>OpenAI</a:t>
            </a:r>
            <a:r>
              <a:rPr lang="en-US"/>
              <a:t>-powered large language model, but rather, it creates a network effect, enabling organizations to truly defend at machine speed.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it all comes together with Security Copilot at the heart of the Microsoft Security product portfolio.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a:cs typeface="Segoe UI"/>
              </a:rPr>
              <a:t>Moving into how we’re empowering developers to build the next generation of apps, let’s talk about GitHub. </a:t>
            </a:r>
          </a:p>
          <a:p>
            <a:pPr algn="l" rtl="0" fontAlgn="base"/>
            <a:endParaRPr lang="en-US" sz="1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In a world where every organization is becoming a technology company and looking to be able to develop apps and solutions to power their business, GitHub Enterprise provides developers with an integrated developer platform that they can use to collaborate, automate and secure their DevOps solutions.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GitHub is used and loved by more than 100 million developers around the world today.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 </a:t>
            </a:r>
            <a:endParaRPr lang="en-US" sz="2800" b="0" i="0">
              <a:solidFill>
                <a:srgbClr val="000000"/>
              </a:solidFill>
              <a:effectLst/>
              <a:latin typeface="Segoe UI"/>
              <a:cs typeface="Segoe UI"/>
            </a:endParaRPr>
          </a:p>
          <a:p>
            <a:pPr algn="l" rtl="0" fontAlgn="base"/>
            <a:r>
              <a:rPr lang="en-US" sz="1800" b="0" i="0">
                <a:solidFill>
                  <a:srgbClr val="000000"/>
                </a:solidFill>
                <a:effectLst/>
                <a:latin typeface="Segoe UI"/>
                <a:cs typeface="Segoe UI"/>
              </a:rPr>
              <a:t>And it is now trusted by more than 90% of the Fortune 100 companies in the world to run their businesses. </a:t>
            </a:r>
            <a:endParaRPr lang="en-US" sz="2800" b="0" i="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309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most exciting new capabilities we’ve recently launched with GitHub is a new service we call GitHub Copilot.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was the first solution built using the new transformational large AI models developed by OpenAI.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provides an AI-pair programmer that works with all of the popular programming languages, and that dramatically accelerates developer productivity.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Developers using </a:t>
            </a:r>
            <a:r>
              <a:rPr lang="en-US" sz="1800" err="1">
                <a:effectLst/>
                <a:latin typeface="Segoe UI" panose="020B0502040204020203" pitchFamily="34" charset="0"/>
                <a:ea typeface="Calibri" panose="020F0502020204030204" pitchFamily="34" charset="0"/>
                <a:cs typeface="Times New Roman" panose="02020603050405020304" pitchFamily="18" charset="0"/>
              </a:rPr>
              <a:t>Github</a:t>
            </a:r>
            <a:r>
              <a:rPr lang="en-US" sz="1800">
                <a:effectLst/>
                <a:latin typeface="Segoe UI" panose="020B0502040204020203" pitchFamily="34" charset="0"/>
                <a:ea typeface="Calibri" panose="020F0502020204030204" pitchFamily="34" charset="0"/>
                <a:cs typeface="Times New Roman" panose="02020603050405020304" pitchFamily="18" charset="0"/>
              </a:rPr>
              <a:t> Copilot see a 55% productivity boost when working on real-world projects and tasks.</a:t>
            </a:r>
          </a:p>
          <a:p>
            <a:pPr marL="0" marR="0">
              <a:lnSpc>
                <a:spcPct val="105000"/>
              </a:lnSpc>
              <a:spcBef>
                <a:spcPts val="0"/>
              </a:spcBef>
              <a:spcAft>
                <a:spcPts val="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rPr>
              <a:t>Let’s take a look at GitHub Copilot in action…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E57EA7-69B1-4810-9938-142205D1E9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9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That video showed you a brief look at how Copilot transforms developers’ creation of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fact, up to 46% of all lines of code written by developers using Copilot are now fully AI generated.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measured tests conducted by 3</a:t>
            </a:r>
            <a:r>
              <a:rPr lang="en-US" sz="1800" baseline="30000" dirty="0">
                <a:effectLst/>
                <a:latin typeface="Segoe UI" panose="020B0502040204020203" pitchFamily="34" charset="0"/>
                <a:ea typeface="Calibri" panose="020F0502020204030204" pitchFamily="34" charset="0"/>
                <a:cs typeface="Times New Roman" panose="02020603050405020304" pitchFamily="18" charset="0"/>
              </a:rPr>
              <a:t>rd</a:t>
            </a:r>
            <a:r>
              <a:rPr lang="en-US" sz="1800" dirty="0">
                <a:effectLst/>
                <a:latin typeface="Segoe UI" panose="020B0502040204020203" pitchFamily="34" charset="0"/>
                <a:ea typeface="Calibri" panose="020F0502020204030204" pitchFamily="34" charset="0"/>
                <a:cs typeface="Times New Roman" panose="02020603050405020304" pitchFamily="18" charset="0"/>
              </a:rPr>
              <a:t> parties, they’ve found that developers using Copilot are 55% more productive in completing tasks and applications.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But even more striking to me is what developers think about the Copilot experience – they love it. 75% of developers using Copilot report feeling that they can now focus on more satisfying work and enjoy their jobs more.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Debugging and looking up regular expressions is not satisfying. By having that work autogenerated, developers can instead focus on things that make them feel more satisfied, complete their work faster, and feel more productive. This is really transformational in terms of how development teams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Copilot for Business is generally available now for all developers to use today with all developer languages on all platforms and with all types of developer tools.</a:t>
            </a:r>
            <a:endParaRPr lang="en-US" b="0" i="0" dirty="0">
              <a:solidFill>
                <a:srgbClr val="000000"/>
              </a:solidFill>
              <a:effectLst/>
              <a:latin typeface="Segoe UI" panose="020B0502040204020203" pitchFamily="34" charset="0"/>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any organization can drive up to 55% greater developer productivity with GitHub Copilot. </a:t>
            </a:r>
          </a:p>
          <a:p>
            <a:endParaRPr lang="en-US" dirty="0"/>
          </a:p>
          <a:p>
            <a:r>
              <a:rPr lang="en-US" dirty="0"/>
              <a:t>And they can start using Dynamics 365 Copilot and Copilot in Power Platform today. </a:t>
            </a:r>
          </a:p>
          <a:p>
            <a:endParaRPr lang="en-US" dirty="0"/>
          </a:p>
          <a:p>
            <a:r>
              <a:rPr lang="en-US" dirty="0"/>
              <a:t>Details are coming out quickly about Microsoft 365 Copilot and Security Copilot, with many of our S500 customers invited to participate in the early access program announced last week. </a:t>
            </a:r>
          </a:p>
          <a:p>
            <a:endParaRPr lang="en-US" dirty="0"/>
          </a:p>
          <a:p>
            <a:r>
              <a:rPr lang="en-US" dirty="0"/>
              <a:t>Now let’s talk about what our customers can build using the leading AI platform: Azure AI. </a:t>
            </a:r>
          </a:p>
          <a:p>
            <a:endParaRPr lang="en-US" dirty="0"/>
          </a:p>
        </p:txBody>
      </p:sp>
      <p:sp>
        <p:nvSpPr>
          <p:cNvPr id="4" name="Slide Number Placeholder 3"/>
          <p:cNvSpPr>
            <a:spLocks noGrp="1"/>
          </p:cNvSpPr>
          <p:nvPr>
            <p:ph type="sldNum" sz="quarter" idx="5"/>
          </p:nvPr>
        </p:nvSpPr>
        <p:spPr/>
        <p:txBody>
          <a:bodyPr/>
          <a:lstStyle/>
          <a:p>
            <a:fld id="{72335A20-782D-4626-8C12-7F322F08BFE2}" type="slidenum">
              <a:rPr lang="en-US" smtClean="0"/>
              <a:t>44</a:t>
            </a:fld>
            <a:endParaRPr lang="en-US"/>
          </a:p>
        </p:txBody>
      </p:sp>
    </p:spTree>
    <p:extLst>
      <p:ext uri="{BB962C8B-B14F-4D97-AF65-F5344CB8AC3E}">
        <p14:creationId xmlns:p14="http://schemas.microsoft.com/office/powerpoint/2010/main" val="22363693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85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Technology is advancing incredibly quickly, grabbing headlines every day.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Experiences based on large language models, like ChatGPT, have taken the world by storm, in part because they can draw a vast store of data leveraging the massive computing power available today in the cloud. </a:t>
            </a:r>
            <a:endParaRPr lang="en-US" b="1"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We’ve seen this technology break through with consumers – it’s not just for tech anymore.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As a result, you can expect your employees to start demanding these kinds of experiences in the tools they use each day. Similarly, your customers will quickly come to expect AI capabilities in the services you offer, if they don’t already.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But there’s a third element that’s really exciting right now – and that’s the real, tangible impact technology like this can drive. </a:t>
            </a:r>
          </a:p>
        </p:txBody>
      </p:sp>
    </p:spTree>
    <p:extLst>
      <p:ext uri="{BB962C8B-B14F-4D97-AF65-F5344CB8AC3E}">
        <p14:creationId xmlns:p14="http://schemas.microsoft.com/office/powerpoint/2010/main" val="2649694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t>
            </a:r>
          </a:p>
          <a:p>
            <a:endParaRPr lang="en-US"/>
          </a:p>
          <a:p>
            <a:r>
              <a:rPr lang="en-US"/>
              <a:t>Recap topics from morning focused around copilots around modern work, biz apps, security and GitHub</a:t>
            </a:r>
          </a:p>
          <a:p>
            <a:endParaRPr lang="en-US"/>
          </a:p>
          <a:p>
            <a:r>
              <a:rPr lang="en-US"/>
              <a:t>Transition to Data &amp;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3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solidFill>
                  <a:srgbClr val="000000"/>
                </a:solidFill>
                <a:latin typeface="Segoe UI"/>
                <a:cs typeface="Segoe UI"/>
              </a:rPr>
              <a:t>Let's</a:t>
            </a:r>
            <a:r>
              <a:rPr lang="en-US" sz="1800" b="0" i="0" dirty="0">
                <a:solidFill>
                  <a:srgbClr val="000000"/>
                </a:solidFill>
                <a:effectLst/>
                <a:latin typeface="Segoe UI"/>
                <a:cs typeface="Segoe UI"/>
              </a:rPr>
              <a:t> focus on how </a:t>
            </a:r>
            <a:r>
              <a:rPr lang="en-US" sz="1800" b="1" i="0" dirty="0">
                <a:solidFill>
                  <a:srgbClr val="000000"/>
                </a:solidFill>
                <a:effectLst/>
                <a:latin typeface="Segoe UI"/>
                <a:cs typeface="Segoe UI"/>
              </a:rPr>
              <a:t>you </a:t>
            </a:r>
            <a:r>
              <a:rPr lang="en-US" sz="1800" b="0" i="0" dirty="0">
                <a:solidFill>
                  <a:srgbClr val="000000"/>
                </a:solidFill>
                <a:effectLst/>
                <a:latin typeface="Segoe UI"/>
                <a:cs typeface="Segoe UI"/>
              </a:rPr>
              <a:t>can build transformational experiences into your own apps and services using Azure AI. </a:t>
            </a:r>
            <a:endParaRPr lang="en-US"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622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In the age of AI, intelligent app experiences become competitive differentiators. Increasingly, organizations are turning to cloud-native technologies and AI/ML to develop their mission-critical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These modern technologies and models provide organizations with the security, agility and velocity required to scale and transform.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Leveraging cloud apps + data + AI services is how every organization can stand out from the competition with intelligent apps built with AI. </a:t>
            </a:r>
            <a:endParaRPr lang="en-US" sz="1800"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965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When we talk about Azure AI, it includes these four core categories of AI capabilities, all informed by decades of Microsoft’s research and development in this space.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With Azure's cloud application platform, you can run intelligent cloud-native apps with Azure Kubernetes Service or gain the productivity and rapid time to market benefits of platform-as-a-service with App Service.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Calibri" panose="020F0502020204030204" pitchFamily="34" charset="0"/>
              </a:rPr>
              <a:t>Apps running on AKS or App Service can easily and natively embed Azure AI services.</a:t>
            </a:r>
            <a:endParaRPr lang="en-US" sz="1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361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ea typeface="Calibri" panose="020F0502020204030204" pitchFamily="34" charset="0"/>
                <a:cs typeface="Times New Roman" panose="02020603050405020304" pitchFamily="18" charset="0"/>
              </a:rPr>
              <a:t>(and) Azure AI is designed to make it easy for developers and organizations to add AI capabilities to their applications, without the need for extensive expertise in AI. Azure AI helps you quickly build, deploy, and scale AI-enabled applications, and to take advantage of the scalability, security, and compliance capabilities of Azure. </a:t>
            </a:r>
          </a:p>
          <a:p>
            <a:endParaRPr lang="en-US" sz="12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sz="12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519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dirty="0">
                <a:effectLst/>
                <a:latin typeface="Calibri" panose="020F0502020204030204" pitchFamily="34" charset="0"/>
                <a:ea typeface="MS Mincho" panose="02020609040205080304" pitchFamily="49" charset="-128"/>
                <a:cs typeface="Times New Roman" panose="02020603050405020304" pitchFamily="18" charset="0"/>
              </a:rPr>
              <a:t>All of this innovation is powered by Azure’s AI infrastructure.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deliver on its potential, AI requires more scale and processing power than ever. Compute requirements for AI are expected to grow by 10-50x as AI’s capabilities become even more sophisticated.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result, the best infrastructure for AI does not simply provide sheer power; it provides performance asynchronously and at scale. Microsoft has been architecting that infrastructure responsibly - with safeguards and security built-in - since 2017.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Microsoft Azure is also fundamental to our partnerships with AI innovators like OpenAI – who built and run ChatGPT on Azure, and trained the enormously advanced large AI models that are stunning the world right now.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And Azure's differentiated infrastructure will be the processing power behind even more apps and services to come.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designed to optimally handle everything from complex deep learning workloads like large language models, to training and inference, making </a:t>
            </a:r>
            <a:r>
              <a:rPr lang="en-US" sz="1800" dirty="0">
                <a:effectLst/>
                <a:latin typeface="Calibri" panose="020F0502020204030204" pitchFamily="34" charset="0"/>
                <a:ea typeface="Times New Roman" panose="02020603050405020304" pitchFamily="18" charset="0"/>
              </a:rPr>
              <a:t>AI more accessible to organizations of all sizes.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performance of high-end training can often be sensitive, Azure’s AI infrastructure gives speed and </a:t>
            </a:r>
            <a:r>
              <a:rPr lang="en-US" b="1" dirty="0"/>
              <a:t>reliability at scale for these large AI models,</a:t>
            </a:r>
            <a:r>
              <a:rPr lang="en-US" dirty="0"/>
              <a:t> processing a single job running synchronously across 1,000s of interconnected GPUs.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it’s running Microsoft’s own AI workloads or building out a cloud-based AI supercomputer for the development of Open AI, Azure’s AI infrastructure demonstrates </a:t>
            </a:r>
            <a:r>
              <a:rPr lang="en-US" b="1" dirty="0"/>
              <a:t>proven supercomputing performance</a:t>
            </a:r>
            <a:r>
              <a:rPr lang="en-US" b="0" dirty="0"/>
              <a:t> across the industries most advanced AI initiatives.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cs typeface="Times New Roman" panose="02020603050405020304" pitchFamily="18" charset="0"/>
              </a:rPr>
              <a:t>Let’s take a look at how some customers are leveraging the Azure AI services and the AI infrastructure to innovate and deliver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82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taking a look at Azure Cognitive Services in the medical and healthcare industry.</a:t>
            </a:r>
          </a:p>
          <a:p>
            <a:endParaRPr lang="en-US"/>
          </a:p>
          <a:p>
            <a:r>
              <a:rPr lang="en-US"/>
              <a:t>Laerdal Medical is a world-leading healthcare provider of CPR manikins and other lifesaving technology, medical training, and resources. If you've ever been CPR certified, then you may have – unknowingly – already encountered Laerdal’s products. </a:t>
            </a:r>
          </a:p>
          <a:p>
            <a:endParaRPr lang="en-US"/>
          </a:p>
          <a:p>
            <a:r>
              <a:rPr lang="en-US"/>
              <a:t>Their 3D virtual training simulator for healthcare students and providers uses Azure Cognitive Services, and Azure AI Text to Speech in particular, to provide an immersive experience that simulates the real-life interactions between patients and providers.</a:t>
            </a:r>
          </a:p>
          <a:p>
            <a:endParaRPr lang="en-US"/>
          </a:p>
          <a:p>
            <a:r>
              <a:rPr lang="en-US"/>
              <a:t>This sophisticated platform was designed to provide an immersive experience that simulates the real-life interactions between patients and providers. To create this realistic simulation, they required voices to bring it all together. </a:t>
            </a:r>
          </a:p>
          <a:p>
            <a:endParaRPr lang="en-US"/>
          </a:p>
          <a:p>
            <a:r>
              <a:rPr lang="en-US"/>
              <a:t>In the beginning, Laerdal obtained these voices through hiring and recording actors. Unfortunately, this process was y time-consuming and inhibited use case expansion for the training program. The process also required nurses, doctors, and other specialists to spend time coordinating and leading the recordings with voice actors, diverting attention from other pressing matters. </a:t>
            </a:r>
          </a:p>
          <a:p>
            <a:endParaRPr lang="en-US"/>
          </a:p>
          <a:p>
            <a:r>
              <a:rPr lang="en-US"/>
              <a:t>By integrating Microsoft Azure AI Text to Speech into its training programs, Laerdal reduced costs and significantly shortened the development time of the virtual training modules. Specifically, they implemented Neural Text-to-Speech (Neural TTS) which yields a truly realistic speech experience from text input. Using both standard and custom neural voices provided by Azure AI allowed Laerdal to </a:t>
            </a:r>
            <a:r>
              <a:rPr lang="en-US" b="1"/>
              <a:t>reduce the time spent on creating voices for the virtual patients and providers from two months to less than 24 hours. </a:t>
            </a:r>
          </a:p>
          <a:p>
            <a:endParaRPr lang="en-US" b="1"/>
          </a:p>
          <a:p>
            <a:r>
              <a:rPr lang="en-US" b="0"/>
              <a:t>Beyond that, by using Azure Cognitive Services AI text-to-</a:t>
            </a:r>
            <a:r>
              <a:rPr lang="en-US" b="0" err="1"/>
              <a:t>seech</a:t>
            </a:r>
            <a:r>
              <a:rPr lang="en-US" b="0"/>
              <a:t>, Laerdal can create more inclusive simulations. By developing voices in varying language and accents, and representing various states of health – including patients experiencing pain or out of breath moments – Laerdal can more accurately depict people from diverse backgrounds. Today, Azure AI’s Neural Text-to-Speech is currently available in 400 neural voices across 140 languages and variants.</a:t>
            </a:r>
          </a:p>
          <a:p>
            <a:endParaRPr lang="en-US" b="0"/>
          </a:p>
          <a:p>
            <a:r>
              <a:rPr lang="en-US" b="1"/>
              <a:t>Source: https://customers.microsoft.com/en-us/story/1606701483174950905-Laerdal-medical-health-provider-azure</a:t>
            </a:r>
          </a:p>
        </p:txBody>
      </p:sp>
      <p:sp>
        <p:nvSpPr>
          <p:cNvPr id="4" name="Slide Number Placeholder 3"/>
          <p:cNvSpPr>
            <a:spLocks noGrp="1"/>
          </p:cNvSpPr>
          <p:nvPr>
            <p:ph type="sldNum" sz="quarter" idx="5"/>
          </p:nvPr>
        </p:nvSpPr>
        <p:spPr/>
        <p:txBody>
          <a:bodyPr/>
          <a:lstStyle/>
          <a:p>
            <a:fld id="{72335A20-782D-4626-8C12-7F322F08BFE2}" type="slidenum">
              <a:rPr lang="en-US" smtClean="0"/>
              <a:t>52</a:t>
            </a:fld>
            <a:endParaRPr lang="en-US"/>
          </a:p>
        </p:txBody>
      </p:sp>
    </p:spTree>
    <p:extLst>
      <p:ext uri="{BB962C8B-B14F-4D97-AF65-F5344CB8AC3E}">
        <p14:creationId xmlns:p14="http://schemas.microsoft.com/office/powerpoint/2010/main" val="311597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Azure Machine Learning being used in the energy and utilities industry. </a:t>
            </a:r>
          </a:p>
          <a:p>
            <a:endParaRPr lang="en-US" dirty="0"/>
          </a:p>
          <a:p>
            <a:r>
              <a:rPr lang="en-US" dirty="0"/>
              <a:t>In the age of climate change and a global pivot towards sustainability, energy must be used more efficiently, and utilities have to invest in advanced innovations.</a:t>
            </a:r>
          </a:p>
          <a:p>
            <a:endParaRPr lang="en-US" dirty="0"/>
          </a:p>
          <a:p>
            <a:r>
              <a:rPr lang="en-US" dirty="0"/>
              <a:t>E.ON is Germany’s largest energy supplier, but they also provide their services throughout all of Europe. In this scenario, their project in Lund, Sweden centered around its </a:t>
            </a:r>
            <a:r>
              <a:rPr lang="en-US" dirty="0" err="1"/>
              <a:t>ectogrid</a:t>
            </a:r>
            <a:r>
              <a:rPr lang="en-US" dirty="0"/>
              <a:t> – a network of heat pumps and chillers that produce all heating and cooling for the buildings in that network. </a:t>
            </a:r>
          </a:p>
          <a:p>
            <a:endParaRPr lang="en-US" dirty="0"/>
          </a:p>
          <a:p>
            <a:r>
              <a:rPr lang="en-US" b="0" i="0" dirty="0">
                <a:effectLst/>
                <a:latin typeface="SegoeUI"/>
              </a:rPr>
              <a:t>This concept places high demands on IT: around 10,000 sensors monitor the buildings, generating some 2.5 million readings per day. The system also integrates weather forecast and energy market data. They collect data in near real time and assign a building score every 30 minutes, so it became extremely critical for them to process all of the complex thermodynamic calculations in parallel in order to respond as quickly as possible to give the systems the correct parameters. </a:t>
            </a:r>
          </a:p>
          <a:p>
            <a:endParaRPr lang="en-US" b="0" i="0" dirty="0">
              <a:effectLst/>
              <a:latin typeface="SegoeUI"/>
            </a:endParaRPr>
          </a:p>
          <a:p>
            <a:r>
              <a:rPr lang="en-US" b="0" i="0" dirty="0">
                <a:effectLst/>
                <a:latin typeface="SegoeUI"/>
              </a:rPr>
              <a:t>To do this, E.ON used their </a:t>
            </a:r>
            <a:r>
              <a:rPr lang="en-US" b="0" i="0" dirty="0" err="1">
                <a:effectLst/>
                <a:latin typeface="SegoeUI"/>
              </a:rPr>
              <a:t>ectocloud</a:t>
            </a:r>
            <a:r>
              <a:rPr lang="en-US" b="0" i="0" dirty="0">
                <a:effectLst/>
                <a:latin typeface="SegoeUI"/>
              </a:rPr>
              <a:t>, which is a cloud and ML based control infrastructure. And by working with the Microsoft team – they decided to make the switch to becoming cloud-native, which offered several significant advantages. Things like having a coherent workspace for their data scientists and for their DevOps pipelines, and the ability to run a parallel setup to get results immediately without any system administration whatsoever. </a:t>
            </a:r>
          </a:p>
          <a:p>
            <a:endParaRPr lang="en-US" b="0" i="0" dirty="0">
              <a:effectLst/>
              <a:latin typeface="SegoeUI"/>
            </a:endParaRPr>
          </a:p>
          <a:p>
            <a:r>
              <a:rPr lang="en-US" b="0" i="0" dirty="0">
                <a:effectLst/>
                <a:latin typeface="SegoeUI"/>
              </a:rPr>
              <a:t>With </a:t>
            </a:r>
            <a:r>
              <a:rPr lang="en-US" b="0" i="0" dirty="0" err="1">
                <a:effectLst/>
                <a:latin typeface="SegoeUI"/>
              </a:rPr>
              <a:t>AzureML</a:t>
            </a:r>
            <a:r>
              <a:rPr lang="en-US" b="0" i="0" dirty="0">
                <a:effectLst/>
                <a:latin typeface="SegoeUI"/>
              </a:rPr>
              <a:t>, E.ON’s data science team could focus entirely on the business benefits or what’s important. And that has resulted in significant return on investment as well:</a:t>
            </a:r>
          </a:p>
          <a:p>
            <a:endParaRPr lang="en-US" b="0" i="0" dirty="0">
              <a:effectLst/>
              <a:latin typeface="SegoeUI"/>
            </a:endParaRPr>
          </a:p>
          <a:p>
            <a:pPr marL="171450" indent="-171450">
              <a:buFont typeface="Arial" panose="020B0604020202020204" pitchFamily="34" charset="0"/>
              <a:buChar char="•"/>
            </a:pPr>
            <a:r>
              <a:rPr lang="en-US" b="0" i="0" dirty="0">
                <a:effectLst/>
                <a:latin typeface="SegoeUI"/>
              </a:rPr>
              <a:t>Azure Data Factory and Azure ML has enabled E.ON to speed up the data feed for more than 400 buildings by 25 percent. </a:t>
            </a:r>
          </a:p>
          <a:p>
            <a:pPr marL="171450" indent="-171450">
              <a:buFont typeface="Arial" panose="020B0604020202020204" pitchFamily="34" charset="0"/>
              <a:buChar char="•"/>
            </a:pPr>
            <a:r>
              <a:rPr lang="en-US" b="0" i="0" dirty="0">
                <a:effectLst/>
                <a:latin typeface="SegoeUI"/>
              </a:rPr>
              <a:t>Since their calculations can now be performed in parallel, they can train their AI models 50 percent faster than before. </a:t>
            </a:r>
          </a:p>
          <a:p>
            <a:pPr marL="171450" indent="-171450">
              <a:buFont typeface="Arial" panose="020B0604020202020204" pitchFamily="34" charset="0"/>
              <a:buChar char="•"/>
            </a:pPr>
            <a:r>
              <a:rPr lang="en-US" b="0" i="0" dirty="0">
                <a:effectLst/>
                <a:latin typeface="SegoeUI"/>
              </a:rPr>
              <a:t>They can also assign building scores 25 percent faster, and they can save even more once they introduce complex algorithms and data sets. </a:t>
            </a:r>
          </a:p>
          <a:p>
            <a:pPr marL="171450" indent="-171450">
              <a:buFont typeface="Arial" panose="020B0604020202020204" pitchFamily="34" charset="0"/>
              <a:buChar char="•"/>
            </a:pPr>
            <a:endParaRPr lang="en-US" b="0" i="0" dirty="0">
              <a:effectLst/>
              <a:latin typeface="SegoeUI"/>
            </a:endParaRPr>
          </a:p>
          <a:p>
            <a:pPr marL="0" indent="0">
              <a:buFont typeface="Arial" panose="020B0604020202020204" pitchFamily="34" charset="0"/>
              <a:buNone/>
            </a:pPr>
            <a:r>
              <a:rPr lang="en-US" b="0" i="0" dirty="0">
                <a:effectLst/>
                <a:latin typeface="SegoeUI"/>
              </a:rPr>
              <a:t>And beyond just the numbers, it’s also helping E.ON recruit talent and staff and take advantage of global business growth opportunities. Since all of their data is migrated to the cloud, it has become easier to bring new data science professionals on board using standardized tools. If they want to launch their solution in another country, they can replicate it in just a couple hours before its operationalized in an entirely net new location. </a:t>
            </a:r>
          </a:p>
          <a:p>
            <a:pPr marL="0" indent="0">
              <a:buFont typeface="Arial" panose="020B0604020202020204" pitchFamily="34" charset="0"/>
              <a:buNone/>
            </a:pPr>
            <a:endParaRPr lang="en-US" b="0" i="0" dirty="0">
              <a:effectLst/>
              <a:latin typeface="SegoeUI"/>
            </a:endParaRPr>
          </a:p>
          <a:p>
            <a:pPr marL="0" indent="0">
              <a:buFont typeface="Arial" panose="020B0604020202020204" pitchFamily="34" charset="0"/>
              <a:buNone/>
            </a:pPr>
            <a:r>
              <a:rPr lang="en-US" b="1" i="0" dirty="0">
                <a:effectLst/>
                <a:latin typeface="SegoeUI"/>
              </a:rPr>
              <a:t>Source: https://customers.microsoft.com/en-us/story/1500075739545494756-eon-azure-machine-learning-en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956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let’s take a look at Azure OpenAI Service. </a:t>
            </a:r>
          </a:p>
          <a:p>
            <a:endParaRPr lang="en-US"/>
          </a:p>
          <a:p>
            <a:r>
              <a:rPr lang="en-US"/>
              <a:t>Take Blip is a professional services company, based out of Brazil, that helps brands connect with their customers using an AI-first approach. </a:t>
            </a:r>
          </a:p>
          <a:p>
            <a:endParaRPr lang="en-US" b="0" i="0">
              <a:effectLst/>
              <a:latin typeface="SegoeUI"/>
            </a:endParaRPr>
          </a:p>
          <a:p>
            <a:r>
              <a:rPr lang="en-US" b="0" i="0">
                <a:effectLst/>
                <a:latin typeface="SegoeUI"/>
              </a:rPr>
              <a:t>In today’s digital world, consumers expect brands to anticipate their needs and deliver a fluid experience, and communication will be guided by the relationship between people and software – fueled by a enormous data stream of digitized human interactions. </a:t>
            </a:r>
          </a:p>
          <a:p>
            <a:endParaRPr lang="en-US" b="0" i="0">
              <a:effectLst/>
              <a:latin typeface="SegoeUI"/>
            </a:endParaRPr>
          </a:p>
          <a:p>
            <a:r>
              <a:rPr lang="en-US" b="0" i="0">
                <a:effectLst/>
                <a:latin typeface="SegoeUI"/>
              </a:rPr>
              <a:t>Take Blip stores all customer-brand interactions in a single place, unifying the entire customer journey from marketing to support. Then, using AI, they help brands analyze the data and predict the next best interaction with each individual – ultimately improving the customer experience and accelerating their clients product roadmaps. </a:t>
            </a:r>
          </a:p>
          <a:p>
            <a:endParaRPr lang="en-US" b="0" i="0">
              <a:effectLst/>
              <a:latin typeface="SegoeUI"/>
            </a:endParaRPr>
          </a:p>
          <a:p>
            <a:r>
              <a:rPr lang="en-US" b="0" i="0">
                <a:effectLst/>
                <a:latin typeface="SegoeUI"/>
              </a:rPr>
              <a:t>To incorporate AI functionality into our platform, they relied on Microsoft Azure OpenAI Service, which offers features that include access to the GPT-4 language model. Their platform also uses Azure Cognitive Services, such as conversational language understanding and question answering to promote an engagement experience with customers that allows a personalized, fluid, and instantaneous conversations. Azure’s AI Infrastructure also plays a critical role in helping Take Blip achieve greater scalability and security for their platform. </a:t>
            </a:r>
          </a:p>
          <a:p>
            <a:endParaRPr lang="en-US" b="0" i="0">
              <a:effectLst/>
              <a:latin typeface="SegoeUI"/>
            </a:endParaRPr>
          </a:p>
          <a:p>
            <a:r>
              <a:rPr lang="en-US" b="0" i="0">
                <a:effectLst/>
                <a:latin typeface="SegoeUI"/>
              </a:rPr>
              <a:t>All interactions are digitized, meaning that customers’ requests, intentions, and desires can be recorded and used to tune the platform, making future interactions much more productive. As a result, marketing conversions improve, sales increase, support time is reduced, and customer satisfaction gets even higher. </a:t>
            </a:r>
          </a:p>
          <a:p>
            <a:endParaRPr lang="en-US" b="0" i="0">
              <a:effectLst/>
              <a:latin typeface="SegoeUI"/>
            </a:endParaRPr>
          </a:p>
          <a:p>
            <a:r>
              <a:rPr lang="en-US" b="0" i="0">
                <a:effectLst/>
                <a:latin typeface="SegoeUI"/>
              </a:rPr>
              <a:t>One of the success stories that has come from their implementation was around a marketing campaign where they helped clients write meaningful holiday messages. Across that campaign, they saw more than 15,000 users create more than 18,000 messages in just a few days with an 83 percent approval rate. Having access to tools like Azure OpenAI Service has more than doubled their chatbot skills development productivity, and reduced the time to create the campaign from a few months (based on their previous toolset) down to just a few weeks. </a:t>
            </a:r>
          </a:p>
          <a:p>
            <a:endParaRPr lang="en-US" b="0" i="0">
              <a:effectLst/>
              <a:latin typeface="SegoeUI"/>
            </a:endParaRPr>
          </a:p>
          <a:p>
            <a:r>
              <a:rPr lang="en-US" b="0" i="0">
                <a:effectLst/>
                <a:latin typeface="SegoeUI"/>
              </a:rPr>
              <a:t>By using Azure OpenAI Service in combination with other Azure AI services like Cognitive Services and Microsoft’s AI infrastructure, Take Blip is taking a leading-edge approach to AI that helps make them future-ready with a competitive edge in the marketplace. </a:t>
            </a:r>
          </a:p>
          <a:p>
            <a:endParaRPr lang="en-US" b="0" i="0">
              <a:effectLst/>
              <a:latin typeface="SegoeUI"/>
            </a:endParaRPr>
          </a:p>
          <a:p>
            <a:r>
              <a:rPr lang="en-US" b="1" i="0">
                <a:effectLst/>
                <a:latin typeface="SegoeUI"/>
              </a:rPr>
              <a:t>Source: https://customers.microsoft.com/en-us/story/1624889207057076286-take-blip-professional-services-azure-openai-service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89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Localized with customer examples using Azure AI and the impact/ROI for each. Diversify across Azure AI services used for each example. </a:t>
            </a:r>
          </a:p>
          <a:p>
            <a:endParaRPr lang="en-US"/>
          </a:p>
          <a:p>
            <a:r>
              <a:rPr lang="en-US"/>
              <a:t>As you can see from these three customer examples, the use-cases across industries are endless. And the impact is real. The ability to leverage Azure AI to build their own intelligent apps and experiences has allowed these company’s to become more agile, efficient, and uniquely differentiated from their competition – and in some cases, unlocking a greater ability to scale and accelerate their own growth into broader markets. </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sharing customer examples, say: Now, we know </a:t>
            </a:r>
            <a:r>
              <a:rPr lang="en-US" err="1"/>
              <a:t>OpenAI</a:t>
            </a:r>
            <a:r>
              <a:rPr lang="en-US"/>
              <a:t> is a popular topic right now, so l</a:t>
            </a:r>
            <a:r>
              <a:rPr lang="en-US" sz="1200">
                <a:effectLst/>
                <a:latin typeface="Segoe UI" panose="020B0502040204020203" pitchFamily="34" charset="0"/>
                <a:ea typeface="Calibri" panose="020F0502020204030204" pitchFamily="34" charset="0"/>
                <a:cs typeface="Times New Roman" panose="02020603050405020304" pitchFamily="18" charset="0"/>
              </a:rPr>
              <a:t>et’s dig a little deeper on Azure </a:t>
            </a:r>
            <a:r>
              <a:rPr lang="en-US" sz="12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200">
                <a:effectLst/>
                <a:latin typeface="Segoe UI" panose="020B0502040204020203" pitchFamily="34" charset="0"/>
                <a:ea typeface="Calibri" panose="020F0502020204030204" pitchFamily="34" charset="0"/>
                <a:cs typeface="Times New Roman" panose="02020603050405020304" pitchFamily="18" charset="0"/>
              </a:rPr>
              <a:t> Service, which became generally available in January 2023. </a:t>
            </a:r>
            <a:endParaRPr lang="en-US"/>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55</a:t>
            </a:fld>
            <a:endParaRPr lang="en-US"/>
          </a:p>
        </p:txBody>
      </p:sp>
    </p:spTree>
    <p:extLst>
      <p:ext uri="{BB962C8B-B14F-4D97-AF65-F5344CB8AC3E}">
        <p14:creationId xmlns:p14="http://schemas.microsoft.com/office/powerpoint/2010/main" val="198991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eaLnBrk="1" latinLnBrk="0" hangingPunct="1">
              <a:spcBef>
                <a:spcPts val="0"/>
              </a:spcBef>
              <a:spcAft>
                <a:spcPts val="0"/>
              </a:spcAft>
              <a:buFont typeface="Arial" panose="020B0604020202020204" pitchFamily="34" charset="0"/>
              <a:buNone/>
            </a:pPr>
            <a:r>
              <a:rPr lang="en-US" sz="1800"/>
              <a:t>AI is a broad term which covers many different models. </a:t>
            </a:r>
          </a:p>
          <a:p>
            <a:pPr marL="0" indent="0" algn="l" rtl="0" eaLnBrk="1" latinLnBrk="0" hangingPunct="1">
              <a:spcBef>
                <a:spcPts val="0"/>
              </a:spcBef>
              <a:spcAft>
                <a:spcPts val="0"/>
              </a:spcAft>
              <a:buFont typeface="Arial" panose="020B0604020202020204" pitchFamily="34" charset="0"/>
              <a:buNone/>
            </a:pPr>
            <a:endParaRPr lang="en-GB" sz="1800">
              <a:effectLst/>
              <a:latin typeface="Calibri" panose="020F0502020204030204" pitchFamily="34" charset="0"/>
              <a:ea typeface="Times New Roman" panose="02020603050405020304" pitchFamily="18" charset="0"/>
            </a:endParaRPr>
          </a:p>
          <a:p>
            <a:pPr marL="0" indent="0" algn="l" rtl="0" eaLnBrk="1" latinLnBrk="0" hangingPunct="1">
              <a:spcBef>
                <a:spcPts val="0"/>
              </a:spcBef>
              <a:spcAft>
                <a:spcPts val="0"/>
              </a:spcAft>
              <a:buFont typeface="Arial" panose="020B0604020202020204" pitchFamily="34" charset="0"/>
              <a:buNone/>
            </a:pPr>
            <a:r>
              <a:rPr lang="en-GB" sz="1800">
                <a:effectLst/>
                <a:latin typeface="Calibri" panose="020F0502020204030204" pitchFamily="34" charset="0"/>
                <a:ea typeface="Times New Roman" panose="02020603050405020304" pitchFamily="18" charset="0"/>
              </a:rPr>
              <a:t>It may seem as if we are entering a new era in AI, but several momentous milestones in the field have brought us to the inflection point we see today for the transformative potential of AI.</a:t>
            </a:r>
            <a:endParaRPr lang="en-US"/>
          </a:p>
          <a:p>
            <a:pPr marL="171450" indent="-171450" algn="l" rtl="0" eaLnBrk="1" latinLnBrk="0" hangingPunct="1">
              <a:spcBef>
                <a:spcPts val="0"/>
              </a:spcBef>
              <a:spcAft>
                <a:spcPts val="0"/>
              </a:spcAft>
              <a:buFont typeface="Arial" panose="020B0604020202020204" pitchFamily="34" charset="0"/>
              <a:buChar char="•"/>
            </a:pPr>
            <a:endParaRPr lang="en-US"/>
          </a:p>
          <a:p>
            <a:pPr marL="171450" indent="-171450" algn="l" rtl="0" eaLnBrk="1" latinLnBrk="0" hangingPunct="1">
              <a:spcBef>
                <a:spcPts val="0"/>
              </a:spcBef>
              <a:spcAft>
                <a:spcPts val="0"/>
              </a:spcAft>
              <a:buFont typeface="Arial" panose="020B0604020202020204" pitchFamily="34" charset="0"/>
              <a:buChar char="•"/>
            </a:pPr>
            <a:r>
              <a:rPr lang="en-US"/>
              <a:t>In 1950, Alan Turing invented the Turing Test to determine if a computer could pass for a human in written linguistic fluency.</a:t>
            </a:r>
          </a:p>
          <a:p>
            <a:pPr marL="171450" indent="-171450" algn="l" rtl="0" eaLnBrk="1" latinLnBrk="0" hangingPunct="1">
              <a:spcBef>
                <a:spcPts val="0"/>
              </a:spcBef>
              <a:spcAft>
                <a:spcPts val="0"/>
              </a:spcAft>
              <a:buFont typeface="Arial" panose="020B0604020202020204" pitchFamily="34" charset="0"/>
              <a:buChar char="•"/>
            </a:pPr>
            <a:r>
              <a:rPr lang="en-US"/>
              <a:t>Arthur Samuel (IBM) coined the term machine learning in 1959, however, its origins are rooted in theories of artificial intelligence.</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7A7A7A"/>
                </a:solidFill>
                <a:effectLst/>
                <a:latin typeface="Roboto" panose="02000000000000000000" pitchFamily="2" charset="0"/>
              </a:rPr>
              <a:t>In 2006, Geoffrey Hinton (University of Toronto) invented fast-learning algorithms and came up with the term “Deep Learning” to explain how AI-based on ML can learn like a human. However, the concept of deep learning existed far earlier (</a:t>
            </a:r>
            <a:r>
              <a:rPr lang="en-US" b="0" i="0" err="1">
                <a:solidFill>
                  <a:srgbClr val="7A7A7A"/>
                </a:solidFill>
                <a:effectLst/>
                <a:latin typeface="Roboto" panose="02000000000000000000" pitchFamily="2" charset="0"/>
              </a:rPr>
              <a:t>Widrow</a:t>
            </a:r>
            <a:r>
              <a:rPr lang="en-US" b="0" i="0">
                <a:solidFill>
                  <a:srgbClr val="7A7A7A"/>
                </a:solidFill>
                <a:effectLst/>
                <a:latin typeface="Roboto" panose="02000000000000000000" pitchFamily="2" charset="0"/>
              </a:rPr>
              <a:t> and Hoff introduced a neural network to reduce noise in phone lines in the late 1950s).</a:t>
            </a:r>
          </a:p>
          <a:p>
            <a:pPr marL="171450" indent="-171450" algn="l" rtl="0" eaLnBrk="1" latinLnBrk="0" hangingPunct="1">
              <a:spcBef>
                <a:spcPts val="0"/>
              </a:spcBef>
              <a:spcAft>
                <a:spcPts val="0"/>
              </a:spcAft>
              <a:buFont typeface="Arial" panose="020B0604020202020204" pitchFamily="34" charset="0"/>
              <a:buChar char="•"/>
            </a:pPr>
            <a:r>
              <a:rPr lang="en-US" b="0" i="0">
                <a:solidFill>
                  <a:srgbClr val="404040"/>
                </a:solidFill>
                <a:effectLst/>
                <a:latin typeface="Roboto" panose="02000000000000000000" pitchFamily="2" charset="0"/>
              </a:rPr>
              <a:t>The </a:t>
            </a:r>
            <a:r>
              <a:rPr lang="en-US" b="0" i="0" u="none" strike="noStrike">
                <a:solidFill>
                  <a:srgbClr val="114171"/>
                </a:solidFill>
                <a:effectLst/>
                <a:latin typeface="Roboto" panose="02000000000000000000" pitchFamily="2" charset="0"/>
              </a:rPr>
              <a:t>Generative Adversarial Network </a:t>
            </a:r>
            <a:r>
              <a:rPr lang="en-US" b="0" i="0">
                <a:solidFill>
                  <a:srgbClr val="404040"/>
                </a:solidFill>
                <a:effectLst/>
                <a:latin typeface="Roboto" panose="02000000000000000000" pitchFamily="2" charset="0"/>
              </a:rPr>
              <a:t>(GAN) was introduced in 2014. GAN was created by Ian Goodfellow. With GAN, two neural networks play against each other in a game. The goal of the game is for one network to imitate a photo, and trick its opponent into believing it is real. The opponent is, of course, looking for flaws. The game is played until the near perfect photo tricks the opponent. </a:t>
            </a:r>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998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gn="just">
              <a:lnSpc>
                <a:spcPct val="105000"/>
              </a:lnSpc>
              <a:spcBef>
                <a:spcPts val="0"/>
              </a:spcBef>
              <a:spcAft>
                <a:spcPts val="800"/>
              </a:spcAft>
            </a:pPr>
            <a:r>
              <a:rPr lang="en-US" sz="1800">
                <a:effectLst/>
                <a:latin typeface="Segoe UI"/>
                <a:ea typeface="Calibri" panose="020F0502020204030204" pitchFamily="34" charset="0"/>
                <a:cs typeface="Segoe UI"/>
              </a:rPr>
              <a:t>Since we just talked about a customer using generative AI, let’s dig a little deeper on Azure OpenAI Service.</a:t>
            </a: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Azure OpenAI Service enables developers and organizations to access and use the most advanced AI models in the world — including GPT-3.5, GPT-4, Codex, and DALL•E 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These large-scale, generative AI models with deep understandings of language and code can be used for a variety of use cases including writing assistance, code generation, reasoning over data for inferencing and comprehension.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AI solutions in the videos we showed earlier in this talk are built using Azure AI and these same AI models.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you can also access ChatGPT — a fine-tuned version of GPT-3.5 that has been trained and runs on Azure AI infrastructure — through our Azure OpenAI Service.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br>
              <a:rPr lang="en-US" sz="1800">
                <a:effectLst/>
                <a:latin typeface="Segoe UI" panose="020B0502040204020203" pitchFamily="34" charset="0"/>
                <a:ea typeface="Calibri" panose="020F0502020204030204" pitchFamily="34" charset="0"/>
                <a:cs typeface="Times New Roman" panose="02020603050405020304" pitchFamily="18" charset="0"/>
              </a:rPr>
            </a:br>
            <a:r>
              <a:rPr lang="en-US" sz="1800">
                <a:effectLst/>
                <a:latin typeface="Segoe UI" panose="020B0502040204020203" pitchFamily="34" charset="0"/>
                <a:ea typeface="Calibri" panose="020F0502020204030204" pitchFamily="34" charset="0"/>
                <a:cs typeface="Times New Roman" panose="02020603050405020304" pitchFamily="18" charset="0"/>
              </a:rPr>
              <a:t>Azure OpenAI Service allows you to use supported OpenAI models as-is or adapt and customize the AI models to meet your specifications with labeled data for your specific scenario, using a simple REST API or using the model's hyperparameters to adjust the tone of outputs.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And importantly, your use of Azure OpenAI Service incorporates Microsoft’s Responsible AI approach that </a:t>
            </a:r>
            <a:r>
              <a:rPr lang="en-US" sz="1800">
                <a:latin typeface="Segoe UI"/>
                <a:ea typeface="Calibri" panose="020F0502020204030204" pitchFamily="34" charset="0"/>
                <a:cs typeface="Segoe UI"/>
              </a:rPr>
              <a:t>we</a:t>
            </a:r>
            <a:r>
              <a:rPr lang="en-US" sz="1800">
                <a:effectLst/>
                <a:latin typeface="Segoe UI"/>
                <a:ea typeface="Calibri" panose="020F0502020204030204" pitchFamily="34" charset="0"/>
                <a:cs typeface="Segoe UI"/>
              </a:rPr>
              <a:t> mentioned earlier, including filtering and moderating the content of users' requests and responses to ensure that coding and language AI models are being used only for their intended purposes. </a:t>
            </a:r>
          </a:p>
          <a:p>
            <a:pPr marL="0" marR="0">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There are a couple of use cases where we’ve seen customers finding success with Azure OpenAI Service, including call center analytics, where organizations are using Azure OpenAI Service to automatically generate responses to customer queries, or create summaries of customer support conversation logs. We’ve seen semantic search used to support business process automation, with organizations searching reviews for a specific product or service, or doing in-depth information discovery or knowledge mining. </a:t>
            </a:r>
          </a:p>
          <a:p>
            <a:pPr marL="0" marR="0">
              <a:lnSpc>
                <a:spcPct val="105000"/>
              </a:lnSpc>
              <a:spcBef>
                <a:spcPts val="0"/>
              </a:spcBef>
              <a:spcAft>
                <a:spcPts val="800"/>
              </a:spcAft>
            </a:pPr>
            <a:endParaRPr lang="en-US" sz="1800">
              <a:effectLst/>
              <a:latin typeface="Segoe UI"/>
              <a:ea typeface="Calibri" panose="020F0502020204030204" pitchFamily="34" charset="0"/>
              <a:cs typeface="Segoe UI"/>
            </a:endParaRPr>
          </a:p>
          <a:p>
            <a:pPr marL="0" marR="0">
              <a:lnSpc>
                <a:spcPct val="105000"/>
              </a:lnSpc>
              <a:spcBef>
                <a:spcPts val="0"/>
              </a:spcBef>
              <a:spcAft>
                <a:spcPts val="800"/>
              </a:spcAft>
            </a:pPr>
            <a:r>
              <a:rPr lang="en-US" sz="1800">
                <a:effectLst/>
                <a:latin typeface="Segoe UI"/>
                <a:ea typeface="Calibri" panose="020F0502020204030204" pitchFamily="34" charset="0"/>
                <a:cs typeface="Segoe UI"/>
              </a:rPr>
              <a:t>Let’s go a little deeper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586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Azure OpenAI API allows you to provide additional context about your problem domain.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Of course, you could manually include all of this detail in every single prompt, but with the Azure OpenAI Service, you can also set context that can apply to multiple prompts.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Let’s take that example from the previous slide where we asked Azure OpenAI to create a tagline for ice cream.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But instead of just a generic tagline, let’s also provide some additional meta-context about our business.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context includes more details on the ice cream company’s unique product catalog, store locations in and around Phoenix, Arizona, and the strategic goal the company has to shift upmarket.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We’ll make sure that the agent’s logic and reasoning are rigorous, intelligent, and defensible.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We’ll identify what data sources the agent can access to provide additional context.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we’ll add some safety parameters.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When we gave Azure OpenAI Service these parameters, we got a more customized response to the same prompt as before.  It was: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“Scoops of heaven in the heart of Phoenix!”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of course, you can optionally add additional parameters to the prompt – for example, you could ask the agent to avoid any religious or political references. Then, when you provide the prompt again, you’ll get a new response.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ability to feed additional meta-context and data is what takes AI to a whole new level, and opens up a huge number of new business opportunities.</a:t>
            </a:r>
          </a:p>
          <a:p>
            <a:pPr marL="0" marR="0">
              <a:lnSpc>
                <a:spcPct val="105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also integrate Azure OpenAI Service with other Azure AI solutions, like Cognitive Services, to bring ChatGPT – to deliver net new intelligent experiences as well. Let’s take a look at a demo where your organization can use these services to provide access-controlled insights with your employees simply using natural language.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36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We’ve talked about </a:t>
            </a:r>
            <a:r>
              <a:rPr lang="en-US" sz="1800" err="1">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Github</a:t>
            </a: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Copilot, intelligent meeting recap, and a lot more, but just take a look at how many AI-powered experiences are part of the Microsoft Cloud today. You’ve probably already used some of these capabilities.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Each month in </a:t>
            </a: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Microsoft Teams</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Azure AI transcribes over 54M hours of meetings in real-time and captions 6.8 million characters. And each day, people create up to 4.1 million </a:t>
            </a: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PowerPoint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slides using Designer.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Customers are using these capabilities to drive real business impact.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003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945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innovation like what we’ve seen today is poised to reinvent every industry.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879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we know that each industry has unique and specific needs. That’s why we’ve created tailored versions of the Microsoft Cloud for healthcare, financial services, retail, manufacturing, and nonprofits.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addition, the Microsoft Cloud for Sustainability empowers organizations in any industry to record, report, and reduce their environmental impact through actionable insights.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The AI experiences we’ve discussed today can become even more powerful when applied in industry scenarios – and when we activate the expertise of our partner ecosystem.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500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2597" marR="0" lvl="0" indent="0" algn="l" defTabSz="91585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5001" rtl="0" eaLnBrk="1" fontAlgn="auto" latinLnBrk="0" hangingPunct="1">
              <a:lnSpc>
                <a:spcPct val="100000"/>
              </a:lnSpc>
              <a:spcBef>
                <a:spcPts val="0"/>
              </a:spcBef>
              <a:spcAft>
                <a:spcPts val="0"/>
              </a:spcAft>
              <a:buClrTx/>
              <a:buSzTx/>
              <a:buFontTx/>
              <a:buNone/>
              <a:tabLst/>
              <a:defRPr/>
            </a:pPr>
            <a:fld id="{601D9885-6263-4AEB-901C-A3EFEB9802DA}"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001"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500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001"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836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We work with partners, including both systems integrators and ISVs, to extend and enrich all of our Industry Clouds.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By partnering with them to integrate their solutions and services with the Microsoft Cloud, our Microsoft Cloud for Industry solutions, and our Azure AI Platform - we enable you to get business value even faster and with more confidence.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Let me give you an example of an industry solution, which we shared with the world at the NRF retail conference in New York in early 2023.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12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Facing narrow profit margins and a labor shortage impacting much of the world, retailers are looking for ways to drive down operational costs while still delighting their customers.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err="1">
                <a:solidFill>
                  <a:srgbClr val="000000"/>
                </a:solidFill>
                <a:effectLst/>
                <a:latin typeface="Segoe UI" panose="020B0502040204020203" pitchFamily="34" charset="0"/>
              </a:rPr>
              <a:t>Zabka</a:t>
            </a:r>
            <a:r>
              <a:rPr lang="en-US" sz="1800" b="0" i="0">
                <a:solidFill>
                  <a:srgbClr val="000000"/>
                </a:solidFill>
                <a:effectLst/>
                <a:latin typeface="Segoe UI" panose="020B0502040204020203" pitchFamily="34" charset="0"/>
              </a:rPr>
              <a:t> (JAB-ka) is the largest modern convenience retail store chain in Poland, and their mission is to anticipate the needs of its customers – and they saw a new opportunity to achieve that mission while addressing these constraints.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Together with Microsoft and our partner </a:t>
            </a:r>
            <a:r>
              <a:rPr lang="en-US" sz="1800" b="0" i="0" err="1">
                <a:solidFill>
                  <a:srgbClr val="000000"/>
                </a:solidFill>
                <a:effectLst/>
                <a:latin typeface="Segoe UI" panose="020B0502040204020203" pitchFamily="34" charset="0"/>
              </a:rPr>
              <a:t>AiFi</a:t>
            </a:r>
            <a:r>
              <a:rPr lang="en-US" sz="1800" b="0" i="0">
                <a:solidFill>
                  <a:srgbClr val="000000"/>
                </a:solidFill>
                <a:effectLst/>
                <a:latin typeface="Segoe UI" panose="020B0502040204020203" pitchFamily="34" charset="0"/>
              </a:rPr>
              <a:t>, </a:t>
            </a:r>
            <a:r>
              <a:rPr lang="en-US" sz="1800" b="0" i="0" err="1">
                <a:solidFill>
                  <a:srgbClr val="000000"/>
                </a:solidFill>
                <a:effectLst/>
                <a:latin typeface="Segoe UI" panose="020B0502040204020203" pitchFamily="34" charset="0"/>
              </a:rPr>
              <a:t>Zabka</a:t>
            </a:r>
            <a:r>
              <a:rPr lang="en-US" sz="1800" b="0" i="0">
                <a:solidFill>
                  <a:srgbClr val="000000"/>
                </a:solidFill>
                <a:effectLst/>
                <a:latin typeface="Segoe UI" panose="020B0502040204020203" pitchFamily="34" charset="0"/>
              </a:rPr>
              <a:t> is launching Nano stores offering autonomous, frictionless, unstaffed retail experiences to deliver the ultimate in convenience.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This is made possible by </a:t>
            </a:r>
            <a:r>
              <a:rPr lang="en-US" sz="1800" b="0" i="0" err="1">
                <a:solidFill>
                  <a:srgbClr val="000000"/>
                </a:solidFill>
                <a:effectLst/>
                <a:latin typeface="Segoe UI" panose="020B0502040204020203" pitchFamily="34" charset="0"/>
              </a:rPr>
              <a:t>AiFi’s</a:t>
            </a:r>
            <a:r>
              <a:rPr lang="en-US" sz="1800" b="0" i="0">
                <a:solidFill>
                  <a:srgbClr val="000000"/>
                </a:solidFill>
                <a:effectLst/>
                <a:latin typeface="Segoe UI" panose="020B0502040204020203" pitchFamily="34" charset="0"/>
              </a:rPr>
              <a:t> real-time computer vision technology, and the AI-powered deep learning solution that tracks the entire customer shopping funnel in real-time.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Today nearly 50 Nano stores have been launched worldwide, and customers love the experience. These stores have an 80-point customer satisfaction rate, compared to 50 points for traditional retail stores.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All of this points to new growth opportunities for </a:t>
            </a:r>
            <a:r>
              <a:rPr lang="en-US" sz="1800" b="0" i="0" err="1">
                <a:solidFill>
                  <a:srgbClr val="000000"/>
                </a:solidFill>
                <a:effectLst/>
                <a:latin typeface="Segoe UI" panose="020B0502040204020203" pitchFamily="34" charset="0"/>
              </a:rPr>
              <a:t>Zabka</a:t>
            </a:r>
            <a:r>
              <a:rPr lang="en-US" sz="1800" b="0" i="0">
                <a:solidFill>
                  <a:srgbClr val="000000"/>
                </a:solidFill>
                <a:effectLst/>
                <a:latin typeface="Segoe UI" panose="020B0502040204020203" pitchFamily="34" charset="0"/>
              </a:rPr>
              <a:t> as they continue to scale and innovate in the retail space. </a:t>
            </a:r>
            <a:endParaRPr lang="en-US"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024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time, I’d like to invite one of our local partners up to the stage for a fireside chat. Let’s welcome &lt;insert name&gt; from &lt;insert partner name&gt;. </a:t>
            </a:r>
          </a:p>
          <a:p>
            <a:endParaRPr lang="en-US" dirty="0"/>
          </a:p>
          <a:p>
            <a:r>
              <a:rPr lang="en-US" dirty="0"/>
              <a:t>Topics to focus on in Fireside Chat:</a:t>
            </a:r>
          </a:p>
          <a:p>
            <a:pPr marL="171450" indent="-171450">
              <a:buFont typeface="Arial" panose="020B0604020202020204" pitchFamily="34" charset="0"/>
              <a:buChar char="•"/>
            </a:pPr>
            <a:r>
              <a:rPr lang="en-US" dirty="0"/>
              <a:t>Why is it important to work with partners when company’s are looking to invest in innovation and digital transformation? </a:t>
            </a:r>
          </a:p>
          <a:p>
            <a:pPr marL="171450" indent="-171450">
              <a:buFont typeface="Arial" panose="020B0604020202020204" pitchFamily="34" charset="0"/>
              <a:buChar char="•"/>
            </a:pPr>
            <a:r>
              <a:rPr lang="en-US" dirty="0"/>
              <a:t>How do partners, like yourself, get prepared to handle new technologies like what we’re seeing in AI, to better support their clients? </a:t>
            </a:r>
          </a:p>
          <a:p>
            <a:pPr marL="171450" indent="-171450">
              <a:buFont typeface="Arial" panose="020B0604020202020204" pitchFamily="34" charset="0"/>
              <a:buChar char="•"/>
            </a:pPr>
            <a:r>
              <a:rPr lang="en-US" dirty="0"/>
              <a:t>How do clients know how to find the right partner? What should they do/look/ask? </a:t>
            </a:r>
          </a:p>
          <a:p>
            <a:pPr marL="171450" indent="-171450">
              <a:buFont typeface="Arial" panose="020B0604020202020204" pitchFamily="34" charset="0"/>
              <a:buChar char="•"/>
            </a:pPr>
            <a:r>
              <a:rPr lang="en-US" dirty="0"/>
              <a:t>What are some of the more applicable and interesting AI use-cases they’ve seen or helped clients with? </a:t>
            </a:r>
          </a:p>
          <a:p>
            <a:pPr marL="171450" indent="-171450">
              <a:buFont typeface="Arial" panose="020B0604020202020204" pitchFamily="34" charset="0"/>
              <a:buChar char="•"/>
            </a:pPr>
            <a:r>
              <a:rPr lang="en-US" dirty="0"/>
              <a:t>How is Microsoft work with their partner ecosystem? </a:t>
            </a:r>
          </a:p>
          <a:p>
            <a:pPr marL="171450" indent="-171450">
              <a:buFont typeface="Arial" panose="020B0604020202020204" pitchFamily="34" charset="0"/>
              <a:buChar char="•"/>
            </a:pPr>
            <a:r>
              <a:rPr lang="en-US" dirty="0"/>
              <a:t>What should organization’s prioritize and think about when thinking about adopting or scaling their investments into AI? </a:t>
            </a:r>
          </a:p>
        </p:txBody>
      </p:sp>
      <p:sp>
        <p:nvSpPr>
          <p:cNvPr id="4" name="Slide Number Placeholder 3"/>
          <p:cNvSpPr>
            <a:spLocks noGrp="1"/>
          </p:cNvSpPr>
          <p:nvPr>
            <p:ph type="sldNum" sz="quarter" idx="5"/>
          </p:nvPr>
        </p:nvSpPr>
        <p:spPr/>
        <p:txBody>
          <a:bodyPr/>
          <a:lstStyle/>
          <a:p>
            <a:fld id="{72335A20-782D-4626-8C12-7F322F08BFE2}" type="slidenum">
              <a:rPr lang="en-US" smtClean="0"/>
              <a:t>66</a:t>
            </a:fld>
            <a:endParaRPr lang="en-US"/>
          </a:p>
        </p:txBody>
      </p:sp>
    </p:spTree>
    <p:extLst>
      <p:ext uri="{BB962C8B-B14F-4D97-AF65-F5344CB8AC3E}">
        <p14:creationId xmlns:p14="http://schemas.microsoft.com/office/powerpoint/2010/main" val="207742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It’s real – and organizations across industries are seeing the benefits of AI today.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Carmax</a:t>
            </a:r>
            <a:r>
              <a:rPr lang="en-US">
                <a:solidFill>
                  <a:srgbClr val="000000"/>
                </a:solidFill>
                <a:latin typeface="Segoe UI" panose="020B0502040204020203" pitchFamily="34" charset="0"/>
                <a:cs typeface="Segoe UI" panose="020B0502040204020203" pitchFamily="34" charset="0"/>
              </a:rPr>
              <a:t>, for example, deployed Azure OpenAI Service on top of its vast customer review database – and can quickly generate unique summaries for the cars available on their website.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Strabag</a:t>
            </a:r>
            <a:r>
              <a:rPr lang="en-US">
                <a:solidFill>
                  <a:srgbClr val="000000"/>
                </a:solidFill>
                <a:latin typeface="Segoe UI" panose="020B0502040204020203" pitchFamily="34" charset="0"/>
                <a:cs typeface="Segoe UI" panose="020B0502040204020203" pitchFamily="34" charset="0"/>
              </a:rPr>
              <a:t> used Azure OpenAI Service to create a solution that allows it to assess the potential impacts of a construction project in its earliest stages by comparing it against all its realized projects – therefore minimizing the risks that come with it. With just 3 months of data, the algorithm can predict risk with 80% accuracy.</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And EY is using intelligent document automation with its clients in its new contract auditing service, saving clients an average of 250,000 hours of manual work. </a:t>
            </a:r>
          </a:p>
        </p:txBody>
      </p:sp>
    </p:spTree>
    <p:extLst>
      <p:ext uri="{BB962C8B-B14F-4D97-AF65-F5344CB8AC3E}">
        <p14:creationId xmlns:p14="http://schemas.microsoft.com/office/powerpoint/2010/main" val="2465325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a:t>
            </a:r>
          </a:p>
          <a:p>
            <a:endParaRPr lang="en-US"/>
          </a:p>
          <a:p>
            <a:r>
              <a:rPr lang="en-US"/>
              <a:t>Recap topics from morning focused around copilots around modern work, biz apps, security and GitHub</a:t>
            </a:r>
          </a:p>
          <a:p>
            <a:endParaRPr lang="en-US"/>
          </a:p>
          <a:p>
            <a:r>
              <a:rPr lang="en-US"/>
              <a:t>Transition to Data &amp; AI</a:t>
            </a:r>
          </a:p>
        </p:txBody>
      </p:sp>
      <p:sp>
        <p:nvSpPr>
          <p:cNvPr id="4" name="Slide Number Placeholder 3"/>
          <p:cNvSpPr>
            <a:spLocks noGrp="1"/>
          </p:cNvSpPr>
          <p:nvPr>
            <p:ph type="sldNum" sz="quarter" idx="5"/>
          </p:nvPr>
        </p:nvSpPr>
        <p:spPr/>
        <p:txBody>
          <a:bodyPr/>
          <a:lstStyle/>
          <a:p>
            <a:fld id="{72335A20-782D-4626-8C12-7F322F08BFE2}" type="slidenum">
              <a:rPr lang="en-US" smtClean="0"/>
              <a:t>67</a:t>
            </a:fld>
            <a:endParaRPr lang="en-US"/>
          </a:p>
        </p:txBody>
      </p:sp>
    </p:spTree>
    <p:extLst>
      <p:ext uri="{BB962C8B-B14F-4D97-AF65-F5344CB8AC3E}">
        <p14:creationId xmlns:p14="http://schemas.microsoft.com/office/powerpoint/2010/main" val="690117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the fuel that powers AI, so you can start by migrating your data onto Azure. </a:t>
            </a:r>
          </a:p>
          <a:p>
            <a:endParaRPr lang="en-US"/>
          </a:p>
          <a:p>
            <a:r>
              <a:rPr lang="en-US"/>
              <a:t>In many of the customer references we shared today, it was evidence that a common pattern in all of their deployments included migrating their data or going fully cloud native. These decisions helped those customers unlock a common workspace for all of their data science and engineering teams to collaborate in. It enabled them with agility to capture and deploy into new markets with ease. And it allowed them to attract new talent and empower their teams to focus on creating business value through transitioning to standardized workflows and tools while eliminating the need for time-consuming administrative work. </a:t>
            </a:r>
          </a:p>
          <a:p>
            <a:endParaRPr lang="en-US"/>
          </a:p>
          <a:p>
            <a:r>
              <a:rPr lang="en-US"/>
              <a:t>By migrating your infrastructure and data estate onto Azure, you can modernize your applications, retire technical debt, and further increase your efficiencies and productivity of teams to foster innovation with intelligent, fully-managed cloud-native services that work seamlessly with Azure OpenAI Service. </a:t>
            </a:r>
          </a:p>
          <a:p>
            <a:endParaRPr lang="en-US"/>
          </a:p>
          <a:p>
            <a:r>
              <a:rPr lang="en-US"/>
              <a:t>Based on research shared by Forrester and Principled Technologies – we see the migration of data onto Windows &amp; SQL Server result in:</a:t>
            </a:r>
          </a:p>
          <a:p>
            <a:pPr marL="628650" lvl="1" indent="-171450">
              <a:buFont typeface="Arial" panose="020B0604020202020204" pitchFamily="34" charset="0"/>
              <a:buChar char="•"/>
            </a:pPr>
            <a:r>
              <a:rPr lang="en-US"/>
              <a:t>50% increased productivity of developers</a:t>
            </a:r>
          </a:p>
          <a:p>
            <a:pPr marL="628650" lvl="1" indent="-171450">
              <a:buFont typeface="Arial" panose="020B0604020202020204" pitchFamily="34" charset="0"/>
              <a:buChar char="•"/>
            </a:pPr>
            <a:r>
              <a:rPr lang="en-US"/>
              <a:t>53% increase in efficiency of IT Teams</a:t>
            </a:r>
          </a:p>
          <a:p>
            <a:pPr marL="628650" lvl="1" indent="-171450">
              <a:buFont typeface="Arial" panose="020B0604020202020204" pitchFamily="34" charset="0"/>
              <a:buChar char="•"/>
            </a:pPr>
            <a:r>
              <a:rPr lang="en-US"/>
              <a:t>45% faster delivery of applications </a:t>
            </a:r>
          </a:p>
          <a:p>
            <a:pPr marL="628650" lvl="1" indent="-171450">
              <a:buFont typeface="Arial" panose="020B0604020202020204" pitchFamily="34" charset="0"/>
              <a:buChar char="•"/>
            </a:pPr>
            <a:r>
              <a:rPr lang="en-US"/>
              <a:t>And the ability to run up to 5x faster than AWS while saving up to 93% in costs by migrating onto Azure SQL</a:t>
            </a:r>
          </a:p>
          <a:p>
            <a:pPr marL="0" lv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a:solidFill>
                  <a:srgbClr val="000000"/>
                </a:solidFill>
                <a:effectLst/>
                <a:latin typeface="Segoe UI" panose="020B0502040204020203" pitchFamily="34" charset="0"/>
              </a:rPr>
              <a:t>It all starts with migrating your data to the cloud – and Microsoft’s trusted cloud offers all the security, infrastructure, modern work, biz apps, analytics, AI, governance, and app innovation goodness all rolled into and extensible foundation purpose-built for trusted AI applications. </a:t>
            </a:r>
          </a:p>
          <a:p>
            <a:pPr marL="0" lvl="0" indent="0">
              <a:buFont typeface="Arial" panose="020B0604020202020204" pitchFamily="34" charset="0"/>
              <a:buNone/>
            </a:pPr>
            <a:endParaRPr lang="en-US"/>
          </a:p>
          <a:p>
            <a:r>
              <a:rPr lang="en-US"/>
              <a:t>Let’s take a look at how one organization started their AI transformation by taking a closer look at their data estate.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35A20-782D-4626-8C12-7F322F08BF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6874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Source: https://customers.microsoft.com/en-us/story/1619774101043613621-seges-other-power-bi-en-Denmark </a:t>
            </a:r>
          </a:p>
        </p:txBody>
      </p:sp>
      <p:sp>
        <p:nvSpPr>
          <p:cNvPr id="4" name="Slide Number Placeholder 3"/>
          <p:cNvSpPr>
            <a:spLocks noGrp="1"/>
          </p:cNvSpPr>
          <p:nvPr>
            <p:ph type="sldNum" sz="quarter" idx="5"/>
          </p:nvPr>
        </p:nvSpPr>
        <p:spPr/>
        <p:txBody>
          <a:bodyPr/>
          <a:lstStyle/>
          <a:p>
            <a:fld id="{72335A20-782D-4626-8C12-7F322F08BFE2}" type="slidenum">
              <a:rPr lang="en-US" smtClean="0"/>
              <a:t>69</a:t>
            </a:fld>
            <a:endParaRPr lang="en-US"/>
          </a:p>
        </p:txBody>
      </p:sp>
    </p:spTree>
    <p:extLst>
      <p:ext uri="{BB962C8B-B14F-4D97-AF65-F5344CB8AC3E}">
        <p14:creationId xmlns:p14="http://schemas.microsoft.com/office/powerpoint/2010/main" val="138290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Segoe UI" panose="020B0502040204020203" pitchFamily="34" charset="0"/>
                <a:ea typeface="Segoe UI" panose="020B0502040204020203" pitchFamily="34" charset="0"/>
                <a:cs typeface="Segoe UI" panose="020B0502040204020203" pitchFamily="34" charset="0"/>
              </a:rPr>
              <a:t>I want to go a bit deeper on why data is so critical to AI powered applications.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t>Organizations need a lot of data to build AI models to feed the advanced analytics at the heart of AI. You need the data to power both the AI-driven operational and organizational tools as well as the customer-facing intelligent apps and experiences, and that data needs to be comprehensive and trustworthy.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Segoe UI" panose="020B0502040204020203" pitchFamily="34" charset="0"/>
                <a:cs typeface="Segoe UI" panose="020B0502040204020203" pitchFamily="34" charset="0"/>
              </a:rPr>
              <a:t>That is why we introduced the Microsoft Intelligent Data Platform. Our portfolio of integrated data, analytics, BI, AI/ML, and governance services that organizations can use to modernize their data estates and realize more value from their data through new insights, more advanced predictions, and increased automation. </a:t>
            </a:r>
            <a:endParaRPr lang="en-US" sz="1800"/>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With the Microsoft Intelligent Data Platform, you can unlock quick access to diverse internal and external data spread across complex hybrid and multi-cloud environments.</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The modularity in systems and organizational design allows customers to decentralize innovation while building on a unified source of truth. </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It works with a comprehensive ecosystem of third-party and open-source technologies so that you can tailor solutions in a way that deliver results for your specific need and use case. </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And of course, the intelligent data platform is integrated with the rest of the Microsoft Cloud and Azure AI services, which unlock the ability to:</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Seamlessly integrate with the business applications you know and love, to make generative AI relevant in users’ flow of work. </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Access the tools to build, test, deploy, and continuously improve generative AI solutions responsibly, all while have comprehensive data governance, security, and privacy to ensure data is available to the right people at the right time. </a:t>
            </a:r>
          </a:p>
          <a:p>
            <a:pPr defTabSz="914367">
              <a:lnSpc>
                <a:spcPct val="107000"/>
              </a:lnSpc>
              <a:spcAft>
                <a:spcPts val="800"/>
              </a:spcAft>
              <a:defRPr/>
            </a:pPr>
            <a:endParaRPr lang="en-US" sz="1800">
              <a:latin typeface="Segoe UI"/>
              <a:ea typeface="Arial" panose="020B0604020202020204" pitchFamily="34" charset="0"/>
              <a:cs typeface="Segoe UI"/>
            </a:endParaRPr>
          </a:p>
          <a:p>
            <a:pPr defTabSz="914367">
              <a:lnSpc>
                <a:spcPct val="107000"/>
              </a:lnSpc>
              <a:spcAft>
                <a:spcPts val="800"/>
              </a:spcAft>
              <a:defRPr/>
            </a:pPr>
            <a:r>
              <a:rPr lang="en-US" sz="1800">
                <a:latin typeface="Segoe UI"/>
                <a:ea typeface="Arial" panose="020B0604020202020204" pitchFamily="34" charset="0"/>
                <a:cs typeface="Segoe UI"/>
              </a:rPr>
              <a:t>Let’s take another look at a customer that was able to innovate with AI once they migrated and modernized their data estate.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214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An amazing story comes from a construction company based in Austria, Strabag SE.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They started with Microsoft Intelligent Data Platform – getting their data estate connected and unified across decentralized sources.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Once they built this, which they call the Data Science Hub, it opened up all kinds of opportunities.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One of these opportunities came from applying the Azure OpenAI service to that data. And what they discovered was the model’s capabilities to find risk.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After training with just three months of data, the model is able to predict risk with 80% accuracy. They call it mind-blowing.</a:t>
            </a:r>
          </a:p>
          <a:p>
            <a:endParaRPr lang="en-US" sz="1800" b="1" i="0">
              <a:solidFill>
                <a:srgbClr val="000000"/>
              </a:solidFill>
              <a:effectLst/>
              <a:latin typeface="Segoe UI" panose="020B0502040204020203" pitchFamily="34" charset="0"/>
            </a:endParaRPr>
          </a:p>
          <a:p>
            <a:r>
              <a:rPr lang="en-US" b="1" i="0">
                <a:solidFill>
                  <a:srgbClr val="000000"/>
                </a:solidFill>
                <a:effectLst/>
                <a:latin typeface="Segoe UI" panose="020B0502040204020203" pitchFamily="34" charset="0"/>
              </a:rPr>
              <a:t>Source: https://customers.microsoft.com/en-us/story/1596825960615628483-strabag-discrete-manufacturing-azure-en-austria</a:t>
            </a:r>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253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beyond migrating and modernizing your data estate, you can also think about infusing AI into your own apps and experiences. </a:t>
            </a: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Apps are the centerpiece of our digital economy – and at least 90 percent of new enterprise apps will embed AI by 2025. </a:t>
            </a:r>
          </a:p>
          <a:p>
            <a:pPr marL="0" marR="0">
              <a:lnSpc>
                <a:spcPct val="107000"/>
              </a:lnSpc>
              <a:spcBef>
                <a:spcPts val="0"/>
              </a:spcBef>
              <a:spcAft>
                <a:spcPts val="800"/>
              </a:spcAft>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At Microsoft, we’re not only embedding AI into our own 1st party solutions; we’re equally </a:t>
            </a:r>
            <a:r>
              <a:rPr lang="en-US" sz="1800" b="1">
                <a:effectLst/>
                <a:latin typeface="Segoe UI" panose="020B0502040204020203" pitchFamily="34" charset="0"/>
                <a:ea typeface="Calibri" panose="020F0502020204030204" pitchFamily="34" charset="0"/>
                <a:cs typeface="Times New Roman" panose="02020603050405020304" pitchFamily="18" charset="0"/>
              </a:rPr>
              <a:t>focused on helping our customers create 3</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rd</a:t>
            </a:r>
            <a:r>
              <a:rPr lang="en-US" sz="1800" b="1">
                <a:effectLst/>
                <a:latin typeface="Segoe UI" panose="020B0502040204020203" pitchFamily="34" charset="0"/>
                <a:ea typeface="Calibri" panose="020F0502020204030204" pitchFamily="34" charset="0"/>
                <a:cs typeface="Times New Roman" panose="02020603050405020304" pitchFamily="18" charset="0"/>
              </a:rPr>
              <a:t> party apps</a:t>
            </a:r>
            <a:r>
              <a:rPr lang="en-US" sz="1800">
                <a:effectLst/>
                <a:latin typeface="Segoe UI" panose="020B0502040204020203" pitchFamily="34" charset="0"/>
                <a:ea typeface="Calibri" panose="020F0502020204030204" pitchFamily="34" charset="0"/>
                <a:cs typeface="Times New Roman" panose="02020603050405020304" pitchFamily="18" charset="0"/>
              </a:rPr>
              <a:t> of their own.</a:t>
            </a:r>
          </a:p>
          <a:p>
            <a:pPr marL="0" marR="0" lvl="0" indent="0">
              <a:lnSpc>
                <a:spcPct val="107000"/>
              </a:lnSpc>
              <a:spcBef>
                <a:spcPts val="0"/>
              </a:spcBef>
              <a:spcAft>
                <a:spcPts val="80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r>
              <a:rPr lang="en-US" sz="1800" b="1"/>
              <a:t>Source: </a:t>
            </a:r>
            <a:r>
              <a:rPr lang="en-US" sz="1800"/>
              <a:t>https://www.linkedin.com/pulse/2020-worldwide-industry-predictions-2023-2025-serge-s/?trk=read_related_article-card_title</a:t>
            </a:r>
          </a:p>
          <a:p>
            <a:pPr marL="0" marR="0" lvl="0" indent="0">
              <a:lnSpc>
                <a:spcPct val="107000"/>
              </a:lnSpc>
              <a:spcBef>
                <a:spcPts val="0"/>
              </a:spcBef>
              <a:spcAft>
                <a:spcPts val="80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801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Segoe UI" panose="020B0502040204020203" pitchFamily="34" charset="0"/>
                <a:ea typeface="Segoe UI" panose="020B0502040204020203" pitchFamily="34" charset="0"/>
              </a:rPr>
              <a:t>Let’s take a look at one example of this, through our customer CarMax – but instead of having me say it, let’s hear about it directly from them.</a:t>
            </a:r>
            <a:endParaRPr lang="en-US" sz="1800"/>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8/14/2023 4:20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912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Our Platform as a Service makes getting started in building your own intelligent apps easy. </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fastest, most cost-effective ways to start infusing AI into an application is by </a:t>
            </a:r>
            <a:r>
              <a:rPr lang="en-US" sz="1800" b="1">
                <a:effectLst/>
                <a:latin typeface="Segoe UI" panose="020B0502040204020203" pitchFamily="34" charset="0"/>
                <a:ea typeface="Calibri" panose="020F0502020204030204" pitchFamily="34" charset="0"/>
                <a:cs typeface="Times New Roman" panose="02020603050405020304" pitchFamily="18" charset="0"/>
              </a:rPr>
              <a:t>modernizing with the fully-managed support of Azure</a:t>
            </a:r>
            <a:r>
              <a:rPr lang="en-US" sz="1800">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And when talent is everything…you need to keep your developers happy, and comprehensive tools make all the difference. We talked about GitHub Copilot today, and that is just one amazing piece of the larger GitHub Enterprise platform, which is used by over 100 million developers all around the world.</a:t>
            </a:r>
          </a:p>
          <a:p>
            <a:pPr marL="0" marR="0" lvl="0" indent="0">
              <a:lnSpc>
                <a:spcPct val="107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a:effectLst/>
                <a:latin typeface="Segoe UI" panose="020B0502040204020203" pitchFamily="34" charset="0"/>
                <a:ea typeface="Calibri" panose="020F0502020204030204" pitchFamily="34" charset="0"/>
                <a:cs typeface="Times New Roman" panose="02020603050405020304" pitchFamily="18" charset="0"/>
              </a:rPr>
              <a:t>And with low-code applications flourishing, we have Microsoft Power Apps – a rapid low-code solution that also enables businesses to customize and extend applications in Dynamics 365. </a:t>
            </a: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Calibri" panose="020F0502020204030204" pitchFamily="34" charset="0"/>
                <a:ea typeface="Calibri" panose="020F0502020204030204" pitchFamily="34" charset="0"/>
                <a:cs typeface="Times New Roman" panose="02020603050405020304" pitchFamily="18" charset="0"/>
              </a:rPr>
              <a:t>Of course, in this new digital world of work, it’s all about embracing new methods and tools that enable collaboration – like never before. </a:t>
            </a: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Calibri" panose="020F0502020204030204" pitchFamily="34" charset="0"/>
                <a:ea typeface="Calibri" panose="020F0502020204030204" pitchFamily="34" charset="0"/>
                <a:cs typeface="Times New Roman" panose="02020603050405020304" pitchFamily="18" charset="0"/>
              </a:rPr>
              <a:t>For fusion teams, Power Apps, Power Automate and Azure Integration Services help professional developers collaborate in new ways with lines of business. </a:t>
            </a:r>
            <a:r>
              <a:rPr lang="en-US" sz="1600">
                <a:effectLst/>
                <a:latin typeface="Segoe UI" panose="020B0502040204020203" pitchFamily="34" charset="0"/>
                <a:ea typeface="Calibri" panose="020F0502020204030204" pitchFamily="34" charset="0"/>
                <a:cs typeface="Times New Roman" panose="02020603050405020304" pitchFamily="18" charset="0"/>
              </a:rPr>
              <a:t>These are groups that have never been able to come together on app solutions before—and </a:t>
            </a:r>
            <a:r>
              <a:rPr lang="en-US" sz="1600" b="1">
                <a:effectLst/>
                <a:latin typeface="Segoe UI" panose="020B0502040204020203" pitchFamily="34" charset="0"/>
                <a:ea typeface="Calibri" panose="020F0502020204030204" pitchFamily="34" charset="0"/>
                <a:cs typeface="Times New Roman" panose="02020603050405020304" pitchFamily="18" charset="0"/>
              </a:rPr>
              <a:t>AI infusion can happen in these scenarios</a:t>
            </a:r>
            <a:r>
              <a:rPr lang="en-US" sz="1600">
                <a:effectLst/>
                <a:latin typeface="Segoe UI" panose="020B0502040204020203" pitchFamily="34" charset="0"/>
                <a:ea typeface="Calibri" panose="020F0502020204030204" pitchFamily="34" charset="0"/>
                <a:cs typeface="Times New Roman" panose="02020603050405020304" pitchFamily="18" charset="0"/>
              </a:rPr>
              <a:t> as well.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600">
                <a:effectLst/>
                <a:latin typeface="Segoe UI" panose="020B0502040204020203" pitchFamily="34" charset="0"/>
                <a:ea typeface="Calibri" panose="020F0502020204030204" pitchFamily="34" charset="0"/>
                <a:cs typeface="Times New Roman" panose="02020603050405020304" pitchFamily="18" charset="0"/>
              </a:rPr>
              <a:t>For hybrid teams, Microsoft </a:t>
            </a:r>
            <a:r>
              <a:rPr lang="en-US" sz="1600" err="1">
                <a:effectLst/>
                <a:latin typeface="Segoe UI" panose="020B0502040204020203" pitchFamily="34" charset="0"/>
                <a:ea typeface="Calibri" panose="020F0502020204030204" pitchFamily="34" charset="0"/>
                <a:cs typeface="Times New Roman" panose="02020603050405020304" pitchFamily="18" charset="0"/>
              </a:rPr>
              <a:t>DevBox</a:t>
            </a:r>
            <a:r>
              <a:rPr lang="en-US" sz="1600">
                <a:effectLst/>
                <a:latin typeface="Segoe UI" panose="020B0502040204020203" pitchFamily="34" charset="0"/>
                <a:ea typeface="Calibri" panose="020F0502020204030204" pitchFamily="34" charset="0"/>
                <a:cs typeface="Times New Roman" panose="02020603050405020304" pitchFamily="18" charset="0"/>
              </a:rPr>
              <a:t>, GitHub </a:t>
            </a:r>
            <a:r>
              <a:rPr lang="en-US" sz="1600" err="1">
                <a:effectLst/>
                <a:latin typeface="Segoe UI" panose="020B0502040204020203" pitchFamily="34" charset="0"/>
                <a:ea typeface="Calibri" panose="020F0502020204030204" pitchFamily="34" charset="0"/>
                <a:cs typeface="Times New Roman" panose="02020603050405020304" pitchFamily="18" charset="0"/>
              </a:rPr>
              <a:t>Codespaces</a:t>
            </a:r>
            <a:r>
              <a:rPr lang="en-US" sz="1600">
                <a:effectLst/>
                <a:latin typeface="Segoe UI" panose="020B0502040204020203" pitchFamily="34" charset="0"/>
                <a:ea typeface="Calibri" panose="020F0502020204030204" pitchFamily="34" charset="0"/>
                <a:cs typeface="Times New Roman" panose="02020603050405020304" pitchFamily="18" charset="0"/>
              </a:rPr>
              <a:t> and Microsoft Teams help developers </a:t>
            </a:r>
            <a:r>
              <a:rPr lang="en-US" sz="1600" b="1">
                <a:effectLst/>
                <a:latin typeface="Segoe UI" panose="020B0502040204020203" pitchFamily="34" charset="0"/>
                <a:ea typeface="Calibri" panose="020F0502020204030204" pitchFamily="34" charset="0"/>
                <a:cs typeface="Times New Roman" panose="02020603050405020304" pitchFamily="18" charset="0"/>
              </a:rPr>
              <a:t>get their best code to the cloud from anywhere</a:t>
            </a:r>
            <a:r>
              <a:rPr lang="en-US" sz="1600">
                <a:effectLst/>
                <a:latin typeface="Segoe UI" panose="020B0502040204020203" pitchFamily="34" charset="0"/>
                <a:ea typeface="Calibri" panose="020F0502020204030204" pitchFamily="34" charset="0"/>
                <a:cs typeface="Times New Roman" panose="02020603050405020304" pitchFamily="18" charset="0"/>
              </a:rPr>
              <a:t> in the world.</a:t>
            </a: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400">
                <a:effectLst/>
                <a:latin typeface="Segoe UI" panose="020B0502040204020203" pitchFamily="34" charset="0"/>
                <a:ea typeface="Calibri" panose="020F0502020204030204" pitchFamily="34" charset="0"/>
                <a:cs typeface="Times New Roman" panose="02020603050405020304" pitchFamily="18" charset="0"/>
              </a:rPr>
              <a:t>Tooling is ultimately about people and with the best tools, </a:t>
            </a:r>
            <a:r>
              <a:rPr lang="en-US" sz="1400" b="1">
                <a:effectLst/>
                <a:latin typeface="Segoe UI" panose="020B0502040204020203" pitchFamily="34" charset="0"/>
                <a:ea typeface="Calibri" panose="020F0502020204030204" pitchFamily="34" charset="0"/>
                <a:cs typeface="Times New Roman" panose="02020603050405020304" pitchFamily="18" charset="0"/>
              </a:rPr>
              <a:t>it’s amazing what people can achieve</a:t>
            </a:r>
            <a:r>
              <a:rPr lang="en-US" sz="1400">
                <a:effectLst/>
                <a:latin typeface="Segoe UI" panose="020B0502040204020203" pitchFamily="34" charset="0"/>
                <a:ea typeface="Calibri" panose="020F0502020204030204" pitchFamily="34" charset="0"/>
                <a:cs typeface="Times New Roman" panose="02020603050405020304" pitchFamily="18" charset="0"/>
              </a:rPr>
              <a:t>—of all skillsets, in any location, with others.</a:t>
            </a: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538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hopefully at this point you’re asking yourself “Great! How can I take action on this?”</a:t>
            </a:r>
          </a:p>
          <a:p>
            <a:endParaRPr lang="en-US"/>
          </a:p>
          <a:p>
            <a:r>
              <a:rPr lang="en-US"/>
              <a:t>Let’s walk through a couple a couple starting points.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Getting AI-ready means you’ve invested time to evaluate your data estate and are making the necessary moves to migrate your data to Azure. You can set up a briefing on the Microsoft Intelligent Data Platform.  And then leverage our Azure Migration and Modernization Program (AMMP) to help you assess and migrate your data estate to Azure.  Go to Azure.com/AMMP to learn more.  Or y</a:t>
            </a:r>
            <a:r>
              <a:rPr lang="en-US"/>
              <a:t>our Microsoft Account team can help you get qualified for AMMP (</a:t>
            </a:r>
            <a:r>
              <a:rPr lang="en-US">
                <a:hlinkClick r:id="rId3"/>
              </a:rPr>
              <a:t>GearUp: Azure Migration and Modernization Program | Overview</a:t>
            </a:r>
            <a:r>
              <a:rPr lang="en-US"/>
              <a:t>)</a:t>
            </a:r>
            <a:endPar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interested in getting a head start on creating AI-powered applications, you can learn how exploring and signing up for our Azure Analytics and AI Accelerate Program.  AAAP can help you do with building a proof of concept and then deploying your AI-powered app.  Your Microsoft Account team can help you get qualified for the program (</a:t>
            </a:r>
            <a:r>
              <a:rPr lang="en-US">
                <a:hlinkClick r:id="rId4"/>
              </a:rPr>
              <a:t>Azure Analytics and AI Accelerate Program</a:t>
            </a:r>
            <a:r>
              <a:rPr lang="en-US"/>
              <a:t>). </a:t>
            </a:r>
          </a:p>
          <a:p>
            <a:endParaRPr lang="en-US"/>
          </a:p>
          <a:p>
            <a:r>
              <a:rPr lang="en-US"/>
              <a:t>And if you’re ready to take the next step in partnering with Microsoft on mapping out your AI transformation strategy, connect with your Microsoft account lead and schedule an envisioning session at your local Microsoft Technology Center.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thank you for attending today’s event. </a:t>
            </a:r>
            <a:r>
              <a:rPr lang="en-US" sz="12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This is just the beginning of what the age of AI holds in store for us as we continue to pursue our vision to empower every person and every organization on the planet to achieve more.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72335A20-782D-4626-8C12-7F322F08BFE2}" type="slidenum">
              <a:rPr lang="en-US" smtClean="0"/>
              <a:t>76</a:t>
            </a:fld>
            <a:endParaRPr lang="en-US"/>
          </a:p>
        </p:txBody>
      </p:sp>
    </p:spTree>
    <p:extLst>
      <p:ext uri="{BB962C8B-B14F-4D97-AF65-F5344CB8AC3E}">
        <p14:creationId xmlns:p14="http://schemas.microsoft.com/office/powerpoint/2010/main" val="2078554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3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latin typeface="Segoe UI"/>
                <a:ea typeface="Calibri" panose="020F0502020204030204" pitchFamily="34" charset="0"/>
                <a:cs typeface="Segoe UI"/>
              </a:rPr>
              <a:t>With</a:t>
            </a:r>
            <a:r>
              <a:rPr lang="en-US" sz="1800">
                <a:effectLst/>
                <a:latin typeface="Segoe UI"/>
                <a:ea typeface="Calibri" panose="020F0502020204030204" pitchFamily="34" charset="0"/>
                <a:cs typeface="Segoe UI"/>
              </a:rPr>
              <a:t> the world changing, technology advancing, and the potential for real, meaningful impact, the opportunity is </a:t>
            </a:r>
            <a:r>
              <a:rPr lang="en-US" sz="1800" b="1">
                <a:effectLst/>
                <a:latin typeface="Segoe UI"/>
                <a:ea typeface="Calibri" panose="020F0502020204030204" pitchFamily="34" charset="0"/>
                <a:cs typeface="Segoe UI"/>
              </a:rPr>
              <a:t>yours </a:t>
            </a:r>
            <a:r>
              <a:rPr lang="en-US" sz="1800">
                <a:effectLst/>
                <a:latin typeface="Segoe UI"/>
                <a:ea typeface="Calibri" panose="020F0502020204030204" pitchFamily="34" charset="0"/>
                <a:cs typeface="Segoe UI"/>
              </a:rPr>
              <a:t>to lead the AI transformation.</a:t>
            </a:r>
          </a:p>
          <a:p>
            <a:pPr marL="0" marR="0">
              <a:lnSpc>
                <a:spcPct val="105000"/>
              </a:lnSpc>
              <a:spcBef>
                <a:spcPts val="0"/>
              </a:spcBef>
              <a:spcAft>
                <a:spcPts val="800"/>
              </a:spcAft>
            </a:pPr>
            <a:r>
              <a:rPr lang="en-US" sz="1800">
                <a:effectLst/>
                <a:latin typeface="Segoe UI"/>
                <a:ea typeface="Calibri" panose="020F0502020204030204" pitchFamily="34" charset="0"/>
                <a:cs typeface="Segoe UI"/>
              </a:rPr>
              <a:t> </a:t>
            </a:r>
          </a:p>
          <a:p>
            <a:pPr>
              <a:lnSpc>
                <a:spcPct val="105000"/>
              </a:lnSpc>
              <a:spcAft>
                <a:spcPts val="800"/>
              </a:spcAft>
            </a:pPr>
            <a:r>
              <a:rPr lang="en-US" sz="1800">
                <a:effectLst/>
                <a:latin typeface="Segoe UI"/>
                <a:ea typeface="Calibri" panose="020F0502020204030204" pitchFamily="34" charset="0"/>
                <a:cs typeface="Segoe UI"/>
              </a:rPr>
              <a:t>How will your organization seize the full potential of AI, while safeguarding your business, your data, and your employees?</a:t>
            </a:r>
            <a:r>
              <a:rPr lang="en-US" sz="1800">
                <a:latin typeface="Segoe UI"/>
                <a:ea typeface="Calibri" panose="020F0502020204030204" pitchFamily="34" charset="0"/>
                <a:cs typeface="Segoe UI"/>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42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latin typeface="Segoe UI"/>
                <a:cs typeface="Segoe UI"/>
              </a:rPr>
              <a:t>That’s where Microsoft can help. </a:t>
            </a:r>
          </a:p>
          <a:p>
            <a:endParaRPr lang="en-CA" sz="1200">
              <a:latin typeface="Segoe UI"/>
              <a:cs typeface="Segoe UI"/>
            </a:endParaRPr>
          </a:p>
          <a:p>
            <a:r>
              <a:rPr lang="en-CA" sz="1200">
                <a:latin typeface="Segoe UI"/>
                <a:cs typeface="Segoe UI"/>
              </a:rPr>
              <a:t>Our mission at Microsoft is to empower every person and every organization on the planet to achieve more. </a:t>
            </a:r>
          </a:p>
          <a:p>
            <a:endParaRPr lang="en-CA" sz="1200">
              <a:latin typeface="Segoe UI"/>
              <a:cs typeface="Segoe UI"/>
            </a:endParaRPr>
          </a:p>
          <a:p>
            <a:r>
              <a:rPr lang="en-CA" sz="1200">
                <a:latin typeface="Segoe UI"/>
                <a:cs typeface="Segoe UI"/>
              </a:rPr>
              <a:t>And as we enter the age of AI, that mission matters more than ever. </a:t>
            </a:r>
          </a:p>
          <a:p>
            <a:endParaRPr lang="en-CA" sz="1200">
              <a:latin typeface="Segoe UI"/>
              <a:cs typeface="Segoe UI"/>
            </a:endParaRPr>
          </a:p>
          <a:p>
            <a:r>
              <a:rPr lang="en-CA" sz="1200">
                <a:latin typeface="Segoe UI"/>
                <a:cs typeface="Segoe UI"/>
              </a:rPr>
              <a:t>We are called upon to empower the world’s organizations to lead the AI transformation for a new era – and we have the track record to help you do it. </a:t>
            </a:r>
            <a:endParaRPr lang="en-US" sz="1200">
              <a:latin typeface="Segoe UI"/>
              <a:cs typeface="Segoe UI"/>
            </a:endParaRPr>
          </a:p>
          <a:p>
            <a:endParaRPr lang="en-US"/>
          </a:p>
          <a:p>
            <a:pPr fontAlgn="base">
              <a:lnSpc>
                <a:spcPct val="107000"/>
              </a:lnSpc>
              <a:spcAft>
                <a:spcPts val="0"/>
              </a:spcAft>
              <a:tabLst>
                <a:tab pos="232234" algn="l"/>
                <a:tab pos="353051" algn="l"/>
              </a:tabLst>
            </a:pPr>
            <a:r>
              <a:rPr lang="en-US">
                <a:solidFill>
                  <a:srgbClr val="000000"/>
                </a:solidFill>
                <a:latin typeface="Segoe UI" panose="020B0502040204020203" pitchFamily="34" charset="0"/>
                <a:cs typeface="Segoe UI" panose="020B0502040204020203" pitchFamily="34" charset="0"/>
              </a:rPr>
              <a:t>The Microsoft Cloud has been powering digital transformation for organizations across industry for years as the industry’s most trusted and comprehensive cloud. </a:t>
            </a:r>
          </a:p>
          <a:p>
            <a:pPr fontAlgn="base">
              <a:lnSpc>
                <a:spcPct val="107000"/>
              </a:lnSpc>
              <a:spcAft>
                <a:spcPts val="0"/>
              </a:spcAft>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510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0"/>
              </a:spcAft>
              <a:tabLst>
                <a:tab pos="232234" algn="l"/>
                <a:tab pos="353051" algn="l"/>
              </a:tabLst>
            </a:pPr>
            <a:r>
              <a:rPr lang="en-US">
                <a:solidFill>
                  <a:srgbClr val="000000"/>
                </a:solidFill>
                <a:latin typeface="Segoe UI" panose="020B0502040204020203" pitchFamily="34" charset="0"/>
                <a:cs typeface="Segoe UI" panose="020B0502040204020203" pitchFamily="34" charset="0"/>
              </a:rPr>
              <a:t>We have invested in fueling AI innovation for years. </a:t>
            </a:r>
          </a:p>
          <a:p>
            <a:pPr fontAlgn="base">
              <a:lnSpc>
                <a:spcPct val="107000"/>
              </a:lnSpc>
              <a:spcAft>
                <a:spcPts val="0"/>
              </a:spcAft>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a:solidFill>
                  <a:srgbClr val="000000"/>
                </a:solidFill>
                <a:latin typeface="Segoe UI" panose="020B0502040204020203" pitchFamily="34" charset="0"/>
                <a:cs typeface="Segoe UI" panose="020B0502040204020203" pitchFamily="34" charset="0"/>
              </a:rPr>
              <a:t>We’ve spent decades in research and development</a:t>
            </a:r>
            <a:r>
              <a:rPr lang="en-US" sz="1200">
                <a:gradFill>
                  <a:gsLst>
                    <a:gs pos="2917">
                      <a:schemeClr val="tx1"/>
                    </a:gs>
                    <a:gs pos="30000">
                      <a:schemeClr val="tx1"/>
                    </a:gs>
                  </a:gsLst>
                  <a:lin ang="5400000" scaled="0"/>
                </a:gradFill>
              </a:rPr>
              <a:t>.</a:t>
            </a:r>
          </a:p>
          <a:p>
            <a:pPr fontAlgn="base">
              <a:lnSpc>
                <a:spcPct val="107000"/>
              </a:lnSpc>
              <a:spcAft>
                <a:spcPts val="0"/>
              </a:spcAft>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spcAft>
                <a:spcPts val="0"/>
              </a:spcAft>
              <a:tabLst>
                <a:tab pos="232234" algn="l"/>
                <a:tab pos="353051" algn="l"/>
              </a:tabLst>
            </a:pPr>
            <a:r>
              <a:rPr lang="en-US">
                <a:solidFill>
                  <a:srgbClr val="000000"/>
                </a:solidFill>
                <a:latin typeface="Segoe UI" panose="020B0502040204020203" pitchFamily="34" charset="0"/>
                <a:cs typeface="Segoe UI" panose="020B0502040204020203" pitchFamily="34" charset="0"/>
              </a:rPr>
              <a:t>We’re committed to advancing the principles and practice of Responsible AI. </a:t>
            </a:r>
          </a:p>
          <a:p>
            <a:pPr fontAlgn="base">
              <a:lnSpc>
                <a:spcPct val="107000"/>
              </a:lnSpc>
              <a:spcAft>
                <a:spcPts val="0"/>
              </a:spcAft>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spcAft>
                <a:spcPts val="0"/>
              </a:spcAft>
              <a:tabLst>
                <a:tab pos="232234" algn="l"/>
                <a:tab pos="353051" algn="l"/>
              </a:tabLst>
            </a:pPr>
            <a:r>
              <a:rPr lang="en-US">
                <a:solidFill>
                  <a:srgbClr val="000000"/>
                </a:solidFill>
                <a:latin typeface="Segoe UI" panose="020B0502040204020203" pitchFamily="34" charset="0"/>
                <a:cs typeface="Segoe UI" panose="020B0502040204020203" pitchFamily="34" charset="0"/>
              </a:rPr>
              <a:t>We’ve built security and trust into our platform and all our solutions right from the start. </a:t>
            </a:r>
          </a:p>
          <a:p>
            <a:pPr fontAlgn="base">
              <a:lnSpc>
                <a:spcPct val="107000"/>
              </a:lnSpc>
              <a:spcAft>
                <a:spcPts val="0"/>
              </a:spcAft>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marL="0" marR="0">
              <a:spcBef>
                <a:spcPts val="0"/>
              </a:spcBef>
              <a:spcAft>
                <a:spcPts val="0"/>
              </a:spcAft>
            </a:pPr>
            <a:r>
              <a:rPr lang="en-US">
                <a:solidFill>
                  <a:srgbClr val="000000"/>
                </a:solidFill>
                <a:latin typeface="Segoe UI" panose="020B0502040204020203" pitchFamily="34" charset="0"/>
                <a:cs typeface="Segoe UI" panose="020B0502040204020203" pitchFamily="34" charset="0"/>
              </a:rPr>
              <a:t>We’ve created purpose-built AI infrastructure to deliver reliability and performance at scale</a:t>
            </a:r>
            <a:r>
              <a:rPr lang="en-US" sz="1800">
                <a:effectLst/>
                <a:latin typeface="Segoe UI" panose="020B0502040204020203" pitchFamily="34" charset="0"/>
                <a:ea typeface="Calibri" panose="020F0502020204030204" pitchFamily="34" charset="0"/>
              </a:rPr>
              <a:t>, based on thousands of interconnected GPUs and </a:t>
            </a:r>
            <a:r>
              <a:rPr lang="en-US" sz="1800" err="1">
                <a:effectLst/>
                <a:latin typeface="Segoe UI" panose="020B0502040204020203" pitchFamily="34" charset="0"/>
                <a:ea typeface="Calibri" panose="020F0502020204030204" pitchFamily="34" charset="0"/>
              </a:rPr>
              <a:t>Infiniband</a:t>
            </a:r>
            <a:r>
              <a:rPr lang="en-US" sz="1800">
                <a:effectLst/>
                <a:latin typeface="Segoe UI" panose="020B0502040204020203" pitchFamily="34" charset="0"/>
                <a:ea typeface="Calibri" panose="020F0502020204030204" pitchFamily="34" charset="0"/>
              </a:rPr>
              <a:t> networking. </a:t>
            </a:r>
          </a:p>
          <a:p>
            <a:pPr marL="0" marR="0">
              <a:spcBef>
                <a:spcPts val="0"/>
              </a:spcBef>
              <a:spcAft>
                <a:spcPts val="0"/>
              </a:spcAft>
            </a:pPr>
            <a:endParaRPr lang="en-US">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a:solidFill>
                  <a:srgbClr val="000000"/>
                </a:solidFill>
                <a:latin typeface="Segoe UI" panose="020B0502040204020203" pitchFamily="34" charset="0"/>
                <a:cs typeface="Segoe UI" panose="020B0502040204020203" pitchFamily="34" charset="0"/>
              </a:rPr>
              <a:t>And as a result, we are trusted by AI leaders like OpenAI and many others. In fact, </a:t>
            </a:r>
            <a:r>
              <a:rPr lang="en-US" sz="1800">
                <a:effectLst/>
                <a:latin typeface="Segoe UI" panose="020B0502040204020203" pitchFamily="34" charset="0"/>
                <a:ea typeface="Calibri" panose="020F0502020204030204" pitchFamily="34" charset="0"/>
                <a:cs typeface="Times New Roman" panose="02020603050405020304" pitchFamily="18" charset="0"/>
              </a:rPr>
              <a:t>OpenAI builds and trains </a:t>
            </a:r>
            <a:r>
              <a:rPr lang="en-US" sz="1800" u="sng">
                <a:effectLst/>
                <a:latin typeface="Segoe UI" panose="020B0502040204020203" pitchFamily="34" charset="0"/>
                <a:ea typeface="Calibri" panose="020F0502020204030204" pitchFamily="34" charset="0"/>
                <a:cs typeface="Times New Roman" panose="02020603050405020304" pitchFamily="18" charset="0"/>
              </a:rPr>
              <a:t>all of their AI models and experiences</a:t>
            </a:r>
            <a:r>
              <a:rPr lang="en-US" sz="1800">
                <a:effectLst/>
                <a:latin typeface="Segoe UI" panose="020B0502040204020203" pitchFamily="34" charset="0"/>
                <a:ea typeface="Calibri" panose="020F0502020204030204" pitchFamily="34" charset="0"/>
                <a:cs typeface="Times New Roman" panose="02020603050405020304" pitchFamily="18" charset="0"/>
              </a:rPr>
              <a:t> using the unique AI infrastructure of Microsoft Azure.</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innovation is exciting, and I am thrilled to share more with you over the course of this talk.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a:solidFill>
                  <a:srgbClr val="000000"/>
                </a:solidFill>
                <a:latin typeface="Segoe UI" panose="020B0502040204020203" pitchFamily="34" charset="0"/>
                <a:cs typeface="Segoe UI" panose="020B0502040204020203" pitchFamily="34" charset="0"/>
              </a:rPr>
              <a:t>Transition: We’re seeing tons of momentum and excitement around AI, and to speak on that a bit more I’d like to hand off to &lt;Local SME&gt; and &lt;Local Expert&gt; to talk a bit more about the trends on what we’re seeing with AI and how enterprises should prioritize.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577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41417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13429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5344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292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109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064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017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720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067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245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Main Hero">
    <p:bg>
      <p:bgRef idx="1001">
        <a:schemeClr val="bg1"/>
      </p:bgRef>
    </p:bg>
    <p:spTree>
      <p:nvGrpSpPr>
        <p:cNvPr id="1" name=""/>
        <p:cNvGrpSpPr/>
        <p:nvPr/>
      </p:nvGrpSpPr>
      <p:grpSpPr>
        <a:xfrm>
          <a:off x="0" y="0"/>
          <a:ext cx="0" cy="0"/>
          <a:chOff x="0" y="0"/>
          <a:chExt cx="0" cy="0"/>
        </a:xfrm>
      </p:grpSpPr>
      <p:pic>
        <p:nvPicPr>
          <p:cNvPr id="3" name="Picture 2" descr="A picture containing scene, laser, outdoor object, night sky&#10;&#10;Description automatically generated">
            <a:extLst>
              <a:ext uri="{FF2B5EF4-FFF2-40B4-BE49-F238E27FC236}">
                <a16:creationId xmlns:a16="http://schemas.microsoft.com/office/drawing/2014/main" id="{8572B204-BCCE-7ECF-F80E-C2E2E2E2809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179559"/>
            <a:ext cx="4412673" cy="1354217"/>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089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Alt Hero">
    <p:bg>
      <p:bgRef idx="1001">
        <a:schemeClr val="bg1"/>
      </p:bgRef>
    </p:bg>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38CEC7-687A-AE7F-7A5B-D1D636881A3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179559"/>
            <a:ext cx="4412673" cy="1354217"/>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1876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094842"/>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ssion Title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C4CD5-8961-2883-2F36-54F19BC4410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7D9BE7F-1256-B779-9B5C-25AD2B883B0D}"/>
              </a:ext>
            </a:extLst>
          </p:cNvPr>
          <p:cNvSpPr/>
          <p:nvPr userDrawn="1"/>
        </p:nvSpPr>
        <p:spPr bwMode="auto">
          <a:xfrm>
            <a:off x="585216" y="1959294"/>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24A86E0-B44F-CF63-1708-E276A52BF732}"/>
              </a:ext>
            </a:extLst>
          </p:cNvPr>
          <p:cNvSpPr/>
          <p:nvPr userDrawn="1"/>
        </p:nvSpPr>
        <p:spPr bwMode="auto">
          <a:xfrm>
            <a:off x="684577" y="2932211"/>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244997"/>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119160" y="2342049"/>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119160" y="2795111"/>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119160" y="3079385"/>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206443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ssion Title 2">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53BEE9-F44C-2EDB-F7B0-DA825952586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3949"/>
            <a:ext cx="12192000" cy="6841964"/>
          </a:xfrm>
          <a:prstGeom prst="rect">
            <a:avLst/>
          </a:prstGeom>
        </p:spPr>
      </p:pic>
      <p:sp>
        <p:nvSpPr>
          <p:cNvPr id="3" name="Rectangle: Rounded Corners 2">
            <a:extLst>
              <a:ext uri="{FF2B5EF4-FFF2-40B4-BE49-F238E27FC236}">
                <a16:creationId xmlns:a16="http://schemas.microsoft.com/office/drawing/2014/main" id="{BECC91F8-856C-15B8-8F69-9BA608ECFDE9}"/>
              </a:ext>
            </a:extLst>
          </p:cNvPr>
          <p:cNvSpPr/>
          <p:nvPr userDrawn="1"/>
        </p:nvSpPr>
        <p:spPr bwMode="auto">
          <a:xfrm>
            <a:off x="585216" y="1860372"/>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FEE76DA-0E45-C1BF-CCA9-05FAAB38E5B1}"/>
              </a:ext>
            </a:extLst>
          </p:cNvPr>
          <p:cNvSpPr/>
          <p:nvPr userDrawn="1"/>
        </p:nvSpPr>
        <p:spPr bwMode="auto">
          <a:xfrm>
            <a:off x="684577" y="2833289"/>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09205" y="2067576"/>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48726" y="2091884"/>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48726" y="2544946"/>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48726" y="283328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398348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ssion Titl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3B1D1-6512-D25B-DFAA-B861BDA88F9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187426DF-038D-30FC-7A34-4BAA608F3F55}"/>
              </a:ext>
            </a:extLst>
          </p:cNvPr>
          <p:cNvSpPr/>
          <p:nvPr userDrawn="1"/>
        </p:nvSpPr>
        <p:spPr bwMode="auto">
          <a:xfrm>
            <a:off x="585216" y="2012627"/>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D1323197-CD07-3360-4007-513C840021AC}"/>
              </a:ext>
            </a:extLst>
          </p:cNvPr>
          <p:cNvSpPr/>
          <p:nvPr userDrawn="1"/>
        </p:nvSpPr>
        <p:spPr bwMode="auto">
          <a:xfrm>
            <a:off x="684577" y="2985544"/>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187649"/>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92071" y="2211957"/>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92071" y="266501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92071" y="2953362"/>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54489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ssion Title 5">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3B1D1-6512-D25B-DFAA-B861BDA88F9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187426DF-038D-30FC-7A34-4BAA608F3F55}"/>
              </a:ext>
            </a:extLst>
          </p:cNvPr>
          <p:cNvSpPr/>
          <p:nvPr userDrawn="1"/>
        </p:nvSpPr>
        <p:spPr bwMode="auto">
          <a:xfrm>
            <a:off x="585216" y="2012627"/>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D1323197-CD07-3360-4007-513C840021AC}"/>
              </a:ext>
            </a:extLst>
          </p:cNvPr>
          <p:cNvSpPr/>
          <p:nvPr userDrawn="1"/>
        </p:nvSpPr>
        <p:spPr bwMode="auto">
          <a:xfrm>
            <a:off x="684577" y="2985544"/>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83487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Session or demo title</a:t>
            </a:r>
          </a:p>
        </p:txBody>
      </p:sp>
      <p:sp>
        <p:nvSpPr>
          <p:cNvPr id="4" name="Picture Placeholder 9">
            <a:extLst>
              <a:ext uri="{FF2B5EF4-FFF2-40B4-BE49-F238E27FC236}">
                <a16:creationId xmlns:a16="http://schemas.microsoft.com/office/drawing/2014/main" id="{F9CFBF95-9B98-E7DC-EF6B-425D1A822E85}"/>
              </a:ext>
            </a:extLst>
          </p:cNvPr>
          <p:cNvSpPr>
            <a:spLocks noGrp="1" noChangeAspect="1"/>
          </p:cNvSpPr>
          <p:nvPr>
            <p:ph type="pic" sz="quarter" idx="14" hasCustomPrompt="1"/>
          </p:nvPr>
        </p:nvSpPr>
        <p:spPr>
          <a:xfrm>
            <a:off x="852550" y="2187649"/>
            <a:ext cx="999276" cy="999276"/>
          </a:xfrm>
          <a:prstGeom prst="roundRect">
            <a:avLst/>
          </a:prstGeom>
          <a:solidFill>
            <a:schemeClr val="bg2">
              <a:lumMod val="25000"/>
            </a:schemeClr>
          </a:solidFill>
        </p:spPr>
        <p:txBody>
          <a:bodyPr>
            <a:noAutofit/>
          </a:bodyPr>
          <a:lstStyle>
            <a:lvl1pPr marL="0" indent="0" algn="ctr">
              <a:buNone/>
              <a:defRPr sz="1200">
                <a:solidFill>
                  <a:schemeClr val="tx1"/>
                </a:solidFill>
                <a:latin typeface="+mj-lt"/>
              </a:defRPr>
            </a:lvl1pPr>
          </a:lstStyle>
          <a:p>
            <a:r>
              <a:rPr lang="en-CA"/>
              <a:t>Click to insert picture</a:t>
            </a:r>
          </a:p>
        </p:txBody>
      </p:sp>
      <p:sp>
        <p:nvSpPr>
          <p:cNvPr id="6" name="Text Placeholder 4">
            <a:extLst>
              <a:ext uri="{FF2B5EF4-FFF2-40B4-BE49-F238E27FC236}">
                <a16:creationId xmlns:a16="http://schemas.microsoft.com/office/drawing/2014/main" id="{199928B4-65D5-7E3D-D106-0BC8B957088B}"/>
              </a:ext>
            </a:extLst>
          </p:cNvPr>
          <p:cNvSpPr>
            <a:spLocks noGrp="1"/>
          </p:cNvSpPr>
          <p:nvPr>
            <p:ph type="body" sz="quarter" idx="15" hasCustomPrompt="1"/>
          </p:nvPr>
        </p:nvSpPr>
        <p:spPr>
          <a:xfrm>
            <a:off x="2092071" y="2211957"/>
            <a:ext cx="2574544"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7" name="Text Placeholder 4">
            <a:extLst>
              <a:ext uri="{FF2B5EF4-FFF2-40B4-BE49-F238E27FC236}">
                <a16:creationId xmlns:a16="http://schemas.microsoft.com/office/drawing/2014/main" id="{BE448651-354F-03AC-4480-C909326A21FE}"/>
              </a:ext>
            </a:extLst>
          </p:cNvPr>
          <p:cNvSpPr>
            <a:spLocks noGrp="1"/>
          </p:cNvSpPr>
          <p:nvPr>
            <p:ph type="body" sz="quarter" idx="16" hasCustomPrompt="1"/>
          </p:nvPr>
        </p:nvSpPr>
        <p:spPr>
          <a:xfrm>
            <a:off x="2092071" y="2665019"/>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8" name="Text Placeholder 4">
            <a:extLst>
              <a:ext uri="{FF2B5EF4-FFF2-40B4-BE49-F238E27FC236}">
                <a16:creationId xmlns:a16="http://schemas.microsoft.com/office/drawing/2014/main" id="{5995ADC6-D6D7-73F2-549C-926700FDB181}"/>
              </a:ext>
            </a:extLst>
          </p:cNvPr>
          <p:cNvSpPr>
            <a:spLocks noGrp="1"/>
          </p:cNvSpPr>
          <p:nvPr>
            <p:ph type="body" sz="quarter" idx="17" hasCustomPrompt="1"/>
          </p:nvPr>
        </p:nvSpPr>
        <p:spPr>
          <a:xfrm>
            <a:off x="2092071" y="2953362"/>
            <a:ext cx="25745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61802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ssion Title 6">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56A7B1DE-A37A-06CF-0717-6FEE6A653B1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02567"/>
            <a:ext cx="9144000" cy="677108"/>
          </a:xfrm>
          <a:noFill/>
        </p:spPr>
        <p:txBody>
          <a:bodyPr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sp>
        <p:nvSpPr>
          <p:cNvPr id="5" name="Text Placeholder 4"/>
          <p:cNvSpPr>
            <a:spLocks noGrp="1"/>
          </p:cNvSpPr>
          <p:nvPr>
            <p:ph type="body" sz="quarter" idx="12" hasCustomPrompt="1"/>
          </p:nvPr>
        </p:nvSpPr>
        <p:spPr>
          <a:xfrm>
            <a:off x="584200" y="3508299"/>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Rounded Corners 5">
            <a:extLst>
              <a:ext uri="{FF2B5EF4-FFF2-40B4-BE49-F238E27FC236}">
                <a16:creationId xmlns:a16="http://schemas.microsoft.com/office/drawing/2014/main" id="{30F71943-35A4-4D1D-DE1A-87B640CCF367}"/>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45B5AD9-7126-8CC7-423D-C59C41FEA113}"/>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1" name="Picture Placeholder 9">
            <a:extLst>
              <a:ext uri="{FF2B5EF4-FFF2-40B4-BE49-F238E27FC236}">
                <a16:creationId xmlns:a16="http://schemas.microsoft.com/office/drawing/2014/main" id="{C995CB3E-4F40-E3FC-DE5E-89554E9A332A}"/>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12" name="Text Placeholder 4">
            <a:extLst>
              <a:ext uri="{FF2B5EF4-FFF2-40B4-BE49-F238E27FC236}">
                <a16:creationId xmlns:a16="http://schemas.microsoft.com/office/drawing/2014/main" id="{03A125EA-D39B-5F7C-EEB3-8059C9683120}"/>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6" name="Text Placeholder 4">
            <a:extLst>
              <a:ext uri="{FF2B5EF4-FFF2-40B4-BE49-F238E27FC236}">
                <a16:creationId xmlns:a16="http://schemas.microsoft.com/office/drawing/2014/main" id="{70F34C00-BDD5-81FF-6808-853B83796002}"/>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7" name="Text Placeholder 4">
            <a:extLst>
              <a:ext uri="{FF2B5EF4-FFF2-40B4-BE49-F238E27FC236}">
                <a16:creationId xmlns:a16="http://schemas.microsoft.com/office/drawing/2014/main" id="{40B36BF3-2F5F-1C0D-35C6-E9C83CB24E90}"/>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1437651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ssion Title 7A">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4271059"/>
            <a:ext cx="12190816" cy="2586942"/>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1525563"/>
            <a:ext cx="8015790" cy="677108"/>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sp>
        <p:nvSpPr>
          <p:cNvPr id="5" name="Text Placeholder 4"/>
          <p:cNvSpPr>
            <a:spLocks noGrp="1"/>
          </p:cNvSpPr>
          <p:nvPr>
            <p:ph type="body" sz="quarter" idx="12" hasCustomPrompt="1"/>
          </p:nvPr>
        </p:nvSpPr>
        <p:spPr>
          <a:xfrm>
            <a:off x="584200" y="5687011"/>
            <a:ext cx="465913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464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ssion Title 7B">
    <p:bg>
      <p:bgRef idx="1001">
        <a:schemeClr val="bg1"/>
      </p:bgRef>
    </p:bg>
    <p:spTree>
      <p:nvGrpSpPr>
        <p:cNvPr id="1" name=""/>
        <p:cNvGrpSpPr/>
        <p:nvPr/>
      </p:nvGrpSpPr>
      <p:grpSpPr>
        <a:xfrm>
          <a:off x="0" y="0"/>
          <a:ext cx="0" cy="0"/>
          <a:chOff x="0" y="0"/>
          <a:chExt cx="0" cy="0"/>
        </a:xfrm>
      </p:grpSpPr>
      <p:pic>
        <p:nvPicPr>
          <p:cNvPr id="10" name="Picture 9" descr="A city at night&#10;&#10;Description automatically generated with low confidence">
            <a:extLst>
              <a:ext uri="{FF2B5EF4-FFF2-40B4-BE49-F238E27FC236}">
                <a16:creationId xmlns:a16="http://schemas.microsoft.com/office/drawing/2014/main" id="{4F024402-BC2D-A737-49AB-B1994BF3A0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11" name="Rectangle 10">
            <a:extLst>
              <a:ext uri="{FF2B5EF4-FFF2-40B4-BE49-F238E27FC236}">
                <a16:creationId xmlns:a16="http://schemas.microsoft.com/office/drawing/2014/main" id="{728C9AD8-5ACF-BB6B-1E30-92F89D9E6F80}"/>
              </a:ext>
            </a:extLst>
          </p:cNvPr>
          <p:cNvSpPr/>
          <p:nvPr userDrawn="1"/>
        </p:nvSpPr>
        <p:spPr bwMode="auto">
          <a:xfrm>
            <a:off x="1" y="2849838"/>
            <a:ext cx="12190816" cy="4008163"/>
          </a:xfrm>
          <a:prstGeom prst="rect">
            <a:avLst/>
          </a:prstGeom>
          <a:gradFill>
            <a:gsLst>
              <a:gs pos="0">
                <a:schemeClr val="bg1"/>
              </a:gs>
              <a:gs pos="24000">
                <a:srgbClr val="0E0416">
                  <a:alpha val="88000"/>
                </a:srgbClr>
              </a:gs>
              <a:gs pos="100000">
                <a:srgbClr val="140025">
                  <a:alpha val="0"/>
                </a:srgb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667019B-7137-5A02-4E5B-FA7A1C1E658C}"/>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86B886F-B5A2-A9F7-4572-56956CCBE267}"/>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1525563"/>
            <a:ext cx="8015790" cy="677108"/>
          </a:xfrm>
          <a:noFill/>
        </p:spPr>
        <p:txBody>
          <a:bodyPr wrap="square" lIns="0" tIns="0" rIns="0" bIns="0" anchor="b" anchorCtr="0">
            <a:spAutoFit/>
          </a:bodyPr>
          <a:lstStyle>
            <a:lvl1pPr>
              <a:defRPr lang="en-US" sz="44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Session or demo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Picture Placeholder 9">
            <a:extLst>
              <a:ext uri="{FF2B5EF4-FFF2-40B4-BE49-F238E27FC236}">
                <a16:creationId xmlns:a16="http://schemas.microsoft.com/office/drawing/2014/main" id="{44C50083-433A-9150-79F3-EE9544C90E2C}"/>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4" name="Text Placeholder 4">
            <a:extLst>
              <a:ext uri="{FF2B5EF4-FFF2-40B4-BE49-F238E27FC236}">
                <a16:creationId xmlns:a16="http://schemas.microsoft.com/office/drawing/2014/main" id="{906B6A48-158B-DC1D-C9A9-BEDD16D4D0EA}"/>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8" name="Text Placeholder 4">
            <a:extLst>
              <a:ext uri="{FF2B5EF4-FFF2-40B4-BE49-F238E27FC236}">
                <a16:creationId xmlns:a16="http://schemas.microsoft.com/office/drawing/2014/main" id="{DCC1A898-4F42-071F-F005-55040DE041D2}"/>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2" name="Text Placeholder 4">
            <a:extLst>
              <a:ext uri="{FF2B5EF4-FFF2-40B4-BE49-F238E27FC236}">
                <a16:creationId xmlns:a16="http://schemas.microsoft.com/office/drawing/2014/main" id="{5855F26A-6A3F-CF25-99DB-A6A3E3DDA47F}"/>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30671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ssion Title 8">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vert="horz" wrap="square" lIns="0" tIns="0" rIns="0" bIns="0" rtlCol="0" anchor="b" anchorCtr="0">
            <a:spAutoFit/>
          </a:bodyPr>
          <a:lstStyle>
            <a:lvl1pPr>
              <a:defRPr lang="en-US" sz="3600"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262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ssion Title w/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3801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ssion Title w/ Photo &amp; Speak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55876"/>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29273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Insert subtitle text</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9" name="Text Placeholder 4">
            <a:extLst>
              <a:ext uri="{FF2B5EF4-FFF2-40B4-BE49-F238E27FC236}">
                <a16:creationId xmlns:a16="http://schemas.microsoft.com/office/drawing/2014/main" id="{579860BB-F2F9-EBD9-EF82-92817984505B}"/>
              </a:ext>
            </a:extLst>
          </p:cNvPr>
          <p:cNvSpPr>
            <a:spLocks noGrp="1"/>
          </p:cNvSpPr>
          <p:nvPr>
            <p:ph type="body" sz="quarter" idx="15" hasCustomPrompt="1"/>
          </p:nvPr>
        </p:nvSpPr>
        <p:spPr>
          <a:xfrm>
            <a:off x="2042160" y="5089352"/>
            <a:ext cx="2811186"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0" name="Text Placeholder 4">
            <a:extLst>
              <a:ext uri="{FF2B5EF4-FFF2-40B4-BE49-F238E27FC236}">
                <a16:creationId xmlns:a16="http://schemas.microsoft.com/office/drawing/2014/main" id="{2CFCC137-75D1-A5E4-C8DC-2699B4C2FAF2}"/>
              </a:ext>
            </a:extLst>
          </p:cNvPr>
          <p:cNvSpPr>
            <a:spLocks noGrp="1"/>
          </p:cNvSpPr>
          <p:nvPr>
            <p:ph type="body" sz="quarter" idx="16" hasCustomPrompt="1"/>
          </p:nvPr>
        </p:nvSpPr>
        <p:spPr>
          <a:xfrm>
            <a:off x="2042160" y="5536883"/>
            <a:ext cx="2811186"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1" name="Text Placeholder 4">
            <a:extLst>
              <a:ext uri="{FF2B5EF4-FFF2-40B4-BE49-F238E27FC236}">
                <a16:creationId xmlns:a16="http://schemas.microsoft.com/office/drawing/2014/main" id="{CE8F4137-4474-74E4-3B66-CEDD027EF7D1}"/>
              </a:ext>
            </a:extLst>
          </p:cNvPr>
          <p:cNvSpPr>
            <a:spLocks noGrp="1"/>
          </p:cNvSpPr>
          <p:nvPr>
            <p:ph type="body" sz="quarter" idx="17" hasCustomPrompt="1"/>
          </p:nvPr>
        </p:nvSpPr>
        <p:spPr>
          <a:xfrm>
            <a:off x="2042160" y="5821157"/>
            <a:ext cx="2811186"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
        <p:nvSpPr>
          <p:cNvPr id="3" name="Rectangle: Rounded Corners 2">
            <a:extLst>
              <a:ext uri="{FF2B5EF4-FFF2-40B4-BE49-F238E27FC236}">
                <a16:creationId xmlns:a16="http://schemas.microsoft.com/office/drawing/2014/main" id="{8D26A182-BB09-94DF-05C4-68F4EC66B52C}"/>
              </a:ext>
            </a:extLst>
          </p:cNvPr>
          <p:cNvSpPr/>
          <p:nvPr userDrawn="1"/>
        </p:nvSpPr>
        <p:spPr bwMode="auto">
          <a:xfrm>
            <a:off x="582042" y="4839958"/>
            <a:ext cx="696925" cy="696925"/>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C0809E9-F243-7C4D-C0F3-178F4AA8D81A}"/>
              </a:ext>
            </a:extLst>
          </p:cNvPr>
          <p:cNvSpPr/>
          <p:nvPr userDrawn="1"/>
        </p:nvSpPr>
        <p:spPr bwMode="auto">
          <a:xfrm>
            <a:off x="681403" y="5812875"/>
            <a:ext cx="393395" cy="393395"/>
          </a:xfrm>
          <a:prstGeom prst="roundRect">
            <a:avLst/>
          </a:prstGeom>
          <a:solidFill>
            <a:srgbClr val="E6E6E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2" name="Picture Placeholder 9">
            <a:extLst>
              <a:ext uri="{FF2B5EF4-FFF2-40B4-BE49-F238E27FC236}">
                <a16:creationId xmlns:a16="http://schemas.microsoft.com/office/drawing/2014/main" id="{B2500EA5-895A-3036-E228-614D0720506B}"/>
              </a:ext>
            </a:extLst>
          </p:cNvPr>
          <p:cNvSpPr>
            <a:spLocks noGrp="1" noChangeAspect="1"/>
          </p:cNvSpPr>
          <p:nvPr>
            <p:ph type="pic" sz="quarter" idx="14" hasCustomPrompt="1"/>
          </p:nvPr>
        </p:nvSpPr>
        <p:spPr>
          <a:xfrm>
            <a:off x="775442" y="4992996"/>
            <a:ext cx="999276" cy="999276"/>
          </a:xfrm>
          <a:prstGeom prst="roundRect">
            <a:avLst/>
          </a:prstGeom>
          <a:solidFill>
            <a:schemeClr val="bg1"/>
          </a:solidFill>
          <a:ln>
            <a:noFill/>
          </a:ln>
          <a:effectLst>
            <a:outerShdw blurRad="190500" dist="38100" dir="2700000" sx="110000" sy="110000" algn="tl" rotWithShape="0">
              <a:prstClr val="black">
                <a:alpha val="40000"/>
              </a:prstClr>
            </a:outerShdw>
          </a:effectLst>
        </p:spPr>
        <p:txBody>
          <a:bodyPr>
            <a:noAutofit/>
          </a:bodyPr>
          <a:lstStyle>
            <a:lvl1pPr marL="0" indent="0" algn="ctr">
              <a:buNone/>
              <a:defRPr sz="120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217910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424323"/>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Divider 0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chemeClr val="accent2"/>
                    </a:gs>
                    <a:gs pos="100000">
                      <a:schemeClr val="accent3"/>
                    </a:gs>
                  </a:gsLst>
                  <a:lin ang="2700000" scaled="1"/>
                </a:gra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 or speaker name</a:t>
            </a:r>
          </a:p>
        </p:txBody>
      </p:sp>
    </p:spTree>
    <p:extLst>
      <p:ext uri="{BB962C8B-B14F-4D97-AF65-F5344CB8AC3E}">
        <p14:creationId xmlns:p14="http://schemas.microsoft.com/office/powerpoint/2010/main" val="3990593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Divider w/ Speak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50165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0">
                      <a:schemeClr val="accent2"/>
                    </a:gs>
                    <a:gs pos="100000">
                      <a:schemeClr val="accent3"/>
                    </a:gs>
                  </a:gsLst>
                  <a:lin ang="2700000" scaled="1"/>
                </a:gradFill>
                <a:effectLst/>
                <a:latin typeface="+mj-lt"/>
                <a:ea typeface="+mn-ea"/>
                <a:cs typeface="Segoe UI" pitchFamily="34" charset="0"/>
              </a:defRPr>
            </a:lvl1pPr>
          </a:lstStyle>
          <a:p>
            <a:r>
              <a:rPr lang="en-US"/>
              <a:t>Section divider</a:t>
            </a:r>
          </a:p>
        </p:txBody>
      </p:sp>
      <p:sp>
        <p:nvSpPr>
          <p:cNvPr id="3" name="Rectangle: Rounded Corners 2">
            <a:extLst>
              <a:ext uri="{FF2B5EF4-FFF2-40B4-BE49-F238E27FC236}">
                <a16:creationId xmlns:a16="http://schemas.microsoft.com/office/drawing/2014/main" id="{CFA15CB6-B38D-AFD2-1F3B-E60C401C0A50}"/>
              </a:ext>
            </a:extLst>
          </p:cNvPr>
          <p:cNvSpPr/>
          <p:nvPr userDrawn="1"/>
        </p:nvSpPr>
        <p:spPr bwMode="auto">
          <a:xfrm>
            <a:off x="588123" y="4766726"/>
            <a:ext cx="843280" cy="843280"/>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23049C7-B53E-2BCA-4770-F5173DF46B96}"/>
              </a:ext>
            </a:extLst>
          </p:cNvPr>
          <p:cNvSpPr/>
          <p:nvPr userDrawn="1"/>
        </p:nvSpPr>
        <p:spPr bwMode="auto">
          <a:xfrm>
            <a:off x="1818365" y="6010905"/>
            <a:ext cx="325120" cy="325120"/>
          </a:xfrm>
          <a:prstGeom prst="roundRect">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Picture Placeholder 9">
            <a:extLst>
              <a:ext uri="{FF2B5EF4-FFF2-40B4-BE49-F238E27FC236}">
                <a16:creationId xmlns:a16="http://schemas.microsoft.com/office/drawing/2014/main" id="{7AF4B8F6-0570-F73A-52B5-0D41DB26428A}"/>
              </a:ext>
            </a:extLst>
          </p:cNvPr>
          <p:cNvSpPr>
            <a:spLocks noGrp="1" noChangeAspect="1"/>
          </p:cNvSpPr>
          <p:nvPr>
            <p:ph type="pic" sz="quarter" idx="14" hasCustomPrompt="1"/>
          </p:nvPr>
        </p:nvSpPr>
        <p:spPr>
          <a:xfrm>
            <a:off x="796361" y="4978456"/>
            <a:ext cx="1209124" cy="1209124"/>
          </a:xfrm>
          <a:prstGeom prst="roundRect">
            <a:avLst/>
          </a:prstGeom>
          <a:solidFill>
            <a:schemeClr val="bg1"/>
          </a:solidFill>
          <a:effectLst>
            <a:outerShdw blurRad="50800" dist="38100" dir="2700000" algn="tl" rotWithShape="0">
              <a:prstClr val="black">
                <a:alpha val="40000"/>
              </a:prstClr>
            </a:outerShdw>
          </a:effectLst>
        </p:spPr>
        <p:txBody>
          <a:bodyPr>
            <a:noAutofit/>
          </a:bodyPr>
          <a:lstStyle>
            <a:lvl1pPr marL="0" indent="0" algn="ctr">
              <a:buNone/>
              <a:defRPr sz="1100">
                <a:solidFill>
                  <a:schemeClr val="tx1"/>
                </a:solidFill>
                <a:latin typeface="+mj-lt"/>
              </a:defRPr>
            </a:lvl1pPr>
          </a:lstStyle>
          <a:p>
            <a:r>
              <a:rPr lang="en-CA"/>
              <a:t>Click to insert picture</a:t>
            </a:r>
          </a:p>
        </p:txBody>
      </p:sp>
      <p:sp>
        <p:nvSpPr>
          <p:cNvPr id="10" name="Text Placeholder 4">
            <a:extLst>
              <a:ext uri="{FF2B5EF4-FFF2-40B4-BE49-F238E27FC236}">
                <a16:creationId xmlns:a16="http://schemas.microsoft.com/office/drawing/2014/main" id="{02FC1E9D-0D68-9F65-331D-181F6CEC7520}"/>
              </a:ext>
            </a:extLst>
          </p:cNvPr>
          <p:cNvSpPr>
            <a:spLocks noGrp="1"/>
          </p:cNvSpPr>
          <p:nvPr>
            <p:ph type="body" sz="quarter" idx="15" hasCustomPrompt="1"/>
          </p:nvPr>
        </p:nvSpPr>
        <p:spPr>
          <a:xfrm>
            <a:off x="2490477" y="5039572"/>
            <a:ext cx="5677705" cy="276999"/>
          </a:xfrm>
          <a:noFill/>
        </p:spPr>
        <p:txBody>
          <a:bodyPr wrap="square" lIns="0" tIns="0" rIns="0" bIns="0">
            <a:spAutoFit/>
          </a:bodyPr>
          <a:lstStyle>
            <a:lvl1pPr marL="0" indent="0">
              <a:spcBef>
                <a:spcPts val="0"/>
              </a:spcBef>
              <a:buNone/>
              <a:defRPr sz="1800" spc="0" baseline="0">
                <a:solidFill>
                  <a:schemeClr val="tx1"/>
                </a:solidFill>
                <a:latin typeface="+mj-lt"/>
                <a:cs typeface="Segoe UI" panose="020B0502040204020203" pitchFamily="34" charset="0"/>
              </a:defRPr>
            </a:lvl1pPr>
          </a:lstStyle>
          <a:p>
            <a:pPr lvl="0"/>
            <a:r>
              <a:rPr lang="en-US" err="1"/>
              <a:t>Firstname</a:t>
            </a:r>
            <a:r>
              <a:rPr lang="en-US"/>
              <a:t> </a:t>
            </a:r>
            <a:r>
              <a:rPr lang="en-US" err="1"/>
              <a:t>Lastname</a:t>
            </a:r>
            <a:endParaRPr lang="en-US"/>
          </a:p>
        </p:txBody>
      </p:sp>
      <p:sp>
        <p:nvSpPr>
          <p:cNvPr id="11" name="Text Placeholder 4">
            <a:extLst>
              <a:ext uri="{FF2B5EF4-FFF2-40B4-BE49-F238E27FC236}">
                <a16:creationId xmlns:a16="http://schemas.microsoft.com/office/drawing/2014/main" id="{D5B64867-29E9-B0CB-94AB-3F0A64828565}"/>
              </a:ext>
            </a:extLst>
          </p:cNvPr>
          <p:cNvSpPr>
            <a:spLocks noGrp="1"/>
          </p:cNvSpPr>
          <p:nvPr>
            <p:ph type="body" sz="quarter" idx="16" hasCustomPrompt="1"/>
          </p:nvPr>
        </p:nvSpPr>
        <p:spPr>
          <a:xfrm>
            <a:off x="2490477" y="5492634"/>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Role</a:t>
            </a:r>
          </a:p>
        </p:txBody>
      </p:sp>
      <p:sp>
        <p:nvSpPr>
          <p:cNvPr id="12" name="Text Placeholder 4">
            <a:extLst>
              <a:ext uri="{FF2B5EF4-FFF2-40B4-BE49-F238E27FC236}">
                <a16:creationId xmlns:a16="http://schemas.microsoft.com/office/drawing/2014/main" id="{DD0B795D-E3AD-8F99-5B43-78C7A88EA336}"/>
              </a:ext>
            </a:extLst>
          </p:cNvPr>
          <p:cNvSpPr>
            <a:spLocks noGrp="1"/>
          </p:cNvSpPr>
          <p:nvPr>
            <p:ph type="body" sz="quarter" idx="17" hasCustomPrompt="1"/>
          </p:nvPr>
        </p:nvSpPr>
        <p:spPr>
          <a:xfrm>
            <a:off x="2490477" y="5776908"/>
            <a:ext cx="5677705" cy="223837"/>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Company</a:t>
            </a:r>
          </a:p>
        </p:txBody>
      </p:sp>
    </p:spTree>
    <p:extLst>
      <p:ext uri="{BB962C8B-B14F-4D97-AF65-F5344CB8AC3E}">
        <p14:creationId xmlns:p14="http://schemas.microsoft.com/office/powerpoint/2010/main" val="2347269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Box Left with photo background">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94BE8AC-59E4-F462-2875-7140555306FE}"/>
              </a:ext>
            </a:extLst>
          </p:cNvPr>
          <p:cNvPicPr>
            <a:picLocks noChangeAspect="1"/>
          </p:cNvPicPr>
          <p:nvPr userDrawn="1"/>
        </p:nvPicPr>
        <p:blipFill>
          <a:blip r:embed="rId2"/>
          <a:stretch>
            <a:fillRect/>
          </a:stretch>
        </p:blipFill>
        <p:spPr>
          <a:xfrm>
            <a:off x="289560" y="297851"/>
            <a:ext cx="5162116" cy="6272784"/>
          </a:xfrm>
          <a:prstGeom prst="roundRect">
            <a:avLst>
              <a:gd name="adj" fmla="val 1791"/>
            </a:avLst>
          </a:prstGeom>
          <a:effectLst>
            <a:outerShdw blurRad="279400" dist="38100" dir="2700000" algn="tl" rotWithShape="0">
              <a:prstClr val="black">
                <a:alpha val="67000"/>
              </a:prstClr>
            </a:outerShdw>
          </a:effectLst>
        </p:spPr>
      </p:pic>
      <p:sp>
        <p:nvSpPr>
          <p:cNvPr id="9" name="Title 1"/>
          <p:cNvSpPr>
            <a:spLocks noGrp="1"/>
          </p:cNvSpPr>
          <p:nvPr>
            <p:ph type="title" hasCustomPrompt="1"/>
          </p:nvPr>
        </p:nvSpPr>
        <p:spPr>
          <a:xfrm>
            <a:off x="584201" y="2111677"/>
            <a:ext cx="4615474" cy="553998"/>
          </a:xfrm>
          <a:noFill/>
        </p:spPr>
        <p:txBody>
          <a:bodyPr wrap="square" lIns="0" tIns="0" rIns="0" bIns="0" anchor="b" anchorCtr="0">
            <a:spAutoFit/>
          </a:bodyPr>
          <a:lstStyle>
            <a:lvl1pPr>
              <a:defRPr sz="3600" spc="-50" baseline="0">
                <a:gradFill>
                  <a:gsLst>
                    <a:gs pos="0">
                      <a:schemeClr val="accent2"/>
                    </a:gs>
                    <a:gs pos="100000">
                      <a:schemeClr val="accent3"/>
                    </a:gs>
                  </a:gsLst>
                  <a:lin ang="2700000" scaled="1"/>
                </a:gradFill>
                <a:latin typeface="+mj-lt"/>
                <a:cs typeface="Segoe UI" panose="020B0502040204020203" pitchFamily="34" charset="0"/>
              </a:defRPr>
            </a:lvl1pPr>
          </a:lstStyle>
          <a:p>
            <a:r>
              <a:rPr lang="en-US"/>
              <a:t>Insert a heading</a:t>
            </a:r>
          </a:p>
        </p:txBody>
      </p:sp>
      <p:sp>
        <p:nvSpPr>
          <p:cNvPr id="5" name="Text Placeholder 4"/>
          <p:cNvSpPr>
            <a:spLocks noGrp="1"/>
          </p:cNvSpPr>
          <p:nvPr>
            <p:ph type="body" sz="quarter" idx="12" hasCustomPrompt="1"/>
          </p:nvPr>
        </p:nvSpPr>
        <p:spPr>
          <a:xfrm>
            <a:off x="584201" y="3094299"/>
            <a:ext cx="4615474"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Tree>
    <p:extLst>
      <p:ext uri="{BB962C8B-B14F-4D97-AF65-F5344CB8AC3E}">
        <p14:creationId xmlns:p14="http://schemas.microsoft.com/office/powerpoint/2010/main" val="1756299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Box Right with photo backgroun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1DC7E658-EC1C-8FBB-E041-A5BB1851A609}"/>
              </a:ext>
            </a:extLst>
          </p:cNvPr>
          <p:cNvPicPr>
            <a:picLocks noChangeAspect="1"/>
          </p:cNvPicPr>
          <p:nvPr userDrawn="1"/>
        </p:nvPicPr>
        <p:blipFill>
          <a:blip r:embed="rId2"/>
          <a:stretch>
            <a:fillRect/>
          </a:stretch>
        </p:blipFill>
        <p:spPr>
          <a:xfrm>
            <a:off x="7107049" y="297851"/>
            <a:ext cx="4768575" cy="6272784"/>
          </a:xfrm>
          <a:prstGeom prst="roundRect">
            <a:avLst>
              <a:gd name="adj" fmla="val 1791"/>
            </a:avLst>
          </a:prstGeom>
          <a:effectLst>
            <a:outerShdw blurRad="279400" dist="38100" dir="2700000" algn="tl" rotWithShape="0">
              <a:prstClr val="black">
                <a:alpha val="67000"/>
              </a:prstClr>
            </a:outerShdw>
          </a:effectLst>
        </p:spPr>
      </p:pic>
      <p:sp>
        <p:nvSpPr>
          <p:cNvPr id="12" name="Title 1">
            <a:extLst>
              <a:ext uri="{FF2B5EF4-FFF2-40B4-BE49-F238E27FC236}">
                <a16:creationId xmlns:a16="http://schemas.microsoft.com/office/drawing/2014/main" id="{66E1E887-AFCC-2176-8179-1FFD18962496}"/>
              </a:ext>
            </a:extLst>
          </p:cNvPr>
          <p:cNvSpPr>
            <a:spLocks noGrp="1"/>
          </p:cNvSpPr>
          <p:nvPr>
            <p:ph type="title" hasCustomPrompt="1"/>
          </p:nvPr>
        </p:nvSpPr>
        <p:spPr>
          <a:xfrm>
            <a:off x="7401690" y="2111677"/>
            <a:ext cx="4263607" cy="553998"/>
          </a:xfrm>
          <a:noFill/>
        </p:spPr>
        <p:txBody>
          <a:bodyPr wrap="square" lIns="0" tIns="0" rIns="0" bIns="0" anchor="b" anchorCtr="0">
            <a:spAutoFit/>
          </a:bodyPr>
          <a:lstStyle>
            <a:lvl1pPr>
              <a:defRPr sz="3600" spc="-50" baseline="0">
                <a:gradFill>
                  <a:gsLst>
                    <a:gs pos="0">
                      <a:schemeClr val="accent2"/>
                    </a:gs>
                    <a:gs pos="100000">
                      <a:schemeClr val="accent3"/>
                    </a:gs>
                  </a:gsLst>
                  <a:lin ang="2700000" scaled="1"/>
                </a:gradFill>
                <a:latin typeface="+mj-lt"/>
                <a:cs typeface="Segoe UI" panose="020B0502040204020203" pitchFamily="34" charset="0"/>
              </a:defRPr>
            </a:lvl1pPr>
          </a:lstStyle>
          <a:p>
            <a:r>
              <a:rPr lang="en-US"/>
              <a:t>Insert a heading</a:t>
            </a:r>
          </a:p>
        </p:txBody>
      </p:sp>
      <p:sp>
        <p:nvSpPr>
          <p:cNvPr id="13" name="Text Placeholder 4">
            <a:extLst>
              <a:ext uri="{FF2B5EF4-FFF2-40B4-BE49-F238E27FC236}">
                <a16:creationId xmlns:a16="http://schemas.microsoft.com/office/drawing/2014/main" id="{905310A7-86FA-F124-5D1C-244A6770DF79}"/>
              </a:ext>
            </a:extLst>
          </p:cNvPr>
          <p:cNvSpPr>
            <a:spLocks noGrp="1"/>
          </p:cNvSpPr>
          <p:nvPr>
            <p:ph type="body" sz="quarter" idx="12" hasCustomPrompt="1"/>
          </p:nvPr>
        </p:nvSpPr>
        <p:spPr>
          <a:xfrm>
            <a:off x="7401690" y="3094299"/>
            <a:ext cx="4263607" cy="1692771"/>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Line of text</a:t>
            </a:r>
          </a:p>
          <a:p>
            <a:pPr lvl="0"/>
            <a:endParaRPr lang="en-US"/>
          </a:p>
          <a:p>
            <a:pPr lvl="0"/>
            <a:r>
              <a:rPr lang="en-US"/>
              <a:t>Line of text</a:t>
            </a:r>
          </a:p>
          <a:p>
            <a:pPr lvl="0"/>
            <a:endParaRPr lang="en-US"/>
          </a:p>
          <a:p>
            <a:pPr lvl="0"/>
            <a:r>
              <a:rPr lang="en-US"/>
              <a:t>Line of text</a:t>
            </a:r>
          </a:p>
        </p:txBody>
      </p:sp>
    </p:spTree>
    <p:extLst>
      <p:ext uri="{BB962C8B-B14F-4D97-AF65-F5344CB8AC3E}">
        <p14:creationId xmlns:p14="http://schemas.microsoft.com/office/powerpoint/2010/main" val="3794164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01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Text (Texture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EFE1B-AE9A-D60F-2D47-1D10B5E7AC86}"/>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27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ts - 1 sta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7" name="Rectangle 6">
            <a:extLst>
              <a:ext uri="{FF2B5EF4-FFF2-40B4-BE49-F238E27FC236}">
                <a16:creationId xmlns:a16="http://schemas.microsoft.com/office/drawing/2014/main" id="{CC4508BA-9DA3-CAF7-6A6F-80272A7B673E}"/>
              </a:ext>
            </a:extLst>
          </p:cNvPr>
          <p:cNvSpPr/>
          <p:nvPr userDrawn="1"/>
        </p:nvSpPr>
        <p:spPr bwMode="auto">
          <a:xfrm>
            <a:off x="2546430" y="0"/>
            <a:ext cx="9645570" cy="6858000"/>
          </a:xfrm>
          <a:prstGeom prst="rect">
            <a:avLst/>
          </a:prstGeom>
          <a:gradFill>
            <a:gsLst>
              <a:gs pos="90000">
                <a:schemeClr val="accent2">
                  <a:alpha val="49000"/>
                </a:schemeClr>
              </a:gs>
              <a:gs pos="63000">
                <a:schemeClr val="accent2">
                  <a:lumMod val="25000"/>
                  <a:alpha val="0"/>
                </a:schemeClr>
              </a:gs>
              <a:gs pos="100000">
                <a:srgbClr val="D59DFF">
                  <a:lumMod val="100000"/>
                  <a:alpha val="52000"/>
                </a:srgb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1498597" y="1597393"/>
            <a:ext cx="2946081" cy="3062377"/>
          </a:xfrm>
          <a:noFill/>
        </p:spPr>
        <p:txBody>
          <a:bodyPr wrap="square" lIns="0" tIns="0" rIns="0" bIns="0">
            <a:spAutoFit/>
          </a:bodyPr>
          <a:lstStyle>
            <a:lvl1pPr marL="0" indent="0">
              <a:spcBef>
                <a:spcPts val="0"/>
              </a:spcBef>
              <a:buNone/>
              <a:defRPr sz="19900" b="1" spc="-100" baseline="0">
                <a:gradFill>
                  <a:gsLst>
                    <a:gs pos="0">
                      <a:srgbClr val="50E6FF"/>
                    </a:gs>
                    <a:gs pos="100000">
                      <a:srgbClr val="D59DFF"/>
                    </a:gs>
                  </a:gsLst>
                  <a:lin ang="2400000" scaled="0"/>
                </a:gradFill>
                <a:latin typeface="+mn-lt"/>
                <a:cs typeface="Segoe UI" panose="020B0502040204020203" pitchFamily="34" charset="0"/>
              </a:defRPr>
            </a:lvl1pPr>
          </a:lstStyle>
          <a:p>
            <a:pPr lvl="0"/>
            <a:r>
              <a:rPr lang="en-US"/>
              <a:t>3x</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Tree>
    <p:extLst>
      <p:ext uri="{BB962C8B-B14F-4D97-AF65-F5344CB8AC3E}">
        <p14:creationId xmlns:p14="http://schemas.microsoft.com/office/powerpoint/2010/main" val="300436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tats - 1 stat chart">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C09E6A60-6672-6381-16CE-08BCE62445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F95CD9ED-C168-D870-DF86-4990DD802D24}"/>
              </a:ext>
            </a:extLst>
          </p:cNvPr>
          <p:cNvPicPr>
            <a:picLocks noChangeAspect="1"/>
          </p:cNvPicPr>
          <p:nvPr userDrawn="1"/>
        </p:nvPicPr>
        <p:blipFill>
          <a:blip r:embed="rId3"/>
          <a:stretch>
            <a:fillRect/>
          </a:stretch>
        </p:blipFill>
        <p:spPr>
          <a:xfrm>
            <a:off x="770389" y="852742"/>
            <a:ext cx="10650034" cy="5152516"/>
          </a:xfrm>
          <a:prstGeom prst="roundRect">
            <a:avLst>
              <a:gd name="adj" fmla="val 1791"/>
            </a:avLst>
          </a:prstGeom>
          <a:effectLst>
            <a:outerShdw blurRad="279400" dist="38100" dir="2700000" algn="tl" rotWithShape="0">
              <a:prstClr val="black">
                <a:alpha val="67000"/>
              </a:prstClr>
            </a:outerShdw>
          </a:effectLst>
        </p:spPr>
      </p:pic>
      <p:sp>
        <p:nvSpPr>
          <p:cNvPr id="7" name="Rectangle 6">
            <a:extLst>
              <a:ext uri="{FF2B5EF4-FFF2-40B4-BE49-F238E27FC236}">
                <a16:creationId xmlns:a16="http://schemas.microsoft.com/office/drawing/2014/main" id="{CC4508BA-9DA3-CAF7-6A6F-80272A7B673E}"/>
              </a:ext>
            </a:extLst>
          </p:cNvPr>
          <p:cNvSpPr/>
          <p:nvPr userDrawn="1"/>
        </p:nvSpPr>
        <p:spPr bwMode="auto">
          <a:xfrm>
            <a:off x="2546430" y="0"/>
            <a:ext cx="9645570" cy="6858000"/>
          </a:xfrm>
          <a:prstGeom prst="rect">
            <a:avLst/>
          </a:prstGeom>
          <a:gradFill>
            <a:gsLst>
              <a:gs pos="90000">
                <a:schemeClr val="accent2">
                  <a:alpha val="49000"/>
                </a:schemeClr>
              </a:gs>
              <a:gs pos="63000">
                <a:schemeClr val="accent2">
                  <a:lumMod val="25000"/>
                  <a:alpha val="0"/>
                </a:schemeClr>
              </a:gs>
              <a:gs pos="100000">
                <a:srgbClr val="D59DFF">
                  <a:lumMod val="100000"/>
                  <a:alpha val="52000"/>
                </a:srgb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userDrawn="1">
            <p:ph type="title" hasCustomPrompt="1"/>
          </p:nvPr>
        </p:nvSpPr>
        <p:spPr>
          <a:xfrm>
            <a:off x="5172293" y="2451473"/>
            <a:ext cx="5474811" cy="1354217"/>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This is an example stat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1125547" y="546458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Tree>
    <p:extLst>
      <p:ext uri="{BB962C8B-B14F-4D97-AF65-F5344CB8AC3E}">
        <p14:creationId xmlns:p14="http://schemas.microsoft.com/office/powerpoint/2010/main" val="21498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792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556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97697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887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369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265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er + 3 Color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3992B0-8F1D-8601-2C62-BF2AE9E8BF38}"/>
              </a:ext>
              <a:ext uri="{C183D7F6-B498-43B3-948B-1728B52AA6E4}">
                <adec:decorative xmlns:adec="http://schemas.microsoft.com/office/drawing/2017/decorative" val="1"/>
              </a:ext>
            </a:extLst>
          </p:cNvPr>
          <p:cNvPicPr>
            <a:picLocks noChangeAspect="1"/>
          </p:cNvPicPr>
          <p:nvPr userDrawn="1"/>
        </p:nvPicPr>
        <p:blipFill>
          <a:blip r:embed="rId2"/>
          <a:srcRect t="969" b="969"/>
          <a:stretch/>
        </p:blipFill>
        <p:spPr bwMode="blackWhite">
          <a:xfrm>
            <a:off x="0" y="0"/>
            <a:ext cx="12192000" cy="6858000"/>
          </a:xfrm>
          <a:prstGeom prst="roundRect">
            <a:avLst>
              <a:gd name="adj" fmla="val 1078"/>
            </a:avLst>
          </a:prstGeom>
          <a:solidFill>
            <a:srgbClr val="FFFFFF"/>
          </a:solidFill>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Rounded Rectangle 90">
            <a:extLst>
              <a:ext uri="{FF2B5EF4-FFF2-40B4-BE49-F238E27FC236}">
                <a16:creationId xmlns:a16="http://schemas.microsoft.com/office/drawing/2014/main" id="{766BB5D8-0F23-D61B-F0C9-446A9663A5F1}"/>
              </a:ext>
              <a:ext uri="{C183D7F6-B498-43B3-948B-1728B52AA6E4}">
                <adec:decorative xmlns:adec="http://schemas.microsoft.com/office/drawing/2017/decorative" val="1"/>
              </a:ext>
            </a:extLst>
          </p:cNvPr>
          <p:cNvSpPr/>
          <p:nvPr userDrawn="1"/>
        </p:nvSpPr>
        <p:spPr bwMode="auto">
          <a:xfrm>
            <a:off x="1087390" y="1551278"/>
            <a:ext cx="3141974" cy="4728825"/>
          </a:xfrm>
          <a:prstGeom prst="roundRect">
            <a:avLst>
              <a:gd name="adj" fmla="val 4666"/>
            </a:avLst>
          </a:prstGeom>
          <a:gradFill>
            <a:gsLst>
              <a:gs pos="0">
                <a:srgbClr val="0078D4"/>
              </a:gs>
              <a:gs pos="100000">
                <a:srgbClr val="8661C5"/>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4" name="Rounded Rectangle 92">
            <a:extLst>
              <a:ext uri="{FF2B5EF4-FFF2-40B4-BE49-F238E27FC236}">
                <a16:creationId xmlns:a16="http://schemas.microsoft.com/office/drawing/2014/main" id="{4520ABB4-3502-55B9-6563-7B3B675C65E9}"/>
              </a:ext>
              <a:ext uri="{C183D7F6-B498-43B3-948B-1728B52AA6E4}">
                <adec:decorative xmlns:adec="http://schemas.microsoft.com/office/drawing/2017/decorative" val="1"/>
              </a:ext>
            </a:extLst>
          </p:cNvPr>
          <p:cNvSpPr/>
          <p:nvPr userDrawn="1"/>
        </p:nvSpPr>
        <p:spPr bwMode="auto">
          <a:xfrm>
            <a:off x="4507670" y="1551278"/>
            <a:ext cx="3141974" cy="4728825"/>
          </a:xfrm>
          <a:prstGeom prst="roundRect">
            <a:avLst>
              <a:gd name="adj" fmla="val 4666"/>
            </a:avLst>
          </a:prstGeom>
          <a:gradFill>
            <a:gsLst>
              <a:gs pos="0">
                <a:srgbClr val="CD98CF"/>
              </a:gs>
              <a:gs pos="100000">
                <a:srgbClr val="8661C5"/>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5" name="Rounded Rectangle 93">
            <a:extLst>
              <a:ext uri="{FF2B5EF4-FFF2-40B4-BE49-F238E27FC236}">
                <a16:creationId xmlns:a16="http://schemas.microsoft.com/office/drawing/2014/main" id="{ED138E59-E671-CB6B-6210-B09B854B1901}"/>
              </a:ext>
              <a:ext uri="{C183D7F6-B498-43B3-948B-1728B52AA6E4}">
                <adec:decorative xmlns:adec="http://schemas.microsoft.com/office/drawing/2017/decorative" val="1"/>
              </a:ext>
            </a:extLst>
          </p:cNvPr>
          <p:cNvSpPr/>
          <p:nvPr userDrawn="1"/>
        </p:nvSpPr>
        <p:spPr bwMode="auto">
          <a:xfrm>
            <a:off x="7927949" y="1551278"/>
            <a:ext cx="3141974" cy="4728825"/>
          </a:xfrm>
          <a:prstGeom prst="roundRect">
            <a:avLst>
              <a:gd name="adj" fmla="val 3690"/>
            </a:avLst>
          </a:prstGeom>
          <a:gradFill>
            <a:gsLst>
              <a:gs pos="0">
                <a:srgbClr val="8DC8E8"/>
              </a:gs>
              <a:gs pos="100000">
                <a:srgbClr val="2A446F"/>
              </a:gs>
            </a:gsLst>
            <a:lin ang="2700000" scaled="1"/>
          </a:gradFill>
          <a:ln w="381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CA" sz="1200" spc="-100" err="1">
              <a:solidFill>
                <a:srgbClr val="FFFFFF"/>
              </a:solidFill>
              <a:latin typeface="+mj-lt"/>
              <a:cs typeface="Segoe UI" pitchFamily="34" charset="0"/>
            </a:endParaRPr>
          </a:p>
        </p:txBody>
      </p:sp>
      <p:sp>
        <p:nvSpPr>
          <p:cNvPr id="10" name="Oval 9">
            <a:extLst>
              <a:ext uri="{FF2B5EF4-FFF2-40B4-BE49-F238E27FC236}">
                <a16:creationId xmlns:a16="http://schemas.microsoft.com/office/drawing/2014/main" id="{EF038084-4987-7FE1-927B-C939A73C7137}"/>
              </a:ext>
            </a:extLst>
          </p:cNvPr>
          <p:cNvSpPr/>
          <p:nvPr/>
        </p:nvSpPr>
        <p:spPr bwMode="auto">
          <a:xfrm>
            <a:off x="178559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a:solidFill>
                <a:srgbClr val="000000"/>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F3D6E9E3-92C4-8E82-6BF2-D2DF964A30E0}"/>
              </a:ext>
            </a:extLst>
          </p:cNvPr>
          <p:cNvSpPr/>
          <p:nvPr/>
        </p:nvSpPr>
        <p:spPr bwMode="auto">
          <a:xfrm>
            <a:off x="5205878"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B5773CB-883E-70DF-8B07-C55BC3D34607}"/>
              </a:ext>
            </a:extLst>
          </p:cNvPr>
          <p:cNvSpPr/>
          <p:nvPr/>
        </p:nvSpPr>
        <p:spPr bwMode="auto">
          <a:xfrm>
            <a:off x="8626157" y="1904121"/>
            <a:ext cx="1745558" cy="1745558"/>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000000"/>
              </a:solidFill>
              <a:ea typeface="Segoe UI" pitchFamily="34" charset="0"/>
              <a:cs typeface="Segoe UI" pitchFamily="34" charset="0"/>
            </a:endParaRPr>
          </a:p>
        </p:txBody>
      </p:sp>
      <p:sp>
        <p:nvSpPr>
          <p:cNvPr id="20" name="Text Placeholder 11">
            <a:extLst>
              <a:ext uri="{FF2B5EF4-FFF2-40B4-BE49-F238E27FC236}">
                <a16:creationId xmlns:a16="http://schemas.microsoft.com/office/drawing/2014/main" id="{2B19E9BE-3D90-DC47-FE17-D0B8089BF67D}"/>
              </a:ext>
            </a:extLst>
          </p:cNvPr>
          <p:cNvSpPr>
            <a:spLocks noGrp="1"/>
          </p:cNvSpPr>
          <p:nvPr>
            <p:ph type="body" sz="quarter" idx="16"/>
          </p:nvPr>
        </p:nvSpPr>
        <p:spPr>
          <a:xfrm>
            <a:off x="1325531"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FDB971C9-70EF-54E1-0649-AF577A0A3092}"/>
              </a:ext>
            </a:extLst>
          </p:cNvPr>
          <p:cNvSpPr>
            <a:spLocks noGrp="1"/>
          </p:cNvSpPr>
          <p:nvPr>
            <p:ph type="body" sz="quarter" idx="17"/>
          </p:nvPr>
        </p:nvSpPr>
        <p:spPr>
          <a:xfrm>
            <a:off x="4749648"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2A349868-4716-8600-D6C3-86DF0A355D6F}"/>
              </a:ext>
            </a:extLst>
          </p:cNvPr>
          <p:cNvSpPr>
            <a:spLocks noGrp="1"/>
          </p:cNvSpPr>
          <p:nvPr>
            <p:ph type="body" sz="quarter" idx="18"/>
          </p:nvPr>
        </p:nvSpPr>
        <p:spPr>
          <a:xfrm>
            <a:off x="8169927" y="4002521"/>
            <a:ext cx="2692704" cy="1935291"/>
          </a:xfrm>
        </p:spPr>
        <p:txBody>
          <a:bodyPr anchor="ctr" anchorCtr="0">
            <a:noAutofit/>
          </a:bodyPr>
          <a:lstStyle>
            <a:lvl1pPr marL="0" indent="0" algn="ctr">
              <a:spcBef>
                <a:spcPts val="0"/>
              </a:spcBef>
              <a:buNone/>
              <a:defRPr sz="28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440724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3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a:stretch>
            <a:fillRect/>
          </a:stretch>
        </p:blipFill>
        <p:spPr>
          <a:xfrm>
            <a:off x="585217"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a:stretch>
            <a:fillRect/>
          </a:stretch>
        </p:blipFill>
        <p:spPr>
          <a:xfrm>
            <a:off x="8223503" y="1521192"/>
            <a:ext cx="3383280" cy="4742448"/>
          </a:xfrm>
          <a:prstGeom prst="roundRect">
            <a:avLst>
              <a:gd name="adj" fmla="val 1791"/>
            </a:avLst>
          </a:prstGeom>
          <a:effectLst>
            <a:outerShdw blurRad="279400" dist="38100" dir="2700000" algn="tl" rotWithShape="0">
              <a:prstClr val="black">
                <a:alpha val="67000"/>
              </a:prstClr>
            </a:outerShdw>
          </a:effectLst>
        </p:spPr>
      </p:pic>
      <p:pic>
        <p:nvPicPr>
          <p:cNvPr id="5" name="Picture 4" descr="Background pattern&#10;&#10;Description automatically generated">
            <a:extLst>
              <a:ext uri="{FF2B5EF4-FFF2-40B4-BE49-F238E27FC236}">
                <a16:creationId xmlns:a16="http://schemas.microsoft.com/office/drawing/2014/main" id="{EFF8E827-AD7F-EBEE-2001-80E6A0CA3816}"/>
              </a:ext>
            </a:extLst>
          </p:cNvPr>
          <p:cNvPicPr>
            <a:picLocks/>
          </p:cNvPicPr>
          <p:nvPr userDrawn="1"/>
        </p:nvPicPr>
        <p:blipFill>
          <a:blip r:embed="rId2"/>
          <a:stretch>
            <a:fillRect/>
          </a:stretch>
        </p:blipFill>
        <p:spPr>
          <a:xfrm>
            <a:off x="4404360" y="1521192"/>
            <a:ext cx="3383280" cy="474244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5" name="Text Placeholder 4">
            <a:extLst>
              <a:ext uri="{FF2B5EF4-FFF2-40B4-BE49-F238E27FC236}">
                <a16:creationId xmlns:a16="http://schemas.microsoft.com/office/drawing/2014/main" id="{26E12AE3-916D-B59D-940B-9F2E9E827EA8}"/>
              </a:ext>
            </a:extLst>
          </p:cNvPr>
          <p:cNvSpPr>
            <a:spLocks noGrp="1"/>
          </p:cNvSpPr>
          <p:nvPr>
            <p:ph type="body" sz="quarter" idx="17" hasCustomPrompt="1"/>
          </p:nvPr>
        </p:nvSpPr>
        <p:spPr>
          <a:xfrm>
            <a:off x="4684821"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6" name="Text Placeholder 11">
            <a:extLst>
              <a:ext uri="{FF2B5EF4-FFF2-40B4-BE49-F238E27FC236}">
                <a16:creationId xmlns:a16="http://schemas.microsoft.com/office/drawing/2014/main" id="{524E6B32-DEB3-3FD4-D966-89E8CFADCB1D}"/>
              </a:ext>
            </a:extLst>
          </p:cNvPr>
          <p:cNvSpPr>
            <a:spLocks noGrp="1"/>
          </p:cNvSpPr>
          <p:nvPr>
            <p:ph type="body" sz="quarter" idx="18"/>
          </p:nvPr>
        </p:nvSpPr>
        <p:spPr>
          <a:xfrm>
            <a:off x="4684821"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18" name="Text Placeholder 4">
            <a:extLst>
              <a:ext uri="{FF2B5EF4-FFF2-40B4-BE49-F238E27FC236}">
                <a16:creationId xmlns:a16="http://schemas.microsoft.com/office/drawing/2014/main" id="{BCFE3DC3-6284-63DE-8295-6B2C769054D3}"/>
              </a:ext>
            </a:extLst>
          </p:cNvPr>
          <p:cNvSpPr>
            <a:spLocks noGrp="1"/>
          </p:cNvSpPr>
          <p:nvPr>
            <p:ph type="body" sz="quarter" idx="19" hasCustomPrompt="1"/>
          </p:nvPr>
        </p:nvSpPr>
        <p:spPr>
          <a:xfrm>
            <a:off x="8503964" y="1902193"/>
            <a:ext cx="2822357" cy="566687"/>
          </a:xfrm>
          <a:noFill/>
        </p:spPr>
        <p:txBody>
          <a:bodyPr wrap="square" lIns="0" tIns="0" rIns="0" bIns="0">
            <a:noAutofit/>
          </a:bodyPr>
          <a:lstStyle>
            <a:lvl1pPr marL="0" indent="0" algn="ctr">
              <a:spcBef>
                <a:spcPts val="0"/>
              </a:spcBef>
              <a:buNone/>
              <a:defRPr sz="3200" b="0" i="0" spc="-100" baseline="0">
                <a:solidFill>
                  <a:schemeClr val="accent2"/>
                </a:solidFill>
                <a:latin typeface="+mj-lt"/>
                <a:cs typeface="Segoe UI" panose="020B0502040204020203" pitchFamily="34" charset="0"/>
              </a:defRPr>
            </a:lvl1pPr>
          </a:lstStyle>
          <a:p>
            <a:pPr lvl="0"/>
            <a:r>
              <a:rPr lang="en-US"/>
              <a:t>Heading</a:t>
            </a:r>
          </a:p>
        </p:txBody>
      </p:sp>
      <p:sp>
        <p:nvSpPr>
          <p:cNvPr id="19" name="Text Placeholder 11">
            <a:extLst>
              <a:ext uri="{FF2B5EF4-FFF2-40B4-BE49-F238E27FC236}">
                <a16:creationId xmlns:a16="http://schemas.microsoft.com/office/drawing/2014/main" id="{5EF9D3DC-2762-7A00-73A1-4107B5599E44}"/>
              </a:ext>
            </a:extLst>
          </p:cNvPr>
          <p:cNvSpPr>
            <a:spLocks noGrp="1"/>
          </p:cNvSpPr>
          <p:nvPr>
            <p:ph type="body" sz="quarter" idx="20"/>
          </p:nvPr>
        </p:nvSpPr>
        <p:spPr>
          <a:xfrm>
            <a:off x="8503964" y="2743200"/>
            <a:ext cx="2822357" cy="2987040"/>
          </a:xfrm>
        </p:spPr>
        <p:txBody>
          <a:bodyPr anchor="t" anchorCtr="0">
            <a:noAutofit/>
          </a:bodyPr>
          <a:lstStyle>
            <a:lvl1pPr marL="0" indent="0" algn="l">
              <a:spcBef>
                <a:spcPts val="0"/>
              </a:spcBef>
              <a:buNone/>
              <a:defRPr sz="18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Tree>
    <p:extLst>
      <p:ext uri="{BB962C8B-B14F-4D97-AF65-F5344CB8AC3E}">
        <p14:creationId xmlns:p14="http://schemas.microsoft.com/office/powerpoint/2010/main" val="84389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 4 text boxe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D59F12B-3EFB-5E7B-A0DD-36E67E024A2E}"/>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588262" y="1521192"/>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4" name="Picture 3" descr="Background pattern&#10;&#10;Description automatically generated">
            <a:extLst>
              <a:ext uri="{FF2B5EF4-FFF2-40B4-BE49-F238E27FC236}">
                <a16:creationId xmlns:a16="http://schemas.microsoft.com/office/drawing/2014/main" id="{1841F5F7-BEBC-673F-8D84-E78BFBC7D82C}"/>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6178803" y="1521192"/>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837850"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12" name="Text Placeholder 11">
            <a:extLst>
              <a:ext uri="{FF2B5EF4-FFF2-40B4-BE49-F238E27FC236}">
                <a16:creationId xmlns:a16="http://schemas.microsoft.com/office/drawing/2014/main" id="{A1C4B177-EA1B-A275-E333-086B495E11E5}"/>
              </a:ext>
            </a:extLst>
          </p:cNvPr>
          <p:cNvSpPr>
            <a:spLocks noGrp="1"/>
          </p:cNvSpPr>
          <p:nvPr>
            <p:ph type="body" sz="quarter" idx="16"/>
          </p:nvPr>
        </p:nvSpPr>
        <p:spPr>
          <a:xfrm>
            <a:off x="837850"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20" name="Title 2">
            <a:extLst>
              <a:ext uri="{FF2B5EF4-FFF2-40B4-BE49-F238E27FC236}">
                <a16:creationId xmlns:a16="http://schemas.microsoft.com/office/drawing/2014/main" id="{61BE5A8B-DECA-A726-5DFD-BB07E89E1168}"/>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3" name="Text Placeholder 4">
            <a:extLst>
              <a:ext uri="{FF2B5EF4-FFF2-40B4-BE49-F238E27FC236}">
                <a16:creationId xmlns:a16="http://schemas.microsoft.com/office/drawing/2014/main" id="{AFFEDA42-B58F-F7FD-9485-5D9CD956ACEE}"/>
              </a:ext>
            </a:extLst>
          </p:cNvPr>
          <p:cNvSpPr>
            <a:spLocks noGrp="1"/>
          </p:cNvSpPr>
          <p:nvPr>
            <p:ph type="body" sz="quarter" idx="17" hasCustomPrompt="1"/>
          </p:nvPr>
        </p:nvSpPr>
        <p:spPr>
          <a:xfrm>
            <a:off x="6462267" y="1765033"/>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6" name="Text Placeholder 11">
            <a:extLst>
              <a:ext uri="{FF2B5EF4-FFF2-40B4-BE49-F238E27FC236}">
                <a16:creationId xmlns:a16="http://schemas.microsoft.com/office/drawing/2014/main" id="{8CDBD2D8-C7B8-20D4-757C-4130812EB398}"/>
              </a:ext>
            </a:extLst>
          </p:cNvPr>
          <p:cNvSpPr>
            <a:spLocks noGrp="1"/>
          </p:cNvSpPr>
          <p:nvPr>
            <p:ph type="body" sz="quarter" idx="18"/>
          </p:nvPr>
        </p:nvSpPr>
        <p:spPr>
          <a:xfrm>
            <a:off x="6462267" y="2270760"/>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pic>
        <p:nvPicPr>
          <p:cNvPr id="27" name="Picture 26" descr="Background pattern&#10;&#10;Description automatically generated">
            <a:extLst>
              <a:ext uri="{FF2B5EF4-FFF2-40B4-BE49-F238E27FC236}">
                <a16:creationId xmlns:a16="http://schemas.microsoft.com/office/drawing/2014/main" id="{2169AA9D-C94B-4C58-C643-A61B8618784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588262" y="3908191"/>
            <a:ext cx="5424937" cy="2212608"/>
          </a:xfrm>
          <a:prstGeom prst="roundRect">
            <a:avLst>
              <a:gd name="adj" fmla="val 1791"/>
            </a:avLst>
          </a:prstGeom>
          <a:effectLst>
            <a:outerShdw blurRad="279400" dist="38100" dir="2700000" algn="tl" rotWithShape="0">
              <a:prstClr val="black">
                <a:alpha val="67000"/>
              </a:prstClr>
            </a:outerShdw>
          </a:effectLst>
        </p:spPr>
      </p:pic>
      <p:pic>
        <p:nvPicPr>
          <p:cNvPr id="28" name="Picture 27" descr="Background pattern&#10;&#10;Description automatically generated">
            <a:extLst>
              <a:ext uri="{FF2B5EF4-FFF2-40B4-BE49-F238E27FC236}">
                <a16:creationId xmlns:a16="http://schemas.microsoft.com/office/drawing/2014/main" id="{5EC4F4A8-E078-3C32-08D5-24D14097AD33}"/>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6178803" y="3908191"/>
            <a:ext cx="5424937" cy="2212608"/>
          </a:xfrm>
          <a:prstGeom prst="roundRect">
            <a:avLst>
              <a:gd name="adj" fmla="val 1791"/>
            </a:avLst>
          </a:prstGeom>
          <a:effectLst>
            <a:outerShdw blurRad="279400" dist="38100" dir="2700000" algn="tl" rotWithShape="0">
              <a:prstClr val="black">
                <a:alpha val="67000"/>
              </a:prstClr>
            </a:outerShdw>
          </a:effectLst>
        </p:spPr>
      </p:pic>
      <p:sp>
        <p:nvSpPr>
          <p:cNvPr id="29" name="Text Placeholder 4">
            <a:extLst>
              <a:ext uri="{FF2B5EF4-FFF2-40B4-BE49-F238E27FC236}">
                <a16:creationId xmlns:a16="http://schemas.microsoft.com/office/drawing/2014/main" id="{F58CF3F5-2D2B-4F44-CBC5-EA0D961F0773}"/>
              </a:ext>
            </a:extLst>
          </p:cNvPr>
          <p:cNvSpPr>
            <a:spLocks noGrp="1"/>
          </p:cNvSpPr>
          <p:nvPr>
            <p:ph type="body" sz="quarter" idx="19" hasCustomPrompt="1"/>
          </p:nvPr>
        </p:nvSpPr>
        <p:spPr>
          <a:xfrm>
            <a:off x="837850"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0" name="Text Placeholder 11">
            <a:extLst>
              <a:ext uri="{FF2B5EF4-FFF2-40B4-BE49-F238E27FC236}">
                <a16:creationId xmlns:a16="http://schemas.microsoft.com/office/drawing/2014/main" id="{06133688-2ACC-0619-C466-3FB496B5C1DE}"/>
              </a:ext>
            </a:extLst>
          </p:cNvPr>
          <p:cNvSpPr>
            <a:spLocks noGrp="1"/>
          </p:cNvSpPr>
          <p:nvPr>
            <p:ph type="body" sz="quarter" idx="20"/>
          </p:nvPr>
        </p:nvSpPr>
        <p:spPr>
          <a:xfrm>
            <a:off x="837850"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
        <p:nvSpPr>
          <p:cNvPr id="31" name="Text Placeholder 4">
            <a:extLst>
              <a:ext uri="{FF2B5EF4-FFF2-40B4-BE49-F238E27FC236}">
                <a16:creationId xmlns:a16="http://schemas.microsoft.com/office/drawing/2014/main" id="{D7A460C9-0EFA-6F21-7857-B06AB34BD704}"/>
              </a:ext>
            </a:extLst>
          </p:cNvPr>
          <p:cNvSpPr>
            <a:spLocks noGrp="1"/>
          </p:cNvSpPr>
          <p:nvPr>
            <p:ph type="body" sz="quarter" idx="21" hasCustomPrompt="1"/>
          </p:nvPr>
        </p:nvSpPr>
        <p:spPr>
          <a:xfrm>
            <a:off x="6462267" y="4152032"/>
            <a:ext cx="4880044" cy="368567"/>
          </a:xfrm>
          <a:noFill/>
        </p:spPr>
        <p:txBody>
          <a:bodyPr wrap="square" lIns="0" tIns="0" rIns="0" bIns="0">
            <a:noAutofit/>
          </a:bodyPr>
          <a:lstStyle>
            <a:lvl1pPr marL="0" indent="0" algn="ctr">
              <a:spcBef>
                <a:spcPts val="0"/>
              </a:spcBef>
              <a:buNone/>
              <a:defRPr sz="2400" b="0" i="0" spc="-100" baseline="0">
                <a:solidFill>
                  <a:schemeClr val="accent2"/>
                </a:solidFill>
                <a:latin typeface="+mj-lt"/>
                <a:cs typeface="Segoe UI" panose="020B0502040204020203" pitchFamily="34" charset="0"/>
              </a:defRPr>
            </a:lvl1pPr>
          </a:lstStyle>
          <a:p>
            <a:pPr lvl="0"/>
            <a:r>
              <a:rPr lang="en-US"/>
              <a:t>Heading</a:t>
            </a:r>
          </a:p>
        </p:txBody>
      </p:sp>
      <p:sp>
        <p:nvSpPr>
          <p:cNvPr id="32" name="Text Placeholder 11">
            <a:extLst>
              <a:ext uri="{FF2B5EF4-FFF2-40B4-BE49-F238E27FC236}">
                <a16:creationId xmlns:a16="http://schemas.microsoft.com/office/drawing/2014/main" id="{B55CC617-0A0A-6415-9A5C-5C25267DB854}"/>
              </a:ext>
            </a:extLst>
          </p:cNvPr>
          <p:cNvSpPr>
            <a:spLocks noGrp="1"/>
          </p:cNvSpPr>
          <p:nvPr>
            <p:ph type="body" sz="quarter" idx="22"/>
          </p:nvPr>
        </p:nvSpPr>
        <p:spPr>
          <a:xfrm>
            <a:off x="6462267" y="4657759"/>
            <a:ext cx="4880044" cy="1127760"/>
          </a:xfrm>
        </p:spPr>
        <p:txBody>
          <a:bodyPr anchor="t" anchorCtr="0">
            <a:noAutofit/>
          </a:bodyPr>
          <a:lstStyle>
            <a:lvl1pPr marL="0" indent="0" algn="l">
              <a:spcBef>
                <a:spcPts val="0"/>
              </a:spcBef>
              <a:buNone/>
              <a:defRPr sz="16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4178241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7347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386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0006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150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94637774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Centere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D75BD-5EC8-7AD2-8524-9B682E081BCF}"/>
              </a:ext>
            </a:extLst>
          </p:cNvPr>
          <p:cNvPicPr>
            <a:picLocks noChangeAspect="1"/>
          </p:cNvPicPr>
          <p:nvPr userDrawn="1"/>
        </p:nvPicPr>
        <p:blipFill>
          <a:blip r:embed="rId2" cstate="hqprint">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8B0DFC-2B31-6284-F991-2F1DBED74EE7}"/>
              </a:ext>
            </a:extLst>
          </p:cNvPr>
          <p:cNvSpPr>
            <a:spLocks noGrp="1"/>
          </p:cNvSpPr>
          <p:nvPr>
            <p:ph type="title"/>
          </p:nvPr>
        </p:nvSpPr>
        <p:spPr>
          <a:xfrm>
            <a:off x="588263" y="2054973"/>
            <a:ext cx="11018520" cy="553998"/>
          </a:xfrm>
        </p:spPr>
        <p:txBody>
          <a:bodyPr/>
          <a:lstStyle>
            <a:lvl1pPr algn="ctr">
              <a:defRPr/>
            </a:lvl1pPr>
          </a:lstStyle>
          <a:p>
            <a:r>
              <a:rPr lang="en-US"/>
              <a:t>Click to edit Master title style</a:t>
            </a:r>
            <a:endParaRPr lang="en-CA"/>
          </a:p>
        </p:txBody>
      </p:sp>
    </p:spTree>
    <p:extLst>
      <p:ext uri="{BB962C8B-B14F-4D97-AF65-F5344CB8AC3E}">
        <p14:creationId xmlns:p14="http://schemas.microsoft.com/office/powerpoint/2010/main" val="33067379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04966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8311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gradFill>
                  <a:gsLst>
                    <a:gs pos="0">
                      <a:srgbClr val="50E6FF"/>
                    </a:gs>
                    <a:gs pos="100000">
                      <a:srgbClr val="D59DFF"/>
                    </a:gs>
                  </a:gsLst>
                  <a:lin ang="2400000" scaled="0"/>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73538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44A462FD-60EC-2BF5-F0A0-DA59F4A48B47}"/>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595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gradFill>
                  <a:gsLst>
                    <a:gs pos="0">
                      <a:schemeClr val="accent2"/>
                    </a:gs>
                    <a:gs pos="100000">
                      <a:schemeClr val="accent3"/>
                    </a:gs>
                  </a:gsLst>
                  <a:lin ang="0" scaled="1"/>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6E555201-9E45-ACF3-272A-845CC962A363}"/>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882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293B7-76A1-2D50-E49F-621774D621C0}"/>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gradFill>
                  <a:gsLst>
                    <a:gs pos="0">
                      <a:schemeClr val="accent2"/>
                    </a:gs>
                    <a:gs pos="100000">
                      <a:schemeClr val="accent3"/>
                    </a:gs>
                  </a:gsLst>
                  <a:lin ang="2700000" scaled="1"/>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j-lt"/>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367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bg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805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CFDBBB9E-08A8-347F-5070-243BD50A1EDD}"/>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082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 name="Straight Connector 1">
            <a:extLst>
              <a:ext uri="{FF2B5EF4-FFF2-40B4-BE49-F238E27FC236}">
                <a16:creationId xmlns:a16="http://schemas.microsoft.com/office/drawing/2014/main" id="{54306123-01D3-DFFD-8125-381CA5381D32}"/>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928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3499513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gradFill>
                  <a:gsLst>
                    <a:gs pos="0">
                      <a:schemeClr val="accent2"/>
                    </a:gs>
                    <a:gs pos="100000">
                      <a:schemeClr val="accent3"/>
                    </a:gs>
                  </a:gsLst>
                  <a:lin ang="0" scaled="1"/>
                </a:gradFill>
              </a:defRPr>
            </a:lvl1pPr>
          </a:lstStyle>
          <a:p>
            <a:r>
              <a:rPr lang="en-US"/>
              <a:t>Click to edit Master title style</a:t>
            </a:r>
          </a:p>
        </p:txBody>
      </p:sp>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4587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eader Line Blank 01">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08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eader Line Blank 02">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gradFill>
                  <a:gsLst>
                    <a:gs pos="100000">
                      <a:schemeClr val="accent2"/>
                    </a:gs>
                    <a:gs pos="0">
                      <a:schemeClr val="accent3"/>
                    </a:gs>
                  </a:gsLst>
                  <a:lin ang="10800000" scaled="1"/>
                </a:gra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43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meline Header Line 01">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gradFill>
                  <a:gsLst>
                    <a:gs pos="0">
                      <a:schemeClr val="accent2"/>
                    </a:gs>
                    <a:gs pos="100000">
                      <a:schemeClr val="accent3"/>
                    </a:gs>
                  </a:gsLst>
                  <a:lin ang="2400000" scaled="0"/>
                </a:gra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361533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0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2D383-3C4E-B6A3-E9D7-39E9C1EFA7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666811" y="370312"/>
            <a:ext cx="9866313" cy="29084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18900">
                <a:gradFill>
                  <a:gsLst>
                    <a:gs pos="0">
                      <a:srgbClr val="50E6FF"/>
                    </a:gs>
                    <a:gs pos="100000">
                      <a:srgbClr val="D59DFF"/>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325380" y="4974300"/>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325380" y="5271879"/>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749550" y="2194074"/>
            <a:ext cx="6160536" cy="1661993"/>
          </a:xfrm>
        </p:spPr>
        <p:txBody>
          <a:bodyPr anchor="b"/>
          <a:lstStyle>
            <a:lvl1pPr>
              <a:defRPr>
                <a:solidFill>
                  <a:schemeClr val="tx1"/>
                </a:solidFill>
              </a:defRPr>
            </a:lvl1pPr>
          </a:lstStyle>
          <a:p>
            <a:r>
              <a:rPr lang="en-US"/>
              <a:t>“Add quote text here Add quote text here Add quote text here Add quote text here”</a:t>
            </a:r>
          </a:p>
        </p:txBody>
      </p:sp>
      <p:sp>
        <p:nvSpPr>
          <p:cNvPr id="18" name="Rectangle: Rounded Corners 17">
            <a:extLst>
              <a:ext uri="{FF2B5EF4-FFF2-40B4-BE49-F238E27FC236}">
                <a16:creationId xmlns:a16="http://schemas.microsoft.com/office/drawing/2014/main" id="{7EF1FAFF-FAB0-600C-B8B7-BAD8D9CD44A7}"/>
              </a:ext>
            </a:extLst>
          </p:cNvPr>
          <p:cNvSpPr/>
          <p:nvPr userDrawn="1"/>
        </p:nvSpPr>
        <p:spPr bwMode="auto">
          <a:xfrm>
            <a:off x="749550" y="4706876"/>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D918836-C850-7E77-6A5E-D361270B23DE}"/>
              </a:ext>
            </a:extLst>
          </p:cNvPr>
          <p:cNvSpPr/>
          <p:nvPr userDrawn="1"/>
        </p:nvSpPr>
        <p:spPr bwMode="auto">
          <a:xfrm>
            <a:off x="749550" y="5683507"/>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0" name="Picture Placeholder 9">
            <a:extLst>
              <a:ext uri="{FF2B5EF4-FFF2-40B4-BE49-F238E27FC236}">
                <a16:creationId xmlns:a16="http://schemas.microsoft.com/office/drawing/2014/main" id="{8FD3A3EF-8E48-C59D-AD27-CD5C99F38DD8}"/>
              </a:ext>
            </a:extLst>
          </p:cNvPr>
          <p:cNvSpPr>
            <a:spLocks noGrp="1" noChangeAspect="1"/>
          </p:cNvSpPr>
          <p:nvPr>
            <p:ph type="pic" sz="quarter" idx="14" hasCustomPrompt="1"/>
          </p:nvPr>
        </p:nvSpPr>
        <p:spPr>
          <a:xfrm>
            <a:off x="896795" y="4851538"/>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1812013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02">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6" name="Picture 5" descr="A picture containing text, vector graphics&#10;&#10;Description automatically generated">
            <a:extLst>
              <a:ext uri="{FF2B5EF4-FFF2-40B4-BE49-F238E27FC236}">
                <a16:creationId xmlns:a16="http://schemas.microsoft.com/office/drawing/2014/main" id="{FB928F4B-2EDD-13D1-EA60-74E17CAC768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Background pattern&#10;&#10;Description automatically generated">
            <a:extLst>
              <a:ext uri="{FF2B5EF4-FFF2-40B4-BE49-F238E27FC236}">
                <a16:creationId xmlns:a16="http://schemas.microsoft.com/office/drawing/2014/main" id="{E117B56C-7960-0D8E-7298-99EA1E14B82E}"/>
              </a:ext>
            </a:extLst>
          </p:cNvPr>
          <p:cNvPicPr>
            <a:picLocks noChangeAspect="1"/>
          </p:cNvPicPr>
          <p:nvPr userDrawn="1"/>
        </p:nvPicPr>
        <p:blipFill>
          <a:blip r:embed="rId3">
            <a:alphaModFix amt="88000"/>
          </a:blip>
          <a:stretch>
            <a:fillRect/>
          </a:stretch>
        </p:blipFill>
        <p:spPr>
          <a:xfrm>
            <a:off x="770983" y="852742"/>
            <a:ext cx="10650034" cy="5152516"/>
          </a:xfrm>
          <a:prstGeom prst="roundRect">
            <a:avLst>
              <a:gd name="adj" fmla="val 1791"/>
            </a:avLst>
          </a:prstGeom>
          <a:effectLst>
            <a:outerShdw blurRad="279400" dist="38100" dir="2700000" algn="tl" rotWithShape="0">
              <a:prstClr val="black">
                <a:alpha val="24000"/>
              </a:prstClr>
            </a:outerShdw>
          </a:effectLst>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142999"/>
            <a:ext cx="8681012" cy="1661993"/>
          </a:xfrm>
        </p:spPr>
        <p:txBody>
          <a:bodyPr anchor="b"/>
          <a:lstStyle>
            <a:lvl1pPr>
              <a:defRPr>
                <a:solidFill>
                  <a:schemeClr val="tx1"/>
                </a:solidFill>
              </a:defRPr>
            </a:lvl1pPr>
          </a:lstStyle>
          <a:p>
            <a:r>
              <a:rPr lang="en-US"/>
              <a:t>“Add quote text here Add quote text here Add quote text here Add quote text here”</a:t>
            </a:r>
          </a:p>
        </p:txBody>
      </p:sp>
      <p:sp>
        <p:nvSpPr>
          <p:cNvPr id="2" name="Rectangle: Rounded Corners 1">
            <a:extLst>
              <a:ext uri="{FF2B5EF4-FFF2-40B4-BE49-F238E27FC236}">
                <a16:creationId xmlns:a16="http://schemas.microsoft.com/office/drawing/2014/main" id="{92624FF1-BA8E-ACCC-EFC7-7046B84981A9}"/>
              </a:ext>
            </a:extLst>
          </p:cNvPr>
          <p:cNvSpPr/>
          <p:nvPr userDrawn="1"/>
        </p:nvSpPr>
        <p:spPr bwMode="auto">
          <a:xfrm>
            <a:off x="1782502" y="4151451"/>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9DBEB19-7C84-7D7E-3DA9-04BCA86A5B37}"/>
              </a:ext>
            </a:extLst>
          </p:cNvPr>
          <p:cNvSpPr/>
          <p:nvPr userDrawn="1"/>
        </p:nvSpPr>
        <p:spPr bwMode="auto">
          <a:xfrm>
            <a:off x="1782502" y="512808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57753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03">
    <p:bg>
      <p:bgRef idx="1001">
        <a:schemeClr val="bg1"/>
      </p:bgRef>
    </p:bg>
    <p:spTree>
      <p:nvGrpSpPr>
        <p:cNvPr id="1" name=""/>
        <p:cNvGrpSpPr/>
        <p:nvPr/>
      </p:nvGrpSpPr>
      <p:grpSpPr>
        <a:xfrm>
          <a:off x="0" y="0"/>
          <a:ext cx="0" cy="0"/>
          <a:chOff x="0" y="0"/>
          <a:chExt cx="0" cy="0"/>
        </a:xfrm>
      </p:grpSpPr>
      <p:pic>
        <p:nvPicPr>
          <p:cNvPr id="6" name="Picture 5" descr="A city at night&#10;&#10;Description automatically generated with low confidence">
            <a:extLst>
              <a:ext uri="{FF2B5EF4-FFF2-40B4-BE49-F238E27FC236}">
                <a16:creationId xmlns:a16="http://schemas.microsoft.com/office/drawing/2014/main" id="{0DED562D-85CB-E675-DE06-4F1290FD44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32" b="3132"/>
          <a:stretch/>
        </p:blipFill>
        <p:spPr>
          <a:xfrm>
            <a:off x="592" y="0"/>
            <a:ext cx="12190815"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585787" y="7838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100000">
                      <a:srgbClr val="D59DFF"/>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24648" y="2843179"/>
            <a:ext cx="8981563"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24648" y="3140758"/>
            <a:ext cx="89815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 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24649" y="909284"/>
            <a:ext cx="8981564" cy="1661993"/>
          </a:xfrm>
        </p:spPr>
        <p:txBody>
          <a:bodyPr anchor="b"/>
          <a:lstStyle>
            <a:lvl1pPr>
              <a:defRPr>
                <a:solidFill>
                  <a:schemeClr val="tx1"/>
                </a:solidFill>
              </a:defRPr>
            </a:lvl1pPr>
          </a:lstStyle>
          <a:p>
            <a:r>
              <a:rPr lang="en-US"/>
              <a:t>“Add quote text here Add quote text here Add quote text here Add quote text here Add quote text”</a:t>
            </a:r>
          </a:p>
        </p:txBody>
      </p:sp>
    </p:spTree>
    <p:extLst>
      <p:ext uri="{BB962C8B-B14F-4D97-AF65-F5344CB8AC3E}">
        <p14:creationId xmlns:p14="http://schemas.microsoft.com/office/powerpoint/2010/main" val="3430390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04">
    <p:bg>
      <p:bgRef idx="1001">
        <a:schemeClr val="bg1"/>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2"/>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03232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05">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FD4BC92-FADB-C67C-F234-FBD5CB39E407}"/>
              </a:ext>
            </a:extLst>
          </p:cNvPr>
          <p:cNvPicPr>
            <a:picLocks noChangeAspect="1"/>
          </p:cNvPicPr>
          <p:nvPr userDrawn="1"/>
        </p:nvPicPr>
        <p:blipFill>
          <a:blip r:embed="rId2"/>
          <a:stretch>
            <a:fillRect/>
          </a:stretch>
        </p:blipFill>
        <p:spPr>
          <a:xfrm>
            <a:off x="0" y="0"/>
            <a:ext cx="8128000" cy="6858000"/>
          </a:xfrm>
          <a:prstGeom prst="rect">
            <a:avLst/>
          </a:prstGeom>
          <a:effectLst/>
        </p:spPr>
      </p:pic>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25650"/>
            <a:ext cx="347821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82281"/>
            <a:ext cx="3478213"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
        <p:nvSpPr>
          <p:cNvPr id="13" name="Rectangle: Rounded Corners 12">
            <a:extLst>
              <a:ext uri="{FF2B5EF4-FFF2-40B4-BE49-F238E27FC236}">
                <a16:creationId xmlns:a16="http://schemas.microsoft.com/office/drawing/2014/main" id="{36C35C0E-A42B-6944-DE9C-99753C18067D}"/>
              </a:ext>
            </a:extLst>
          </p:cNvPr>
          <p:cNvSpPr/>
          <p:nvPr userDrawn="1"/>
        </p:nvSpPr>
        <p:spPr bwMode="auto">
          <a:xfrm>
            <a:off x="9021104" y="3401407"/>
            <a:ext cx="605098" cy="60509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EFE6B7C-DA39-66FC-9B04-6D3C11240A13}"/>
              </a:ext>
            </a:extLst>
          </p:cNvPr>
          <p:cNvSpPr/>
          <p:nvPr userDrawn="1"/>
        </p:nvSpPr>
        <p:spPr bwMode="auto">
          <a:xfrm>
            <a:off x="9165157" y="43647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5" name="Picture Placeholder 9">
            <a:extLst>
              <a:ext uri="{FF2B5EF4-FFF2-40B4-BE49-F238E27FC236}">
                <a16:creationId xmlns:a16="http://schemas.microsoft.com/office/drawing/2014/main" id="{4E1D56ED-348A-B174-22D0-7F72EC3CA988}"/>
              </a:ext>
            </a:extLst>
          </p:cNvPr>
          <p:cNvSpPr>
            <a:spLocks noGrp="1" noChangeAspect="1"/>
          </p:cNvSpPr>
          <p:nvPr>
            <p:ph type="pic" sz="quarter" idx="14" hasCustomPrompt="1"/>
          </p:nvPr>
        </p:nvSpPr>
        <p:spPr>
          <a:xfrm>
            <a:off x="8420100" y="3546069"/>
            <a:ext cx="999276" cy="997527"/>
          </a:xfrm>
          <a:prstGeom prst="roundRect">
            <a:avLst/>
          </a:prstGeom>
          <a:solidFill>
            <a:schemeClr val="bg2">
              <a:lumMod val="25000"/>
            </a:schemeClr>
          </a:solidFill>
        </p:spPr>
        <p:txBody>
          <a:bodyPr>
            <a:noAutofit/>
          </a:bodyPr>
          <a:lstStyle>
            <a:lvl1pPr marL="0" indent="0" algn="ctr">
              <a:buNone/>
              <a:defRPr sz="1050">
                <a:solidFill>
                  <a:schemeClr val="bg1"/>
                </a:solidFill>
                <a:latin typeface="+mj-lt"/>
              </a:defRPr>
            </a:lvl1pPr>
          </a:lstStyle>
          <a:p>
            <a:r>
              <a:rPr lang="en-CA"/>
              <a:t>Click to insert picture</a:t>
            </a:r>
          </a:p>
        </p:txBody>
      </p:sp>
    </p:spTree>
    <p:extLst>
      <p:ext uri="{BB962C8B-B14F-4D97-AF65-F5344CB8AC3E}">
        <p14:creationId xmlns:p14="http://schemas.microsoft.com/office/powerpoint/2010/main" val="2743903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06 w/ photo">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5908494"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5908494"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5908494"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2614269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4557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gradFill>
                  <a:gsLst>
                    <a:gs pos="0">
                      <a:srgbClr val="50E6FF"/>
                    </a:gs>
                    <a:gs pos="100000">
                      <a:srgbClr val="D59DFF"/>
                    </a:gs>
                  </a:gsLst>
                  <a:lin ang="2400000" scaled="0"/>
                </a:gra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08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125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End Slide D&amp;AI">
    <p:bg>
      <p:bgRef idx="1001">
        <a:schemeClr val="bg1"/>
      </p:bgRef>
    </p:bg>
    <p:spTree>
      <p:nvGrpSpPr>
        <p:cNvPr id="1" name=""/>
        <p:cNvGrpSpPr/>
        <p:nvPr/>
      </p:nvGrpSpPr>
      <p:grpSpPr>
        <a:xfrm>
          <a:off x="0" y="0"/>
          <a:ext cx="0" cy="0"/>
          <a:chOff x="0" y="0"/>
          <a:chExt cx="0" cy="0"/>
        </a:xfrm>
      </p:grpSpPr>
      <p:pic>
        <p:nvPicPr>
          <p:cNvPr id="5" name="Picture 4" descr="A picture containing laser&#10;&#10;Description automatically generated">
            <a:extLst>
              <a:ext uri="{FF2B5EF4-FFF2-40B4-BE49-F238E27FC236}">
                <a16:creationId xmlns:a16="http://schemas.microsoft.com/office/drawing/2014/main" id="{B9F71CB7-2BA9-FFF0-0F87-A8B00837678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D223F2E-C19B-D946-1702-5FCABDE594EF}"/>
              </a:ext>
            </a:extLst>
          </p:cNvPr>
          <p:cNvSpPr>
            <a:spLocks noGrp="1"/>
          </p:cNvSpPr>
          <p:nvPr>
            <p:ph type="title" hasCustomPrompt="1"/>
          </p:nvPr>
        </p:nvSpPr>
        <p:spPr>
          <a:xfrm>
            <a:off x="584200" y="1688587"/>
            <a:ext cx="4659132" cy="1740413"/>
          </a:xfrm>
          <a:noFill/>
        </p:spPr>
        <p:txBody>
          <a:bodyPr wrap="square" lIns="0" tIns="0" rIns="0" bIns="0" anchor="b" anchorCtr="0">
            <a:spAutoFit/>
          </a:bodyPr>
          <a:lstStyle>
            <a:lvl1pPr>
              <a:lnSpc>
                <a:spcPct val="70000"/>
              </a:lnSpc>
              <a:defRPr lang="en-US" sz="8000" kern="1200" dirty="0">
                <a:gradFill>
                  <a:gsLst>
                    <a:gs pos="0">
                      <a:srgbClr val="50E6FF"/>
                    </a:gs>
                    <a:gs pos="100000">
                      <a:srgbClr val="D59DFF"/>
                    </a:gs>
                  </a:gsLst>
                  <a:lin ang="2400000" scaled="0"/>
                </a:gradFill>
                <a:latin typeface="Segoe UI Semibold" panose="020B0702040204020203" pitchFamily="34" charset="0"/>
                <a:ea typeface="+mn-ea"/>
                <a:cs typeface="Segoe UI Semibold" panose="020B0702040204020203" pitchFamily="34" charset="0"/>
              </a:defRPr>
            </a:lvl1pPr>
          </a:lstStyle>
          <a:p>
            <a:r>
              <a:rPr lang="en-US"/>
              <a:t>Thank you</a:t>
            </a:r>
          </a:p>
        </p:txBody>
      </p:sp>
      <p:pic>
        <p:nvPicPr>
          <p:cNvPr id="4" name="MS logo white - EMF" descr="Microsoft logo white text version">
            <a:extLst>
              <a:ext uri="{FF2B5EF4-FFF2-40B4-BE49-F238E27FC236}">
                <a16:creationId xmlns:a16="http://schemas.microsoft.com/office/drawing/2014/main" id="{8C47B840-A398-01B7-86D5-FF86338498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876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Autofit/>
          </a:bodyPr>
          <a:lstStyle>
            <a:lvl1pPr marL="0" indent="0">
              <a:spcAft>
                <a:spcPts val="6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2096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8454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0185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098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315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95144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1014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734704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381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84394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393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247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902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5117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2342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1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58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27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032585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50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74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443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997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909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486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023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6787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gradFill>
                  <a:gsLst>
                    <a:gs pos="0">
                      <a:schemeClr val="accent2"/>
                    </a:gs>
                    <a:gs pos="100000">
                      <a:schemeClr val="accent3"/>
                    </a:gs>
                  </a:gsLst>
                  <a:lin ang="54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037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36620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78710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chemeClr val="accent2"/>
                    </a:gs>
                    <a:gs pos="100000">
                      <a:schemeClr val="accent3"/>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2"/>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57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100000">
                      <a:schemeClr val="accent2"/>
                    </a:gs>
                    <a:gs pos="0">
                      <a:schemeClr val="accent3"/>
                    </a:gs>
                  </a:gsLst>
                  <a:lin ang="10800000" scaled="1"/>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634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gradFill>
            <a:gsLst>
              <a:gs pos="0">
                <a:srgbClr val="120D24"/>
              </a:gs>
              <a:gs pos="100000">
                <a:srgbClr val="290A46"/>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9120453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gradFill>
                  <a:gsLst>
                    <a:gs pos="0">
                      <a:srgbClr val="50E6FF"/>
                    </a:gs>
                    <a:gs pos="100000">
                      <a:srgbClr val="D59DFF"/>
                    </a:gs>
                  </a:gsLst>
                  <a:lin ang="2400000" scaled="0"/>
                </a:gra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7294985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8294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side by side 03">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gradFill>
                  <a:gsLst>
                    <a:gs pos="0">
                      <a:srgbClr val="50E6FF"/>
                    </a:gs>
                    <a:gs pos="100000">
                      <a:srgbClr val="D59DFF"/>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3530393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descr="A picture containing laser&#10;&#10;Description automatically generated">
            <a:extLst>
              <a:ext uri="{FF2B5EF4-FFF2-40B4-BE49-F238E27FC236}">
                <a16:creationId xmlns:a16="http://schemas.microsoft.com/office/drawing/2014/main" id="{2CDAA2A5-29B2-3CD2-2AD4-418530BC992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3"/>
          <a:stretch>
            <a:fillRect/>
          </a:stretch>
        </p:blipFill>
        <p:spPr>
          <a:xfrm>
            <a:off x="3770290" y="852742"/>
            <a:ext cx="7746520" cy="5152516"/>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5400">
                <a:gradFill flip="none" rotWithShape="1">
                  <a:gsLst>
                    <a:gs pos="0">
                      <a:schemeClr val="accent2"/>
                    </a:gs>
                    <a:gs pos="100000">
                      <a:schemeClr val="accent3"/>
                    </a:gs>
                  </a:gsLst>
                  <a:lin ang="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1226916"/>
            <a:ext cx="6216107" cy="4409955"/>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730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0645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5747A9F-72F1-5C2C-877A-CC5CDA3E294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3"/>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32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51505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text side by side 4">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F4E212-AC59-9285-E3E0-A549FDECA59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blackWhite">
          <a:xfrm>
            <a:off x="0" y="-26581"/>
            <a:ext cx="12192000" cy="6884581"/>
          </a:xfrm>
          <a:prstGeom prst="roundRect">
            <a:avLst>
              <a:gd name="adj" fmla="val 1078"/>
            </a:avLst>
          </a:prstGeom>
          <a:solidFill>
            <a:srgbClr val="FFFFFF"/>
          </a:solidFill>
          <a:effectLst>
            <a:outerShdw blurRad="127000" dist="127000" dir="2700000" algn="tl" rotWithShape="0">
              <a:srgbClr val="2F2F2F">
                <a:alpha val="50000"/>
              </a:srgb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DCE60B72-F858-4063-747A-49FFC2B61214}"/>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5715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21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592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072901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3810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2"/>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31625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gradFill>
                  <a:gsLst>
                    <a:gs pos="0">
                      <a:srgbClr val="50E6FF"/>
                    </a:gs>
                    <a:gs pos="100000">
                      <a:srgbClr val="D59DFF"/>
                    </a:gs>
                  </a:gsLst>
                  <a:lin ang="2400000" scaled="0"/>
                </a:gra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2"/>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82296165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14D75F5-980F-4545-DDFA-F7F058530092}"/>
              </a:ext>
            </a:extLst>
          </p:cNvPr>
          <p:cNvSpPr/>
          <p:nvPr userDrawn="1"/>
        </p:nvSpPr>
        <p:spPr bwMode="auto">
          <a:xfrm>
            <a:off x="4718050" y="12644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A61386E-6962-D477-1072-4CC357FCFAAE}"/>
              </a:ext>
            </a:extLst>
          </p:cNvPr>
          <p:cNvSpPr/>
          <p:nvPr userDrawn="1"/>
        </p:nvSpPr>
        <p:spPr bwMode="auto">
          <a:xfrm>
            <a:off x="6274470" y="2854556"/>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6094001-0B19-8C00-CE2B-1DC964C4C7A2}"/>
              </a:ext>
            </a:extLst>
          </p:cNvPr>
          <p:cNvSpPr/>
          <p:nvPr userDrawn="1"/>
        </p:nvSpPr>
        <p:spPr bwMode="auto">
          <a:xfrm>
            <a:off x="6120482" y="5421313"/>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9E1F3BE9-142E-A417-1748-67032B3ED44F}"/>
              </a:ext>
            </a:extLst>
          </p:cNvPr>
          <p:cNvSpPr/>
          <p:nvPr userDrawn="1"/>
        </p:nvSpPr>
        <p:spPr bwMode="auto">
          <a:xfrm>
            <a:off x="4718112" y="448962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8A95AE9-123D-5377-393B-745B04E27AD4}"/>
              </a:ext>
              <a:ext uri="{C183D7F6-B498-43B3-948B-1728B52AA6E4}">
                <adec:decorative xmlns:adec="http://schemas.microsoft.com/office/drawing/2017/decorative" val="1"/>
              </a:ext>
            </a:extLst>
          </p:cNvPr>
          <p:cNvPicPr>
            <a:picLocks noChangeAspect="1"/>
          </p:cNvPicPr>
          <p:nvPr userDrawn="1"/>
        </p:nvPicPr>
        <p:blipFill>
          <a:blip r:embed="rId2"/>
          <a:srcRect l="32997" r="32997"/>
          <a:stretch/>
        </p:blipFill>
        <p:spPr bwMode="blackWhite">
          <a:xfrm>
            <a:off x="0" y="0"/>
            <a:ext cx="4065588" cy="6858000"/>
          </a:xfrm>
          <a:prstGeom prst="roundRect">
            <a:avLst>
              <a:gd name="adj" fmla="val 1078"/>
            </a:avLst>
          </a:prstGeom>
          <a:solidFill>
            <a:srgbClr val="FFFFFF"/>
          </a:solidFill>
          <a:effectLst/>
        </p:spPr>
      </p:pic>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sz="6000">
                <a:gradFill>
                  <a:gsLst>
                    <a:gs pos="0">
                      <a:srgbClr val="50E6FF"/>
                    </a:gs>
                    <a:gs pos="100000">
                      <a:srgbClr val="D59DFF"/>
                    </a:gs>
                  </a:gsLst>
                  <a:lin ang="2400000" scaled="0"/>
                </a:gra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noChangeAspect="1"/>
          </p:cNvSpPr>
          <p:nvPr>
            <p:ph type="pic" sz="quarter" idx="17"/>
          </p:nvPr>
        </p:nvSpPr>
        <p:spPr>
          <a:xfrm>
            <a:off x="4963701" y="1436687"/>
            <a:ext cx="1576800" cy="1576800"/>
          </a:xfrm>
          <a:prstGeom prst="roundRect">
            <a:avLst/>
          </a:prstGeom>
          <a:solidFill>
            <a:schemeClr val="bg2">
              <a:lumMod val="25000"/>
            </a:schemeClr>
          </a:solidFill>
        </p:spPr>
        <p:txBody>
          <a:bodyPr>
            <a:noAutofit/>
          </a:bodyPr>
          <a:lstStyle>
            <a:lvl1pPr marL="0" indent="0" algn="ctr">
              <a:buNone/>
              <a:defRPr sz="1200">
                <a:solidFill>
                  <a:schemeClr val="bg1"/>
                </a:solidFill>
                <a:latin typeface="+mj-lt"/>
              </a:defRPr>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noChangeAspect="1"/>
          </p:cNvSpPr>
          <p:nvPr>
            <p:ph type="pic" sz="quarter" idx="18"/>
          </p:nvPr>
        </p:nvSpPr>
        <p:spPr>
          <a:xfrm>
            <a:off x="4963701" y="4293096"/>
            <a:ext cx="1576800" cy="1576800"/>
          </a:xfrm>
          <a:prstGeom prst="roundRect">
            <a:avLst/>
          </a:prstGeom>
          <a:solidFill>
            <a:schemeClr val="bg2">
              <a:lumMod val="25000"/>
            </a:schemeClr>
          </a:solidFill>
        </p:spPr>
        <p:txBody>
          <a:bodyPr>
            <a:noAutofit/>
          </a:bodyPr>
          <a:lstStyle>
            <a:lvl1pPr marL="0" indent="0" algn="ctr">
              <a:buNone/>
              <a:defRPr sz="12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0985868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97458439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005868"/>
            <a:ext cx="5832475" cy="463846"/>
          </a:xfrm>
        </p:spPr>
        <p:txBody>
          <a:bodyPr lIns="90000" tIns="46800" rIns="90000" bIns="46800"/>
          <a:lstStyle>
            <a:lvl1pPr marL="0" indent="0">
              <a:buNone/>
              <a:defRPr sz="2400">
                <a:gradFill>
                  <a:gsLst>
                    <a:gs pos="0">
                      <a:srgbClr val="50E6FF"/>
                    </a:gs>
                    <a:gs pos="100000">
                      <a:srgbClr val="D59DFF"/>
                    </a:gs>
                  </a:gsLst>
                  <a:lin ang="2400000" scaled="0"/>
                </a:gra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73760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823001-DA1C-2617-7486-B93A82EAAAF7}"/>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2160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6D2B0-25E2-6697-CEE8-8373BE20C06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7772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E953B-3B8D-EA83-FEF1-1342A9912A6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7509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EBC3B7-F64B-E2BF-15AD-A916AA7CD48C}"/>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0843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47BE6-CEDE-E153-60FE-0C5503C82DE4}"/>
              </a:ext>
              <a:ext uri="{C183D7F6-B498-43B3-948B-1728B52AA6E4}">
                <adec:decorative xmlns:adec="http://schemas.microsoft.com/office/drawing/2017/decorative" val="1"/>
              </a:ext>
            </a:extLst>
          </p:cNvPr>
          <p:cNvPicPr>
            <a:picLocks noChangeAspect="1"/>
          </p:cNvPicPr>
          <p:nvPr userDrawn="1"/>
        </p:nvPicPr>
        <p:blipFill>
          <a:blip r:embed="rId2"/>
          <a:srcRect t="779" b="779"/>
          <a:stretch/>
        </p:blipFill>
        <p:spPr bwMode="blackWhite">
          <a:xfrm>
            <a:off x="0" y="-26581"/>
            <a:ext cx="12192000" cy="6884581"/>
          </a:xfrm>
          <a:prstGeom prst="roundRect">
            <a:avLst>
              <a:gd name="adj" fmla="val 0"/>
            </a:avLst>
          </a:prstGeom>
          <a:solidFill>
            <a:srgbClr val="FFFFFF"/>
          </a:solidFill>
          <a:effectLst>
            <a:outerShdw blurRad="127000" dist="127000" dir="2700000" algn="tl" rotWithShape="0">
              <a:srgbClr val="2F2F2F">
                <a:alpha val="50000"/>
              </a:srgbClr>
            </a:outerShdw>
          </a:effectLst>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rgbClr val="50E6FF"/>
                    </a:gs>
                    <a:gs pos="100000">
                      <a:srgbClr val="D59DFF"/>
                    </a:gs>
                  </a:gsLst>
                  <a:lin ang="2400000" scaled="0"/>
                </a:gra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2707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75417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489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 Textu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8CF9D-D826-A359-390B-B03DA558E8E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32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 Dark Gradien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6453ED-122E-87AB-6285-8432C0BDD9D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20394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00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128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gradFill>
                  <a:gsLst>
                    <a:gs pos="0">
                      <a:srgbClr val="50E6FF"/>
                    </a:gs>
                    <a:gs pos="100000">
                      <a:srgbClr val="D59DFF"/>
                    </a:gs>
                  </a:gsLst>
                  <a:lin ang="2400000" scaled="0"/>
                </a:gradFill>
                <a:latin typeface="+mj-lt"/>
              </a:defRPr>
            </a:lvl1pPr>
          </a:lstStyle>
          <a:p>
            <a:pPr lvl="0"/>
            <a:r>
              <a:rPr lang="en-US"/>
              <a:t>Appendix</a:t>
            </a:r>
          </a:p>
        </p:txBody>
      </p:sp>
    </p:spTree>
    <p:extLst>
      <p:ext uri="{BB962C8B-B14F-4D97-AF65-F5344CB8AC3E}">
        <p14:creationId xmlns:p14="http://schemas.microsoft.com/office/powerpoint/2010/main" val="4038099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704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5483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8153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42472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975677"/>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9967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74250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37551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1524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892465"/>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027780"/>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06935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7720916"/>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56771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8659236"/>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8422792"/>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34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02901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3342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270201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2219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180463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82501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98150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30484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354474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41100787"/>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26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1169124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169879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478432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35951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04039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41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5840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10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39732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47627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409895"/>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1361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24664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492985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3352165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362163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266383743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61062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6647855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51516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7286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8251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265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6772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82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555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07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617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09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6855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45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27795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201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965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167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9241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272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207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542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55232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47317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1929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4262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96505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496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739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625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80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814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663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707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3363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46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5538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943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349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985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42792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71611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7647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7257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8197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8868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0311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image" Target="../media/image1.png"/><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theme" Target="../theme/theme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8" Type="http://schemas.openxmlformats.org/officeDocument/2006/relationships/slideLayout" Target="../slideLayouts/slideLayout67.xml"/><Relationship Id="rId51" Type="http://schemas.openxmlformats.org/officeDocument/2006/relationships/image" Target="../media/image2.svg"/><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3.xml"/><Relationship Id="rId117" Type="http://schemas.openxmlformats.org/officeDocument/2006/relationships/theme" Target="../theme/theme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84" Type="http://schemas.openxmlformats.org/officeDocument/2006/relationships/slideLayout" Target="../slideLayouts/slideLayout191.xml"/><Relationship Id="rId89" Type="http://schemas.openxmlformats.org/officeDocument/2006/relationships/slideLayout" Target="../slideLayouts/slideLayout196.xml"/><Relationship Id="rId112" Type="http://schemas.openxmlformats.org/officeDocument/2006/relationships/slideLayout" Target="../slideLayouts/slideLayout219.xml"/><Relationship Id="rId16" Type="http://schemas.openxmlformats.org/officeDocument/2006/relationships/slideLayout" Target="../slideLayouts/slideLayout123.xml"/><Relationship Id="rId107" Type="http://schemas.openxmlformats.org/officeDocument/2006/relationships/slideLayout" Target="../slideLayouts/slideLayout214.xml"/><Relationship Id="rId11" Type="http://schemas.openxmlformats.org/officeDocument/2006/relationships/slideLayout" Target="../slideLayouts/slideLayout118.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74" Type="http://schemas.openxmlformats.org/officeDocument/2006/relationships/slideLayout" Target="../slideLayouts/slideLayout181.xml"/><Relationship Id="rId79" Type="http://schemas.openxmlformats.org/officeDocument/2006/relationships/slideLayout" Target="../slideLayouts/slideLayout186.xml"/><Relationship Id="rId102" Type="http://schemas.openxmlformats.org/officeDocument/2006/relationships/slideLayout" Target="../slideLayouts/slideLayout209.xml"/><Relationship Id="rId5" Type="http://schemas.openxmlformats.org/officeDocument/2006/relationships/slideLayout" Target="../slideLayouts/slideLayout112.xml"/><Relationship Id="rId90" Type="http://schemas.openxmlformats.org/officeDocument/2006/relationships/slideLayout" Target="../slideLayouts/slideLayout197.xml"/><Relationship Id="rId95" Type="http://schemas.openxmlformats.org/officeDocument/2006/relationships/slideLayout" Target="../slideLayouts/slideLayout202.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113" Type="http://schemas.openxmlformats.org/officeDocument/2006/relationships/slideLayout" Target="../slideLayouts/slideLayout220.xml"/><Relationship Id="rId118" Type="http://schemas.openxmlformats.org/officeDocument/2006/relationships/image" Target="../media/image1.png"/><Relationship Id="rId80" Type="http://schemas.openxmlformats.org/officeDocument/2006/relationships/slideLayout" Target="../slideLayouts/slideLayout187.xml"/><Relationship Id="rId85" Type="http://schemas.openxmlformats.org/officeDocument/2006/relationships/slideLayout" Target="../slideLayouts/slideLayout192.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59" Type="http://schemas.openxmlformats.org/officeDocument/2006/relationships/slideLayout" Target="../slideLayouts/slideLayout166.xml"/><Relationship Id="rId103" Type="http://schemas.openxmlformats.org/officeDocument/2006/relationships/slideLayout" Target="../slideLayouts/slideLayout210.xml"/><Relationship Id="rId108" Type="http://schemas.openxmlformats.org/officeDocument/2006/relationships/slideLayout" Target="../slideLayouts/slideLayout215.xml"/><Relationship Id="rId54" Type="http://schemas.openxmlformats.org/officeDocument/2006/relationships/slideLayout" Target="../slideLayouts/slideLayout161.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91" Type="http://schemas.openxmlformats.org/officeDocument/2006/relationships/slideLayout" Target="../slideLayouts/slideLayout198.xml"/><Relationship Id="rId96" Type="http://schemas.openxmlformats.org/officeDocument/2006/relationships/slideLayout" Target="../slideLayouts/slideLayout20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49" Type="http://schemas.openxmlformats.org/officeDocument/2006/relationships/slideLayout" Target="../slideLayouts/slideLayout156.xml"/><Relationship Id="rId114" Type="http://schemas.openxmlformats.org/officeDocument/2006/relationships/slideLayout" Target="../slideLayouts/slideLayout221.xml"/><Relationship Id="rId119" Type="http://schemas.openxmlformats.org/officeDocument/2006/relationships/image" Target="../media/image2.svg"/><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78" Type="http://schemas.openxmlformats.org/officeDocument/2006/relationships/slideLayout" Target="../slideLayouts/slideLayout185.xml"/><Relationship Id="rId81" Type="http://schemas.openxmlformats.org/officeDocument/2006/relationships/slideLayout" Target="../slideLayouts/slideLayout188.xml"/><Relationship Id="rId86" Type="http://schemas.openxmlformats.org/officeDocument/2006/relationships/slideLayout" Target="../slideLayouts/slideLayout193.xml"/><Relationship Id="rId94" Type="http://schemas.openxmlformats.org/officeDocument/2006/relationships/slideLayout" Target="../slideLayouts/slideLayout201.xml"/><Relationship Id="rId99" Type="http://schemas.openxmlformats.org/officeDocument/2006/relationships/slideLayout" Target="../slideLayouts/slideLayout206.xml"/><Relationship Id="rId101" Type="http://schemas.openxmlformats.org/officeDocument/2006/relationships/slideLayout" Target="../slideLayouts/slideLayout20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109" Type="http://schemas.openxmlformats.org/officeDocument/2006/relationships/slideLayout" Target="../slideLayouts/slideLayout21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slideLayout" Target="../slideLayouts/slideLayout183.xml"/><Relationship Id="rId97" Type="http://schemas.openxmlformats.org/officeDocument/2006/relationships/slideLayout" Target="../slideLayouts/slideLayout204.xml"/><Relationship Id="rId104" Type="http://schemas.openxmlformats.org/officeDocument/2006/relationships/slideLayout" Target="../slideLayouts/slideLayout211.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92" Type="http://schemas.openxmlformats.org/officeDocument/2006/relationships/slideLayout" Target="../slideLayouts/slideLayout199.xml"/><Relationship Id="rId2" Type="http://schemas.openxmlformats.org/officeDocument/2006/relationships/slideLayout" Target="../slideLayouts/slideLayout109.xml"/><Relationship Id="rId29" Type="http://schemas.openxmlformats.org/officeDocument/2006/relationships/slideLayout" Target="../slideLayouts/slideLayout136.xml"/><Relationship Id="rId24" Type="http://schemas.openxmlformats.org/officeDocument/2006/relationships/slideLayout" Target="../slideLayouts/slideLayout131.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66" Type="http://schemas.openxmlformats.org/officeDocument/2006/relationships/slideLayout" Target="../slideLayouts/slideLayout173.xml"/><Relationship Id="rId87" Type="http://schemas.openxmlformats.org/officeDocument/2006/relationships/slideLayout" Target="../slideLayouts/slideLayout194.xml"/><Relationship Id="rId110" Type="http://schemas.openxmlformats.org/officeDocument/2006/relationships/slideLayout" Target="../slideLayouts/slideLayout217.xml"/><Relationship Id="rId115" Type="http://schemas.openxmlformats.org/officeDocument/2006/relationships/slideLayout" Target="../slideLayouts/slideLayout222.xml"/><Relationship Id="rId61" Type="http://schemas.openxmlformats.org/officeDocument/2006/relationships/slideLayout" Target="../slideLayouts/slideLayout168.xml"/><Relationship Id="rId82" Type="http://schemas.openxmlformats.org/officeDocument/2006/relationships/slideLayout" Target="../slideLayouts/slideLayout189.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56" Type="http://schemas.openxmlformats.org/officeDocument/2006/relationships/slideLayout" Target="../slideLayouts/slideLayout163.xml"/><Relationship Id="rId77" Type="http://schemas.openxmlformats.org/officeDocument/2006/relationships/slideLayout" Target="../slideLayouts/slideLayout184.xml"/><Relationship Id="rId100" Type="http://schemas.openxmlformats.org/officeDocument/2006/relationships/slideLayout" Target="../slideLayouts/slideLayout207.xml"/><Relationship Id="rId105" Type="http://schemas.openxmlformats.org/officeDocument/2006/relationships/slideLayout" Target="../slideLayouts/slideLayout212.xml"/><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93" Type="http://schemas.openxmlformats.org/officeDocument/2006/relationships/slideLayout" Target="../slideLayouts/slideLayout200.xml"/><Relationship Id="rId98" Type="http://schemas.openxmlformats.org/officeDocument/2006/relationships/slideLayout" Target="../slideLayouts/slideLayout205.xml"/><Relationship Id="rId3" Type="http://schemas.openxmlformats.org/officeDocument/2006/relationships/slideLayout" Target="../slideLayouts/slideLayout110.xml"/><Relationship Id="rId25" Type="http://schemas.openxmlformats.org/officeDocument/2006/relationships/slideLayout" Target="../slideLayouts/slideLayout132.xml"/><Relationship Id="rId46" Type="http://schemas.openxmlformats.org/officeDocument/2006/relationships/slideLayout" Target="../slideLayouts/slideLayout153.xml"/><Relationship Id="rId67" Type="http://schemas.openxmlformats.org/officeDocument/2006/relationships/slideLayout" Target="../slideLayouts/slideLayout174.xml"/><Relationship Id="rId116" Type="http://schemas.openxmlformats.org/officeDocument/2006/relationships/slideLayout" Target="../slideLayouts/slideLayout22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62" Type="http://schemas.openxmlformats.org/officeDocument/2006/relationships/slideLayout" Target="../slideLayouts/slideLayout169.xml"/><Relationship Id="rId83" Type="http://schemas.openxmlformats.org/officeDocument/2006/relationships/slideLayout" Target="../slideLayouts/slideLayout190.xml"/><Relationship Id="rId88" Type="http://schemas.openxmlformats.org/officeDocument/2006/relationships/slideLayout" Target="../slideLayouts/slideLayout195.xml"/><Relationship Id="rId111" Type="http://schemas.openxmlformats.org/officeDocument/2006/relationships/slideLayout" Target="../slideLayouts/slideLayout218.xml"/><Relationship Id="rId15" Type="http://schemas.openxmlformats.org/officeDocument/2006/relationships/slideLayout" Target="../slideLayouts/slideLayout122.xml"/><Relationship Id="rId36" Type="http://schemas.openxmlformats.org/officeDocument/2006/relationships/slideLayout" Target="../slideLayouts/slideLayout143.xml"/><Relationship Id="rId57" Type="http://schemas.openxmlformats.org/officeDocument/2006/relationships/slideLayout" Target="../slideLayouts/slideLayout164.xml"/><Relationship Id="rId106"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92936449"/>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303" r:id="rId14"/>
    <p:sldLayoutId id="2147484304"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40" r:id="rId27"/>
    <p:sldLayoutId id="2147484241" r:id="rId28"/>
    <p:sldLayoutId id="2147484242" r:id="rId29"/>
    <p:sldLayoutId id="2147484243" r:id="rId30"/>
    <p:sldLayoutId id="2147484244" r:id="rId31"/>
    <p:sldLayoutId id="2147484245" r:id="rId32"/>
    <p:sldLayoutId id="2147484246" r:id="rId33"/>
    <p:sldLayoutId id="2147484247" r:id="rId34"/>
    <p:sldLayoutId id="2147484248" r:id="rId35"/>
    <p:sldLayoutId id="2147484249" r:id="rId36"/>
    <p:sldLayoutId id="2147484250" r:id="rId37"/>
    <p:sldLayoutId id="2147484251" r:id="rId38"/>
    <p:sldLayoutId id="2147484252" r:id="rId39"/>
    <p:sldLayoutId id="2147484253" r:id="rId40"/>
    <p:sldLayoutId id="2147484254" r:id="rId41"/>
    <p:sldLayoutId id="2147484255" r:id="rId42"/>
    <p:sldLayoutId id="2147484256" r:id="rId43"/>
    <p:sldLayoutId id="2147484257" r:id="rId44"/>
    <p:sldLayoutId id="2147484258" r:id="rId45"/>
    <p:sldLayoutId id="2147484259" r:id="rId46"/>
    <p:sldLayoutId id="2147484260" r:id="rId47"/>
    <p:sldLayoutId id="2147484261" r:id="rId48"/>
    <p:sldLayoutId id="2147484262" r:id="rId49"/>
    <p:sldLayoutId id="2147484263" r:id="rId50"/>
    <p:sldLayoutId id="2147484264" r:id="rId51"/>
    <p:sldLayoutId id="2147484267" r:id="rId52"/>
    <p:sldLayoutId id="2147484268" r:id="rId53"/>
    <p:sldLayoutId id="2147484269" r:id="rId54"/>
    <p:sldLayoutId id="2147484272" r:id="rId55"/>
    <p:sldLayoutId id="2147484297" r:id="rId56"/>
    <p:sldLayoutId id="2147484298" r:id="rId57"/>
    <p:sldLayoutId id="2147484305" r:id="rId58"/>
    <p:sldLayoutId id="2147484302"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08800317"/>
      </p:ext>
    </p:extLst>
  </p:cSld>
  <p:clrMap bg1="dk1" tx1="lt1" bg2="dk2" tx2="lt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 id="2147484329" r:id="rId23"/>
    <p:sldLayoutId id="2147484330" r:id="rId24"/>
    <p:sldLayoutId id="2147484331" r:id="rId25"/>
    <p:sldLayoutId id="2147484332" r:id="rId26"/>
    <p:sldLayoutId id="2147484333" r:id="rId27"/>
    <p:sldLayoutId id="2147484334" r:id="rId28"/>
    <p:sldLayoutId id="2147484335" r:id="rId29"/>
    <p:sldLayoutId id="2147484336" r:id="rId30"/>
    <p:sldLayoutId id="2147484337" r:id="rId31"/>
    <p:sldLayoutId id="2147484338" r:id="rId32"/>
    <p:sldLayoutId id="2147484339" r:id="rId33"/>
    <p:sldLayoutId id="2147484340" r:id="rId34"/>
    <p:sldLayoutId id="2147484341" r:id="rId35"/>
    <p:sldLayoutId id="2147484342" r:id="rId36"/>
    <p:sldLayoutId id="2147484343" r:id="rId37"/>
    <p:sldLayoutId id="2147484344" r:id="rId38"/>
    <p:sldLayoutId id="2147484345" r:id="rId39"/>
    <p:sldLayoutId id="2147484346" r:id="rId40"/>
    <p:sldLayoutId id="2147484347" r:id="rId41"/>
    <p:sldLayoutId id="2147484348" r:id="rId42"/>
    <p:sldLayoutId id="2147484349" r:id="rId43"/>
    <p:sldLayoutId id="2147484350" r:id="rId44"/>
    <p:sldLayoutId id="2147484351" r:id="rId45"/>
    <p:sldLayoutId id="2147484352" r:id="rId46"/>
    <p:sldLayoutId id="2147484353" r:id="rId47"/>
    <p:sldLayoutId id="214748435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a:noFill/>
        </p:spPr>
        <p:txBody>
          <a:bodyPr vert="horz" wrap="square" lIns="0" tIns="0" rIns="0" bIns="0" rtlCol="0" anchor="b" anchorCtr="0">
            <a:spAutoFit/>
          </a:bodyPr>
          <a:lstStyle/>
          <a:p>
            <a:pPr lvl="0"/>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FD0A04DA-4C2F-74A6-1E51-7838E3F55135}"/>
              </a:ext>
            </a:extLst>
          </p:cNvPr>
          <p:cNvPicPr>
            <a:picLocks noChangeAspect="1"/>
          </p:cNvPicPr>
          <p:nvPr userDrawn="1"/>
        </p:nvPicPr>
        <p:blipFill>
          <a:blip r:embed="rId118">
            <a:extLst>
              <a:ext uri="{96DAC541-7B7A-43D3-8B79-37D633B846F1}">
                <asvg:svgBlip xmlns:asvg="http://schemas.microsoft.com/office/drawing/2016/SVG/main" r:embed="rId1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4263774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387" r:id="rId32"/>
    <p:sldLayoutId id="2147484388" r:id="rId33"/>
    <p:sldLayoutId id="2147484389" r:id="rId34"/>
    <p:sldLayoutId id="2147484390" r:id="rId35"/>
    <p:sldLayoutId id="2147484391" r:id="rId36"/>
    <p:sldLayoutId id="2147484392" r:id="rId37"/>
    <p:sldLayoutId id="2147484393" r:id="rId38"/>
    <p:sldLayoutId id="2147484394" r:id="rId39"/>
    <p:sldLayoutId id="2147484395" r:id="rId40"/>
    <p:sldLayoutId id="2147484396" r:id="rId41"/>
    <p:sldLayoutId id="2147484397" r:id="rId42"/>
    <p:sldLayoutId id="2147484398" r:id="rId43"/>
    <p:sldLayoutId id="2147484399" r:id="rId44"/>
    <p:sldLayoutId id="2147484400" r:id="rId45"/>
    <p:sldLayoutId id="2147484401" r:id="rId46"/>
    <p:sldLayoutId id="2147484402" r:id="rId47"/>
    <p:sldLayoutId id="2147484403" r:id="rId48"/>
    <p:sldLayoutId id="2147484404" r:id="rId49"/>
    <p:sldLayoutId id="2147484405" r:id="rId50"/>
    <p:sldLayoutId id="2147484406" r:id="rId51"/>
    <p:sldLayoutId id="2147484407" r:id="rId52"/>
    <p:sldLayoutId id="2147484408" r:id="rId53"/>
    <p:sldLayoutId id="2147484409" r:id="rId54"/>
    <p:sldLayoutId id="2147484410" r:id="rId55"/>
    <p:sldLayoutId id="2147484411" r:id="rId56"/>
    <p:sldLayoutId id="2147484412" r:id="rId57"/>
    <p:sldLayoutId id="2147484413" r:id="rId58"/>
    <p:sldLayoutId id="2147484414" r:id="rId59"/>
    <p:sldLayoutId id="2147484415" r:id="rId60"/>
    <p:sldLayoutId id="2147484416" r:id="rId61"/>
    <p:sldLayoutId id="2147484417" r:id="rId62"/>
    <p:sldLayoutId id="2147484418" r:id="rId63"/>
    <p:sldLayoutId id="2147484419" r:id="rId64"/>
    <p:sldLayoutId id="2147484420" r:id="rId65"/>
    <p:sldLayoutId id="2147484421" r:id="rId66"/>
    <p:sldLayoutId id="2147484422" r:id="rId67"/>
    <p:sldLayoutId id="2147484423" r:id="rId68"/>
    <p:sldLayoutId id="2147484424" r:id="rId69"/>
    <p:sldLayoutId id="2147484425" r:id="rId70"/>
    <p:sldLayoutId id="2147484426" r:id="rId71"/>
    <p:sldLayoutId id="2147484427" r:id="rId72"/>
    <p:sldLayoutId id="2147484428" r:id="rId73"/>
    <p:sldLayoutId id="2147484429" r:id="rId74"/>
    <p:sldLayoutId id="2147484430" r:id="rId75"/>
    <p:sldLayoutId id="2147484431" r:id="rId76"/>
    <p:sldLayoutId id="2147484432" r:id="rId77"/>
    <p:sldLayoutId id="2147484433" r:id="rId78"/>
    <p:sldLayoutId id="2147484434" r:id="rId79"/>
    <p:sldLayoutId id="2147484435" r:id="rId80"/>
    <p:sldLayoutId id="2147484436" r:id="rId81"/>
    <p:sldLayoutId id="2147484437" r:id="rId82"/>
    <p:sldLayoutId id="2147484438" r:id="rId83"/>
    <p:sldLayoutId id="2147484439" r:id="rId84"/>
    <p:sldLayoutId id="2147484440" r:id="rId85"/>
    <p:sldLayoutId id="2147484441" r:id="rId86"/>
    <p:sldLayoutId id="2147484442" r:id="rId87"/>
    <p:sldLayoutId id="2147484443" r:id="rId88"/>
    <p:sldLayoutId id="2147484444" r:id="rId89"/>
    <p:sldLayoutId id="2147484445" r:id="rId90"/>
    <p:sldLayoutId id="2147484446" r:id="rId91"/>
    <p:sldLayoutId id="2147484447" r:id="rId92"/>
    <p:sldLayoutId id="2147484448" r:id="rId93"/>
    <p:sldLayoutId id="2147484449" r:id="rId94"/>
    <p:sldLayoutId id="2147484450" r:id="rId95"/>
    <p:sldLayoutId id="2147484451" r:id="rId96"/>
    <p:sldLayoutId id="2147484452" r:id="rId97"/>
    <p:sldLayoutId id="2147484453" r:id="rId98"/>
    <p:sldLayoutId id="2147484454" r:id="rId99"/>
    <p:sldLayoutId id="2147484455" r:id="rId100"/>
    <p:sldLayoutId id="2147484456" r:id="rId101"/>
    <p:sldLayoutId id="2147484457" r:id="rId102"/>
    <p:sldLayoutId id="2147484458" r:id="rId103"/>
    <p:sldLayoutId id="2147484459" r:id="rId104"/>
    <p:sldLayoutId id="2147484460" r:id="rId105"/>
    <p:sldLayoutId id="2147484461" r:id="rId106"/>
    <p:sldLayoutId id="2147484462" r:id="rId107"/>
    <p:sldLayoutId id="2147484463" r:id="rId108"/>
    <p:sldLayoutId id="2147484464" r:id="rId109"/>
    <p:sldLayoutId id="2147484465" r:id="rId110"/>
    <p:sldLayoutId id="2147484466" r:id="rId111"/>
    <p:sldLayoutId id="2147484467" r:id="rId112"/>
    <p:sldLayoutId id="2147484468" r:id="rId113"/>
    <p:sldLayoutId id="2147484469" r:id="rId114"/>
    <p:sldLayoutId id="2147484470" r:id="rId115"/>
    <p:sldLayoutId id="2147484471"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gradFill>
            <a:gsLst>
              <a:gs pos="0">
                <a:srgbClr val="50E6FF"/>
              </a:gs>
              <a:gs pos="100000">
                <a:srgbClr val="D59DFF"/>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6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mckinsey.com/capabilities/quantumblack/our-insights/why-digital-trust-truly-matters" TargetMode="External"/><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hyperlink" Target="https://microsoft.sharepoint.com/:v:/s/Events/EV7qqbLmyEZPgy7w0aLAJ7QBqN5-D9oYLayAwGj29qrIBA?e=gS6gYw" TargetMode="External"/><Relationship Id="rId2" Type="http://schemas.openxmlformats.org/officeDocument/2006/relationships/hyperlink" Target="https://www.bing.com/videos/search?q=microsoft+responsible+ai&amp;&amp;view=detail&amp;mid=309FE8A5C162A3BA26A2309FE8A5C162A3BA26A2&amp;&amp;FORM=VRDGAR" TargetMode="Externa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04.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48.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v:/s/Events/EZgQp6WkFEJAn1hdLYT71OcBXxUw3GSgG4rA-KqE6ZcWCg?e=vEol7D" TargetMode="External"/><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hyperlink" Target="https://blogs.microsoft.com/blog/2023/03/16/introducing-microsoft-365-copilot-your-copilot-for-work/" TargetMode="External"/><Relationship Id="rId7" Type="http://schemas.openxmlformats.org/officeDocument/2006/relationships/hyperlink" Target="https://aka.ms/SecurityCopilot"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github.blog/2023-03-22-github-copilot-x-the-ai-powered-developer-experience/" TargetMode="External"/><Relationship Id="rId5" Type="http://schemas.openxmlformats.org/officeDocument/2006/relationships/hyperlink" Target="https://cloudblogs.microsoft.com/powerplatform/2023/03/16/power-platform-is-leading-a-new-era-of-ai-generated-low-code-app-development/" TargetMode="External"/><Relationship Id="rId4" Type="http://schemas.openxmlformats.org/officeDocument/2006/relationships/hyperlink" Target="https://blogs.microsoft.com/blog/2023/03/06/introducing-microsoft-dynamics-365-copilo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48.xml"/><Relationship Id="rId5" Type="http://schemas.microsoft.com/office/2007/relationships/hdphoto" Target="../media/hdphoto11.wdp"/><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26.xml"/><Relationship Id="rId1" Type="http://schemas.openxmlformats.org/officeDocument/2006/relationships/slideLayout" Target="../slideLayouts/slideLayout48.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8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4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hyperlink" Target="https://microsoft.sharepoint.com/:v:/s/Events/EWGbn_5ZPO1ArmoD6FvtWKIBJgOWDNkqy-w1WU675VcI6w?e=mpNaMN" TargetMode="Externa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hyperlink" Target="https://microsoft.sharepoint.com/:v:/s/Events/EfAYG46llhpKgP0gByTxOAoBP7LgoLfywJv7ffxG1ZToow?e=OW4tNj" TargetMode="Externa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94.sv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hyperlink" Target="https://cloudblogs.microsoft.com/powerplatform/2023/03/16/power-platform-is-leading-a-new-era-of-ai-generated-low-code-app-development/" TargetMode="External"/><Relationship Id="rId2" Type="http://schemas.openxmlformats.org/officeDocument/2006/relationships/notesSlide" Target="../notesSlides/notesSlide32.xml"/><Relationship Id="rId1" Type="http://schemas.openxmlformats.org/officeDocument/2006/relationships/slideLayout" Target="../slideLayouts/slideLayout4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eg"/><Relationship Id="rId7" Type="http://schemas.openxmlformats.org/officeDocument/2006/relationships/image" Target="../media/image104.png"/><Relationship Id="rId12" Type="http://schemas.openxmlformats.org/officeDocument/2006/relationships/image" Target="../media/image109.jpe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3.png"/><Relationship Id="rId18" Type="http://schemas.openxmlformats.org/officeDocument/2006/relationships/image" Target="../media/image57.png"/><Relationship Id="rId26" Type="http://schemas.microsoft.com/office/2007/relationships/hdphoto" Target="../media/hdphoto8.wdp"/><Relationship Id="rId3" Type="http://schemas.openxmlformats.org/officeDocument/2006/relationships/image" Target="../media/image46.png"/><Relationship Id="rId21" Type="http://schemas.openxmlformats.org/officeDocument/2006/relationships/image" Target="../media/image59.png"/><Relationship Id="rId7" Type="http://schemas.openxmlformats.org/officeDocument/2006/relationships/image" Target="../media/image49.png"/><Relationship Id="rId12" Type="http://schemas.microsoft.com/office/2007/relationships/hdphoto" Target="../media/hdphoto4.wdp"/><Relationship Id="rId17" Type="http://schemas.openxmlformats.org/officeDocument/2006/relationships/image" Target="../media/image56.png"/><Relationship Id="rId25" Type="http://schemas.openxmlformats.org/officeDocument/2006/relationships/image" Target="../media/image62.png"/><Relationship Id="rId2" Type="http://schemas.openxmlformats.org/officeDocument/2006/relationships/notesSlide" Target="../notesSlides/notesSlide4.xml"/><Relationship Id="rId16" Type="http://schemas.microsoft.com/office/2007/relationships/hdphoto" Target="../media/hdphoto5.wdp"/><Relationship Id="rId20" Type="http://schemas.openxmlformats.org/officeDocument/2006/relationships/image" Target="../media/image58.png"/><Relationship Id="rId1" Type="http://schemas.openxmlformats.org/officeDocument/2006/relationships/slideLayout" Target="../slideLayouts/slideLayout48.xml"/><Relationship Id="rId6" Type="http://schemas.openxmlformats.org/officeDocument/2006/relationships/image" Target="../media/image48.png"/><Relationship Id="rId11" Type="http://schemas.openxmlformats.org/officeDocument/2006/relationships/image" Target="../media/image52.png"/><Relationship Id="rId24" Type="http://schemas.microsoft.com/office/2007/relationships/hdphoto" Target="../media/hdphoto7.wdp"/><Relationship Id="rId5" Type="http://schemas.microsoft.com/office/2007/relationships/hdphoto" Target="../media/hdphoto2.wdp"/><Relationship Id="rId15" Type="http://schemas.openxmlformats.org/officeDocument/2006/relationships/image" Target="../media/image55.png"/><Relationship Id="rId23" Type="http://schemas.openxmlformats.org/officeDocument/2006/relationships/image" Target="../media/image61.png"/><Relationship Id="rId28" Type="http://schemas.openxmlformats.org/officeDocument/2006/relationships/image" Target="../media/image64.png"/><Relationship Id="rId10" Type="http://schemas.openxmlformats.org/officeDocument/2006/relationships/image" Target="../media/image51.png"/><Relationship Id="rId19" Type="http://schemas.microsoft.com/office/2007/relationships/hdphoto" Target="../media/hdphoto6.wdp"/><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54.png"/><Relationship Id="rId22" Type="http://schemas.openxmlformats.org/officeDocument/2006/relationships/image" Target="../media/image60.png"/><Relationship Id="rId27" Type="http://schemas.openxmlformats.org/officeDocument/2006/relationships/image" Target="../media/image6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2" Type="http://schemas.openxmlformats.org/officeDocument/2006/relationships/hyperlink" Target="https://microsoft.sharepoint.com/:v:/s/Events/EYLPD9kRhhxGpUO1r4Zm1-IBaDohsu9i9CcHkbDD6-gxoA?e=DJQCk5" TargetMode="Externa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48.xml"/><Relationship Id="rId5" Type="http://schemas.openxmlformats.org/officeDocument/2006/relationships/image" Target="../media/image114.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hyperlink" Target="https://nam06.safelinks.protection.outlook.com/?url=https%3A%2F%2Faka.ms%2FM365BlogPost&amp;data=05%7C01%7Ccarissa.eicholz%40microsoft.com%7C58e42309f8ac4141dc7508db50af4b28%7C72f988bf86f141af91ab2d7cd011db47%7C1%7C0%7C638192486051239341%7CUnknown%7CTWFpbGZsb3d8eyJWIjoiMC4wLjAwMDAiLCJQIjoiV2luMzIiLCJBTiI6Ik1haWwiLCJXVCI6Mn0%3D%7C3000%7C%7C%7C&amp;sdata=KmDtxxc%2BpEqBskzIqf2h1j4i%2BbZxIzHzLgERpSMgfPg%3D&amp;reserved=0" TargetMode="External"/><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4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8.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products/cognitive-services/openai-service/" TargetMode="External"/><Relationship Id="rId2" Type="http://schemas.openxmlformats.org/officeDocument/2006/relationships/notesSlide" Target="../notesSlides/notesSlide44.xml"/><Relationship Id="rId1" Type="http://schemas.openxmlformats.org/officeDocument/2006/relationships/slideLayout" Target="../slideLayouts/slideLayout48.xml"/><Relationship Id="rId6" Type="http://schemas.openxmlformats.org/officeDocument/2006/relationships/hyperlink" Target="https://azure.microsoft.com/en-us/solutions/high-performance-computing/ai-infrastructure/#features" TargetMode="External"/><Relationship Id="rId5" Type="http://schemas.openxmlformats.org/officeDocument/2006/relationships/hyperlink" Target="https://azure.microsoft.com/en-us/products/machine-learning/" TargetMode="External"/><Relationship Id="rId4" Type="http://schemas.openxmlformats.org/officeDocument/2006/relationships/hyperlink" Target="https://azure.microsoft.com/en-us/products/cognitive-service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59.xml"/><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hyperlink" Target="https://customers.microsoft.com/en-us/story/1501304071775762777-carmax-retailer-azure-openai-service" TargetMode="External"/><Relationship Id="rId3" Type="http://schemas.openxmlformats.org/officeDocument/2006/relationships/hyperlink" Target="https://customers.microsoft.com/en-US/story/1607565448540657318-kpmg-professional-services-azure-openai-service" TargetMode="External"/><Relationship Id="rId7" Type="http://schemas.openxmlformats.org/officeDocument/2006/relationships/image" Target="../media/image130.png"/><Relationship Id="rId12"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129.png"/><Relationship Id="rId11" Type="http://schemas.openxmlformats.org/officeDocument/2006/relationships/hyperlink" Target="https://azure.microsoft.com/en-us/blog/introducing-gpt4-in-azure-openai-service/" TargetMode="External"/><Relationship Id="rId5" Type="http://schemas.openxmlformats.org/officeDocument/2006/relationships/hyperlink" Target="https://azure.microsoft.com/en-us/blog/chatgpt-is-now-available-in-azure-openai-service/" TargetMode="External"/><Relationship Id="rId15" Type="http://schemas.openxmlformats.org/officeDocument/2006/relationships/image" Target="../media/image134.svg"/><Relationship Id="rId10" Type="http://schemas.openxmlformats.org/officeDocument/2006/relationships/image" Target="../media/image131.png"/><Relationship Id="rId4" Type="http://schemas.openxmlformats.org/officeDocument/2006/relationships/image" Target="../media/image128.png"/><Relationship Id="rId9" Type="http://schemas.openxmlformats.org/officeDocument/2006/relationships/hyperlink" Target="https://customers.microsoft.com/en-us/story/1596825960615628483-strabag-discrete-manufacturing-azure-en-austria" TargetMode="External"/><Relationship Id="rId14"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hyperlink" Target="https://microsoft.sharepoint.com/:v:/s/Events/EXh6qoaq-GJBqLBJEKJfeXsBs2otf4bVZ0CgS2zRRbWXRw?e=33LmYK" TargetMode="Externa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10.wdp"/><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67.png"/><Relationship Id="rId5" Type="http://schemas.microsoft.com/office/2007/relationships/hdphoto" Target="../media/hdphoto9.wdp"/><Relationship Id="rId4" Type="http://schemas.openxmlformats.org/officeDocument/2006/relationships/image" Target="../media/image66.png"/></Relationships>
</file>

<file path=ppt/slides/_rels/slide60.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6.png"/><Relationship Id="rId26" Type="http://schemas.openxmlformats.org/officeDocument/2006/relationships/image" Target="../media/image150.png"/><Relationship Id="rId39" Type="http://schemas.openxmlformats.org/officeDocument/2006/relationships/image" Target="../media/image157.png"/><Relationship Id="rId21" Type="http://schemas.microsoft.com/office/2007/relationships/hdphoto" Target="../media/hdphoto19.wdp"/><Relationship Id="rId34" Type="http://schemas.openxmlformats.org/officeDocument/2006/relationships/image" Target="../media/image154.png"/><Relationship Id="rId42" Type="http://schemas.openxmlformats.org/officeDocument/2006/relationships/image" Target="../media/image159.png"/><Relationship Id="rId47" Type="http://schemas.openxmlformats.org/officeDocument/2006/relationships/image" Target="../media/image162.png"/><Relationship Id="rId50" Type="http://schemas.openxmlformats.org/officeDocument/2006/relationships/image" Target="../media/image165.png"/><Relationship Id="rId7" Type="http://schemas.microsoft.com/office/2007/relationships/hdphoto" Target="../media/hdphoto14.wdp"/><Relationship Id="rId2" Type="http://schemas.openxmlformats.org/officeDocument/2006/relationships/notesSlide" Target="../notesSlides/notesSlide53.xml"/><Relationship Id="rId16" Type="http://schemas.openxmlformats.org/officeDocument/2006/relationships/image" Target="../media/image145.png"/><Relationship Id="rId29" Type="http://schemas.microsoft.com/office/2007/relationships/hdphoto" Target="../media/hdphoto23.wdp"/><Relationship Id="rId11" Type="http://schemas.openxmlformats.org/officeDocument/2006/relationships/image" Target="../media/image141.png"/><Relationship Id="rId24" Type="http://schemas.openxmlformats.org/officeDocument/2006/relationships/image" Target="../media/image149.png"/><Relationship Id="rId32" Type="http://schemas.openxmlformats.org/officeDocument/2006/relationships/image" Target="../media/image153.png"/><Relationship Id="rId37" Type="http://schemas.openxmlformats.org/officeDocument/2006/relationships/image" Target="../media/image156.png"/><Relationship Id="rId40" Type="http://schemas.microsoft.com/office/2007/relationships/hdphoto" Target="../media/hdphoto28.wdp"/><Relationship Id="rId45" Type="http://schemas.openxmlformats.org/officeDocument/2006/relationships/image" Target="../media/image161.png"/><Relationship Id="rId5" Type="http://schemas.microsoft.com/office/2007/relationships/hdphoto" Target="../media/hdphoto13.wdp"/><Relationship Id="rId15" Type="http://schemas.openxmlformats.org/officeDocument/2006/relationships/image" Target="../media/image144.png"/><Relationship Id="rId23" Type="http://schemas.microsoft.com/office/2007/relationships/hdphoto" Target="../media/hdphoto20.wdp"/><Relationship Id="rId28" Type="http://schemas.openxmlformats.org/officeDocument/2006/relationships/image" Target="../media/image151.png"/><Relationship Id="rId36" Type="http://schemas.openxmlformats.org/officeDocument/2006/relationships/image" Target="../media/image155.png"/><Relationship Id="rId49" Type="http://schemas.openxmlformats.org/officeDocument/2006/relationships/image" Target="../media/image164.png"/><Relationship Id="rId10" Type="http://schemas.microsoft.com/office/2007/relationships/hdphoto" Target="../media/hdphoto15.wdp"/><Relationship Id="rId19" Type="http://schemas.microsoft.com/office/2007/relationships/hdphoto" Target="../media/hdphoto18.wdp"/><Relationship Id="rId31" Type="http://schemas.microsoft.com/office/2007/relationships/hdphoto" Target="../media/hdphoto24.wdp"/><Relationship Id="rId44" Type="http://schemas.openxmlformats.org/officeDocument/2006/relationships/hyperlink" Target="https://customers.microsoft.com/en-us/story/1523703341361466078-lufthansa-cargo-travel-transportation-dynamics-365" TargetMode="External"/><Relationship Id="rId4" Type="http://schemas.openxmlformats.org/officeDocument/2006/relationships/image" Target="../media/image137.png"/><Relationship Id="rId9" Type="http://schemas.openxmlformats.org/officeDocument/2006/relationships/image" Target="../media/image140.png"/><Relationship Id="rId14" Type="http://schemas.microsoft.com/office/2007/relationships/hdphoto" Target="../media/hdphoto16.wdp"/><Relationship Id="rId22" Type="http://schemas.openxmlformats.org/officeDocument/2006/relationships/image" Target="../media/image148.png"/><Relationship Id="rId27" Type="http://schemas.microsoft.com/office/2007/relationships/hdphoto" Target="../media/hdphoto22.wdp"/><Relationship Id="rId30" Type="http://schemas.openxmlformats.org/officeDocument/2006/relationships/image" Target="../media/image152.png"/><Relationship Id="rId35" Type="http://schemas.microsoft.com/office/2007/relationships/hdphoto" Target="../media/hdphoto26.wdp"/><Relationship Id="rId43" Type="http://schemas.openxmlformats.org/officeDocument/2006/relationships/image" Target="../media/image160.png"/><Relationship Id="rId48" Type="http://schemas.openxmlformats.org/officeDocument/2006/relationships/image" Target="../media/image163.png"/><Relationship Id="rId8" Type="http://schemas.openxmlformats.org/officeDocument/2006/relationships/image" Target="../media/image139.png"/><Relationship Id="rId51" Type="http://schemas.openxmlformats.org/officeDocument/2006/relationships/image" Target="../media/image166.png"/><Relationship Id="rId3" Type="http://schemas.openxmlformats.org/officeDocument/2006/relationships/image" Target="../media/image136.png"/><Relationship Id="rId12" Type="http://schemas.openxmlformats.org/officeDocument/2006/relationships/image" Target="../media/image142.png"/><Relationship Id="rId17" Type="http://schemas.microsoft.com/office/2007/relationships/hdphoto" Target="../media/hdphoto17.wdp"/><Relationship Id="rId25" Type="http://schemas.microsoft.com/office/2007/relationships/hdphoto" Target="../media/hdphoto21.wdp"/><Relationship Id="rId33" Type="http://schemas.microsoft.com/office/2007/relationships/hdphoto" Target="../media/hdphoto25.wdp"/><Relationship Id="rId38" Type="http://schemas.microsoft.com/office/2007/relationships/hdphoto" Target="../media/hdphoto27.wdp"/><Relationship Id="rId46" Type="http://schemas.microsoft.com/office/2007/relationships/hdphoto" Target="../media/hdphoto29.wdp"/><Relationship Id="rId20" Type="http://schemas.openxmlformats.org/officeDocument/2006/relationships/image" Target="../media/image147.png"/><Relationship Id="rId41" Type="http://schemas.openxmlformats.org/officeDocument/2006/relationships/image" Target="../media/image158.png"/><Relationship Id="rId1" Type="http://schemas.openxmlformats.org/officeDocument/2006/relationships/slideLayout" Target="../slideLayouts/slideLayout15.xml"/><Relationship Id="rId6" Type="http://schemas.openxmlformats.org/officeDocument/2006/relationships/image" Target="../media/image13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67.png"/><Relationship Id="rId7"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48.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168.svg"/><Relationship Id="rId9" Type="http://schemas.openxmlformats.org/officeDocument/2006/relationships/image" Target="../media/image76.png"/></Relationships>
</file>

<file path=ppt/slides/_rels/slide64.xml.rels><?xml version="1.0" encoding="UTF-8" standalone="yes"?>
<Relationships xmlns="http://schemas.openxmlformats.org/package/2006/relationships"><Relationship Id="rId26" Type="http://schemas.microsoft.com/office/2007/relationships/hdphoto" Target="../media/hdphoto34.wdp"/><Relationship Id="rId21" Type="http://schemas.openxmlformats.org/officeDocument/2006/relationships/image" Target="../media/image171.png"/><Relationship Id="rId42" Type="http://schemas.microsoft.com/office/2007/relationships/hdphoto" Target="../media/hdphoto42.wdp"/><Relationship Id="rId47" Type="http://schemas.openxmlformats.org/officeDocument/2006/relationships/image" Target="../media/image184.png"/><Relationship Id="rId63" Type="http://schemas.openxmlformats.org/officeDocument/2006/relationships/image" Target="../media/image199.png"/><Relationship Id="rId68" Type="http://schemas.microsoft.com/office/2007/relationships/hdphoto" Target="../media/hdphoto48.wdp"/><Relationship Id="rId84" Type="http://schemas.openxmlformats.org/officeDocument/2006/relationships/image" Target="../media/image210.svg"/><Relationship Id="rId89" Type="http://schemas.openxmlformats.org/officeDocument/2006/relationships/image" Target="../media/image213.png"/><Relationship Id="rId16" Type="http://schemas.openxmlformats.org/officeDocument/2006/relationships/notesSlide" Target="../notesSlides/notesSlide57.xml"/><Relationship Id="rId11" Type="http://schemas.openxmlformats.org/officeDocument/2006/relationships/customXml" Target="../../customXml/item312.xml"/><Relationship Id="rId32" Type="http://schemas.microsoft.com/office/2007/relationships/hdphoto" Target="../media/hdphoto37.wdp"/><Relationship Id="rId37" Type="http://schemas.openxmlformats.org/officeDocument/2006/relationships/image" Target="../media/image179.png"/><Relationship Id="rId53" Type="http://schemas.openxmlformats.org/officeDocument/2006/relationships/image" Target="../media/image190.png"/><Relationship Id="rId58" Type="http://schemas.openxmlformats.org/officeDocument/2006/relationships/image" Target="../media/image195.png"/><Relationship Id="rId74" Type="http://schemas.microsoft.com/office/2007/relationships/hdphoto" Target="../media/hdphoto51.wdp"/><Relationship Id="rId79" Type="http://schemas.openxmlformats.org/officeDocument/2006/relationships/image" Target="../media/image207.png"/><Relationship Id="rId102" Type="http://schemas.openxmlformats.org/officeDocument/2006/relationships/image" Target="../media/image220.png"/><Relationship Id="rId5" Type="http://schemas.openxmlformats.org/officeDocument/2006/relationships/tags" Target="../tags/tag1.xml"/><Relationship Id="rId90" Type="http://schemas.microsoft.com/office/2007/relationships/hdphoto" Target="../media/hdphoto58.wdp"/><Relationship Id="rId95" Type="http://schemas.openxmlformats.org/officeDocument/2006/relationships/image" Target="../media/image216.png"/><Relationship Id="rId22" Type="http://schemas.microsoft.com/office/2007/relationships/hdphoto" Target="../media/hdphoto32.wdp"/><Relationship Id="rId27" Type="http://schemas.openxmlformats.org/officeDocument/2006/relationships/image" Target="../media/image174.png"/><Relationship Id="rId43" Type="http://schemas.openxmlformats.org/officeDocument/2006/relationships/image" Target="../media/image182.png"/><Relationship Id="rId48" Type="http://schemas.openxmlformats.org/officeDocument/2006/relationships/image" Target="../media/image185.svg"/><Relationship Id="rId64" Type="http://schemas.microsoft.com/office/2007/relationships/hdphoto" Target="../media/hdphoto46.wdp"/><Relationship Id="rId69" Type="http://schemas.openxmlformats.org/officeDocument/2006/relationships/image" Target="../media/image202.png"/><Relationship Id="rId80" Type="http://schemas.microsoft.com/office/2007/relationships/hdphoto" Target="../media/hdphoto54.wdp"/><Relationship Id="rId85" Type="http://schemas.openxmlformats.org/officeDocument/2006/relationships/image" Target="../media/image211.png"/><Relationship Id="rId12" Type="http://schemas.openxmlformats.org/officeDocument/2006/relationships/customXml" Target="../../customXml/item311.xml"/><Relationship Id="rId17" Type="http://schemas.openxmlformats.org/officeDocument/2006/relationships/image" Target="../media/image169.png"/><Relationship Id="rId25" Type="http://schemas.openxmlformats.org/officeDocument/2006/relationships/image" Target="../media/image173.png"/><Relationship Id="rId33" Type="http://schemas.openxmlformats.org/officeDocument/2006/relationships/image" Target="../media/image177.png"/><Relationship Id="rId38" Type="http://schemas.microsoft.com/office/2007/relationships/hdphoto" Target="../media/hdphoto40.wdp"/><Relationship Id="rId46" Type="http://schemas.microsoft.com/office/2007/relationships/hdphoto" Target="../media/hdphoto44.wdp"/><Relationship Id="rId59" Type="http://schemas.openxmlformats.org/officeDocument/2006/relationships/image" Target="../media/image196.svg"/><Relationship Id="rId67" Type="http://schemas.openxmlformats.org/officeDocument/2006/relationships/image" Target="../media/image201.png"/><Relationship Id="rId103" Type="http://schemas.openxmlformats.org/officeDocument/2006/relationships/image" Target="../media/image221.svg"/><Relationship Id="rId20" Type="http://schemas.microsoft.com/office/2007/relationships/hdphoto" Target="../media/hdphoto31.wdp"/><Relationship Id="rId41" Type="http://schemas.openxmlformats.org/officeDocument/2006/relationships/image" Target="../media/image181.png"/><Relationship Id="rId54" Type="http://schemas.openxmlformats.org/officeDocument/2006/relationships/image" Target="../media/image191.svg"/><Relationship Id="rId62" Type="http://schemas.openxmlformats.org/officeDocument/2006/relationships/image" Target="../media/image198.png"/><Relationship Id="rId70" Type="http://schemas.microsoft.com/office/2007/relationships/hdphoto" Target="../media/hdphoto49.wdp"/><Relationship Id="rId75" Type="http://schemas.openxmlformats.org/officeDocument/2006/relationships/image" Target="../media/image205.png"/><Relationship Id="rId83" Type="http://schemas.openxmlformats.org/officeDocument/2006/relationships/image" Target="../media/image209.png"/><Relationship Id="rId88" Type="http://schemas.microsoft.com/office/2007/relationships/hdphoto" Target="../media/hdphoto57.wdp"/><Relationship Id="rId91" Type="http://schemas.openxmlformats.org/officeDocument/2006/relationships/image" Target="../media/image214.png"/><Relationship Id="rId96" Type="http://schemas.microsoft.com/office/2007/relationships/hdphoto" Target="../media/hdphoto61.wdp"/><Relationship Id="rId1" Type="http://schemas.openxmlformats.org/officeDocument/2006/relationships/customXml" Target="../../customXml/item302.xml"/><Relationship Id="rId6" Type="http://schemas.openxmlformats.org/officeDocument/2006/relationships/customXml" Target="../../customXml/item307.xml"/><Relationship Id="rId15" Type="http://schemas.openxmlformats.org/officeDocument/2006/relationships/slideLayout" Target="../slideLayouts/slideLayout48.xml"/><Relationship Id="rId23" Type="http://schemas.openxmlformats.org/officeDocument/2006/relationships/image" Target="../media/image172.png"/><Relationship Id="rId28" Type="http://schemas.microsoft.com/office/2007/relationships/hdphoto" Target="../media/hdphoto35.wdp"/><Relationship Id="rId36" Type="http://schemas.microsoft.com/office/2007/relationships/hdphoto" Target="../media/hdphoto39.wdp"/><Relationship Id="rId49" Type="http://schemas.openxmlformats.org/officeDocument/2006/relationships/image" Target="../media/image186.png"/><Relationship Id="rId57" Type="http://schemas.openxmlformats.org/officeDocument/2006/relationships/image" Target="../media/image194.svg"/><Relationship Id="rId10" Type="http://schemas.openxmlformats.org/officeDocument/2006/relationships/customXml" Target="../../customXml/item309.xml"/><Relationship Id="rId31" Type="http://schemas.openxmlformats.org/officeDocument/2006/relationships/image" Target="../media/image176.png"/><Relationship Id="rId44" Type="http://schemas.microsoft.com/office/2007/relationships/hdphoto" Target="../media/hdphoto43.wdp"/><Relationship Id="rId52" Type="http://schemas.openxmlformats.org/officeDocument/2006/relationships/image" Target="../media/image189.svg"/><Relationship Id="rId60" Type="http://schemas.openxmlformats.org/officeDocument/2006/relationships/image" Target="../media/image197.png"/><Relationship Id="rId65" Type="http://schemas.openxmlformats.org/officeDocument/2006/relationships/image" Target="../media/image200.png"/><Relationship Id="rId73" Type="http://schemas.openxmlformats.org/officeDocument/2006/relationships/image" Target="../media/image204.png"/><Relationship Id="rId78" Type="http://schemas.microsoft.com/office/2007/relationships/hdphoto" Target="../media/hdphoto53.wdp"/><Relationship Id="rId81" Type="http://schemas.openxmlformats.org/officeDocument/2006/relationships/image" Target="../media/image208.png"/><Relationship Id="rId86" Type="http://schemas.microsoft.com/office/2007/relationships/hdphoto" Target="../media/hdphoto56.wdp"/><Relationship Id="rId94" Type="http://schemas.microsoft.com/office/2007/relationships/hdphoto" Target="../media/hdphoto60.wdp"/><Relationship Id="rId99" Type="http://schemas.openxmlformats.org/officeDocument/2006/relationships/image" Target="../media/image218.png"/><Relationship Id="rId101" Type="http://schemas.openxmlformats.org/officeDocument/2006/relationships/image" Target="../media/image219.png"/><Relationship Id="rId4" Type="http://schemas.openxmlformats.org/officeDocument/2006/relationships/customXml" Target="../../customXml/item304.xml"/><Relationship Id="rId9" Type="http://schemas.openxmlformats.org/officeDocument/2006/relationships/tags" Target="../tags/tag2.xml"/><Relationship Id="rId13" Type="http://schemas.openxmlformats.org/officeDocument/2006/relationships/customXml" Target="../../customXml/item310.xml"/><Relationship Id="rId18" Type="http://schemas.microsoft.com/office/2007/relationships/hdphoto" Target="../media/hdphoto30.wdp"/><Relationship Id="rId39" Type="http://schemas.openxmlformats.org/officeDocument/2006/relationships/image" Target="../media/image180.png"/><Relationship Id="rId34" Type="http://schemas.microsoft.com/office/2007/relationships/hdphoto" Target="../media/hdphoto38.wdp"/><Relationship Id="rId50" Type="http://schemas.openxmlformats.org/officeDocument/2006/relationships/image" Target="../media/image187.svg"/><Relationship Id="rId55" Type="http://schemas.openxmlformats.org/officeDocument/2006/relationships/image" Target="../media/image192.png"/><Relationship Id="rId76" Type="http://schemas.microsoft.com/office/2007/relationships/hdphoto" Target="../media/hdphoto52.wdp"/><Relationship Id="rId97" Type="http://schemas.openxmlformats.org/officeDocument/2006/relationships/image" Target="../media/image217.png"/><Relationship Id="rId7" Type="http://schemas.openxmlformats.org/officeDocument/2006/relationships/customXml" Target="../../customXml/item308.xml"/><Relationship Id="rId71" Type="http://schemas.openxmlformats.org/officeDocument/2006/relationships/image" Target="../media/image203.png"/><Relationship Id="rId92" Type="http://schemas.microsoft.com/office/2007/relationships/hdphoto" Target="../media/hdphoto59.wdp"/><Relationship Id="rId2" Type="http://schemas.openxmlformats.org/officeDocument/2006/relationships/customXml" Target="../../customXml/item303.xml"/><Relationship Id="rId29" Type="http://schemas.openxmlformats.org/officeDocument/2006/relationships/image" Target="../media/image175.png"/><Relationship Id="rId24" Type="http://schemas.microsoft.com/office/2007/relationships/hdphoto" Target="../media/hdphoto33.wdp"/><Relationship Id="rId40" Type="http://schemas.microsoft.com/office/2007/relationships/hdphoto" Target="../media/hdphoto41.wdp"/><Relationship Id="rId45" Type="http://schemas.openxmlformats.org/officeDocument/2006/relationships/image" Target="../media/image183.png"/><Relationship Id="rId66" Type="http://schemas.microsoft.com/office/2007/relationships/hdphoto" Target="../media/hdphoto47.wdp"/><Relationship Id="rId87" Type="http://schemas.openxmlformats.org/officeDocument/2006/relationships/image" Target="../media/image212.png"/><Relationship Id="rId61" Type="http://schemas.microsoft.com/office/2007/relationships/hdphoto" Target="../media/hdphoto45.wdp"/><Relationship Id="rId82" Type="http://schemas.microsoft.com/office/2007/relationships/hdphoto" Target="../media/hdphoto55.wdp"/><Relationship Id="rId19" Type="http://schemas.openxmlformats.org/officeDocument/2006/relationships/image" Target="../media/image170.png"/><Relationship Id="rId14" Type="http://schemas.openxmlformats.org/officeDocument/2006/relationships/tags" Target="../tags/tag3.xml"/><Relationship Id="rId30" Type="http://schemas.microsoft.com/office/2007/relationships/hdphoto" Target="../media/hdphoto36.wdp"/><Relationship Id="rId35" Type="http://schemas.openxmlformats.org/officeDocument/2006/relationships/image" Target="../media/image178.png"/><Relationship Id="rId56" Type="http://schemas.openxmlformats.org/officeDocument/2006/relationships/image" Target="../media/image193.png"/><Relationship Id="rId77" Type="http://schemas.openxmlformats.org/officeDocument/2006/relationships/image" Target="../media/image206.png"/><Relationship Id="rId100" Type="http://schemas.microsoft.com/office/2007/relationships/hdphoto" Target="../media/hdphoto63.wdp"/><Relationship Id="rId8" Type="http://schemas.openxmlformats.org/officeDocument/2006/relationships/customXml" Target="../../customXml/item306.xml"/><Relationship Id="rId51" Type="http://schemas.openxmlformats.org/officeDocument/2006/relationships/image" Target="../media/image188.png"/><Relationship Id="rId72" Type="http://schemas.microsoft.com/office/2007/relationships/hdphoto" Target="../media/hdphoto50.wdp"/><Relationship Id="rId93" Type="http://schemas.openxmlformats.org/officeDocument/2006/relationships/image" Target="../media/image215.png"/><Relationship Id="rId98" Type="http://schemas.microsoft.com/office/2007/relationships/hdphoto" Target="../media/hdphoto62.wdp"/><Relationship Id="rId3" Type="http://schemas.openxmlformats.org/officeDocument/2006/relationships/customXml" Target="../../customXml/item305.xml"/></Relationships>
</file>

<file path=ppt/slides/_rels/slide65.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222.jpeg"/><Relationship Id="rId7" Type="http://schemas.openxmlformats.org/officeDocument/2006/relationships/image" Target="../media/image186.png"/><Relationship Id="rId2" Type="http://schemas.openxmlformats.org/officeDocument/2006/relationships/notesSlide" Target="../notesSlides/notesSlide58.xml"/><Relationship Id="rId1" Type="http://schemas.openxmlformats.org/officeDocument/2006/relationships/slideLayout" Target="../slideLayouts/slideLayout48.xml"/><Relationship Id="rId6" Type="http://schemas.openxmlformats.org/officeDocument/2006/relationships/image" Target="../media/image225.svg"/><Relationship Id="rId5" Type="http://schemas.openxmlformats.org/officeDocument/2006/relationships/image" Target="../media/image224.png"/><Relationship Id="rId10" Type="http://schemas.openxmlformats.org/officeDocument/2006/relationships/image" Target="../media/image227.svg"/><Relationship Id="rId4" Type="http://schemas.openxmlformats.org/officeDocument/2006/relationships/image" Target="../media/image223.jpeg"/><Relationship Id="rId9" Type="http://schemas.openxmlformats.org/officeDocument/2006/relationships/image" Target="../media/image226.png"/></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9.xml"/><Relationship Id="rId1" Type="http://schemas.openxmlformats.org/officeDocument/2006/relationships/slideLayout" Target="../slideLayouts/slideLayout56.xml"/><Relationship Id="rId4" Type="http://schemas.openxmlformats.org/officeDocument/2006/relationships/image" Target="../media/image69.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ca/resources/the-total-economic-impact-of-microsoft-azure-paas/" TargetMode="External"/><Relationship Id="rId2" Type="http://schemas.openxmlformats.org/officeDocument/2006/relationships/notesSlide" Target="../notesSlides/notesSlide61.xml"/><Relationship Id="rId1" Type="http://schemas.openxmlformats.org/officeDocument/2006/relationships/slideLayout" Target="../slideLayouts/slideLayout57.xml"/><Relationship Id="rId4" Type="http://schemas.openxmlformats.org/officeDocument/2006/relationships/hyperlink" Target="https://www.principledtechnologies.com/Microsoft/Azure-SQL-Managed-Instance-0522.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nam06.safelinks.protection.outlook.com/?url=https%3A%2F%2Fapp.frame.io%2Freviews%2Fe17b0145-4c2f-4936-a345-0177edc6a83b&amp;data=05%7C01%7CJason.Tseng%40microsoft.com%7C361e9af9f3ca4e91329c08db429d0ab0%7C72f988bf86f141af91ab2d7cd011db47%7C1%7C0%7C638177014484580730%7CUnknown%7CTWFpbGZsb3d8eyJWIjoiMC4wLjAwMDAiLCJQIjoiV2luMzIiLCJBTiI6Ik1haWwiLCJXVCI6Mn0%3D%7C3000%7C%7C%7C&amp;sdata=1UceChUIhBBY%2F8DobEzep1KFLGYwyf1DIP3lQtjT74I%3D&amp;reserved=0" TargetMode="External"/><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64.xml"/><Relationship Id="rId1" Type="http://schemas.openxmlformats.org/officeDocument/2006/relationships/slideLayout" Target="../slideLayouts/slideLayout48.xml"/><Relationship Id="rId5" Type="http://schemas.microsoft.com/office/2007/relationships/hdphoto" Target="../media/hdphoto10.wdp"/><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66.xml"/><Relationship Id="rId1" Type="http://schemas.openxmlformats.org/officeDocument/2006/relationships/slideLayout" Target="../slideLayouts/slideLayout48.xml"/><Relationship Id="rId5" Type="http://schemas.microsoft.com/office/2007/relationships/hdphoto" Target="../media/hdphoto64.wdp"/><Relationship Id="rId4" Type="http://schemas.openxmlformats.org/officeDocument/2006/relationships/image" Target="../media/image230.png"/></Relationships>
</file>

<file path=ppt/slides/_rels/slide74.xml.rels><?xml version="1.0" encoding="UTF-8" standalone="yes"?>
<Relationships xmlns="http://schemas.openxmlformats.org/package/2006/relationships"><Relationship Id="rId2" Type="http://schemas.openxmlformats.org/officeDocument/2006/relationships/hyperlink" Target="https://microsoft.sharepoint.com/:v:/s/Events/EQwllEzYsmJEpsMefBHFA78BsAgx686PDs42SKTuC5Eu0Q?e=9kObac" TargetMode="Externa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Leading the Era of AI </a:t>
            </a:r>
          </a:p>
        </p:txBody>
      </p:sp>
      <p:sp>
        <p:nvSpPr>
          <p:cNvPr id="15" name="Text Placeholder 14">
            <a:extLst>
              <a:ext uri="{FF2B5EF4-FFF2-40B4-BE49-F238E27FC236}">
                <a16:creationId xmlns:a16="http://schemas.microsoft.com/office/drawing/2014/main" id="{CAC9CDAC-217F-DB60-35C9-6C6831FFB463}"/>
              </a:ext>
            </a:extLst>
          </p:cNvPr>
          <p:cNvSpPr>
            <a:spLocks noGrp="1"/>
          </p:cNvSpPr>
          <p:nvPr>
            <p:ph type="body" sz="quarter" idx="12"/>
          </p:nvPr>
        </p:nvSpPr>
        <p:spPr/>
        <p:txBody>
          <a:bodyPr/>
          <a:lstStyle/>
          <a:p>
            <a:r>
              <a:rPr lang="en-CA" err="1"/>
              <a:t>Firstname</a:t>
            </a:r>
            <a:r>
              <a:rPr lang="en-CA"/>
              <a:t> </a:t>
            </a:r>
            <a:r>
              <a:rPr lang="en-CA" err="1"/>
              <a:t>Lastname</a:t>
            </a:r>
            <a:endParaRPr lang="en-CA"/>
          </a:p>
          <a:p>
            <a:endParaRPr lang="en-US"/>
          </a:p>
        </p:txBody>
      </p:sp>
    </p:spTree>
    <p:extLst>
      <p:ext uri="{BB962C8B-B14F-4D97-AF65-F5344CB8AC3E}">
        <p14:creationId xmlns:p14="http://schemas.microsoft.com/office/powerpoint/2010/main" val="20850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11" name="Text Placeholder 10">
            <a:extLst>
              <a:ext uri="{FF2B5EF4-FFF2-40B4-BE49-F238E27FC236}">
                <a16:creationId xmlns:a16="http://schemas.microsoft.com/office/drawing/2014/main" id="{7062DBF4-81DC-40C0-D2E2-F2A08794778D}"/>
              </a:ext>
            </a:extLst>
          </p:cNvPr>
          <p:cNvSpPr>
            <a:spLocks noGrp="1"/>
          </p:cNvSpPr>
          <p:nvPr>
            <p:ph type="body" sz="quarter" idx="12"/>
          </p:nvPr>
        </p:nvSpPr>
        <p:spPr/>
        <p:txBody>
          <a:bodyPr/>
          <a:lstStyle/>
          <a:p>
            <a:r>
              <a:rPr lang="en-CA" err="1"/>
              <a:t>Firstname</a:t>
            </a:r>
            <a:r>
              <a:rPr lang="en-CA"/>
              <a:t> </a:t>
            </a:r>
            <a:r>
              <a:rPr lang="en-CA" err="1"/>
              <a:t>Lastname</a:t>
            </a:r>
            <a:endParaRPr lang="en-CA"/>
          </a:p>
        </p:txBody>
      </p:sp>
    </p:spTree>
    <p:extLst>
      <p:ext uri="{BB962C8B-B14F-4D97-AF65-F5344CB8AC3E}">
        <p14:creationId xmlns:p14="http://schemas.microsoft.com/office/powerpoint/2010/main" val="139911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Analyst or Local Expert Fireside Chat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p:txBody>
          <a:bodyPr/>
          <a:lstStyle/>
          <a:p>
            <a:r>
              <a:rPr lang="en-US"/>
              <a:t>Firstname Lastname</a:t>
            </a:r>
          </a:p>
        </p:txBody>
      </p:sp>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p:txBody>
          <a:bodyPr/>
          <a:lstStyle/>
          <a:p>
            <a:r>
              <a:rPr lang="en-US"/>
              <a:t>Title</a:t>
            </a:r>
          </a:p>
        </p:txBody>
      </p:sp>
      <p:sp>
        <p:nvSpPr>
          <p:cNvPr id="6" name="Text Placeholder 5">
            <a:extLst>
              <a:ext uri="{FF2B5EF4-FFF2-40B4-BE49-F238E27FC236}">
                <a16:creationId xmlns:a16="http://schemas.microsoft.com/office/drawing/2014/main" id="{FFA3E5CB-20EB-D944-B81F-55A971888326}"/>
              </a:ext>
            </a:extLst>
          </p:cNvPr>
          <p:cNvSpPr>
            <a:spLocks noGrp="1"/>
          </p:cNvSpPr>
          <p:nvPr>
            <p:ph type="body" sz="quarter" idx="14"/>
          </p:nvPr>
        </p:nvSpPr>
        <p:spPr/>
        <p:txBody>
          <a:bodyPr/>
          <a:lstStyle/>
          <a:p>
            <a:r>
              <a:rPr lang="en-US"/>
              <a:t>Firstname Lastname</a:t>
            </a:r>
          </a:p>
        </p:txBody>
      </p:sp>
      <p:sp>
        <p:nvSpPr>
          <p:cNvPr id="7" name="Text Placeholder 6">
            <a:extLst>
              <a:ext uri="{FF2B5EF4-FFF2-40B4-BE49-F238E27FC236}">
                <a16:creationId xmlns:a16="http://schemas.microsoft.com/office/drawing/2014/main" id="{53AF9D3D-D671-F144-A24F-75AD8627C9A9}"/>
              </a:ext>
            </a:extLst>
          </p:cNvPr>
          <p:cNvSpPr>
            <a:spLocks noGrp="1"/>
          </p:cNvSpPr>
          <p:nvPr>
            <p:ph type="body" sz="quarter" idx="15"/>
          </p:nvPr>
        </p:nvSpPr>
        <p:spPr/>
        <p:txBody>
          <a:bodyPr/>
          <a:lstStyle/>
          <a:p>
            <a:r>
              <a:rPr lang="en-US"/>
              <a:t>Title</a:t>
            </a:r>
          </a:p>
        </p:txBody>
      </p:sp>
      <p:pic>
        <p:nvPicPr>
          <p:cNvPr id="22" name="Picture Placeholder 21" descr="Employee Headshot">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3"/>
          <a:srcRect/>
          <a:stretch/>
        </p:blipFill>
        <p:spPr/>
      </p:pic>
      <p:pic>
        <p:nvPicPr>
          <p:cNvPr id="24" name="Picture Placeholder 23" descr="Employee Headshot">
            <a:extLst>
              <a:ext uri="{FF2B5EF4-FFF2-40B4-BE49-F238E27FC236}">
                <a16:creationId xmlns:a16="http://schemas.microsoft.com/office/drawing/2014/main" id="{CAA9F9BA-58D9-6A45-B906-B9E817B03D5A}"/>
              </a:ext>
            </a:extLst>
          </p:cNvPr>
          <p:cNvPicPr>
            <a:picLocks noGrp="1" noChangeAspect="1"/>
          </p:cNvPicPr>
          <p:nvPr>
            <p:ph type="pic" sz="quarter" idx="24"/>
          </p:nvPr>
        </p:nvPicPr>
        <p:blipFill>
          <a:blip r:embed="rId4"/>
          <a:srcRect/>
          <a:stretch/>
        </p:blipFill>
        <p:spPr/>
      </p:pic>
      <p:sp>
        <p:nvSpPr>
          <p:cNvPr id="5" name="Text Placeholder 4">
            <a:extLst>
              <a:ext uri="{FF2B5EF4-FFF2-40B4-BE49-F238E27FC236}">
                <a16:creationId xmlns:a16="http://schemas.microsoft.com/office/drawing/2014/main" id="{B8867B9F-C5C7-4B4B-BA8D-F6B43875E33F}"/>
              </a:ext>
            </a:extLst>
          </p:cNvPr>
          <p:cNvSpPr>
            <a:spLocks noGrp="1"/>
          </p:cNvSpPr>
          <p:nvPr>
            <p:ph type="body" sz="quarter" idx="25"/>
          </p:nvPr>
        </p:nvSpPr>
        <p:spPr/>
        <p:txBody>
          <a:bodyPr/>
          <a:lstStyle/>
          <a:p>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8" name="Text Placeholder 7">
            <a:extLst>
              <a:ext uri="{FF2B5EF4-FFF2-40B4-BE49-F238E27FC236}">
                <a16:creationId xmlns:a16="http://schemas.microsoft.com/office/drawing/2014/main" id="{C2C45BFA-1599-F34C-98F1-9D5D9A0AAE3B}"/>
              </a:ext>
            </a:extLst>
          </p:cNvPr>
          <p:cNvSpPr>
            <a:spLocks noGrp="1"/>
          </p:cNvSpPr>
          <p:nvPr>
            <p:ph type="body" sz="quarter" idx="26"/>
          </p:nvPr>
        </p:nvSpPr>
        <p:spPr/>
        <p:txBody>
          <a:bodyPr/>
          <a:lstStyle/>
          <a:p>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6" name="Text Placeholder 5">
            <a:extLst>
              <a:ext uri="{FF2B5EF4-FFF2-40B4-BE49-F238E27FC236}">
                <a16:creationId xmlns:a16="http://schemas.microsoft.com/office/drawing/2014/main" id="{508DFFD9-B485-8FD0-F682-D8B7D0BA0B12}"/>
              </a:ext>
            </a:extLst>
          </p:cNvPr>
          <p:cNvSpPr>
            <a:spLocks noGrp="1"/>
          </p:cNvSpPr>
          <p:nvPr>
            <p:ph type="body" sz="quarter" idx="12"/>
          </p:nvPr>
        </p:nvSpPr>
        <p:spPr/>
        <p:txBody>
          <a:bodyPr/>
          <a:lstStyle/>
          <a:p>
            <a:r>
              <a:rPr lang="en-CA" err="1"/>
              <a:t>Firstname</a:t>
            </a:r>
            <a:r>
              <a:rPr lang="en-CA"/>
              <a:t> </a:t>
            </a:r>
            <a:r>
              <a:rPr lang="en-CA" err="1"/>
              <a:t>Lastname</a:t>
            </a:r>
            <a:endParaRPr lang="en-CA"/>
          </a:p>
        </p:txBody>
      </p:sp>
    </p:spTree>
    <p:extLst>
      <p:ext uri="{BB962C8B-B14F-4D97-AF65-F5344CB8AC3E}">
        <p14:creationId xmlns:p14="http://schemas.microsoft.com/office/powerpoint/2010/main" val="70101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4C82EC5-A547-5753-8990-0D423FE033B0}"/>
              </a:ext>
            </a:extLst>
          </p:cNvPr>
          <p:cNvSpPr>
            <a:spLocks noGrp="1"/>
          </p:cNvSpPr>
          <p:nvPr>
            <p:ph type="body" sz="quarter" idx="12"/>
          </p:nvPr>
        </p:nvSpPr>
        <p:spPr>
          <a:xfrm>
            <a:off x="6445813" y="2709662"/>
            <a:ext cx="2165914" cy="492443"/>
          </a:xfrm>
        </p:spPr>
        <p:txBody>
          <a:bodyPr/>
          <a:lstStyle/>
          <a:p>
            <a:r>
              <a:rPr lang="en-CA"/>
              <a:t>Want transparency on company AI policies</a:t>
            </a:r>
          </a:p>
        </p:txBody>
      </p:sp>
      <p:sp>
        <p:nvSpPr>
          <p:cNvPr id="11" name="Text Placeholder 10">
            <a:extLst>
              <a:ext uri="{FF2B5EF4-FFF2-40B4-BE49-F238E27FC236}">
                <a16:creationId xmlns:a16="http://schemas.microsoft.com/office/drawing/2014/main" id="{59306EA5-1199-6CE1-E13D-A85DCA93782B}"/>
              </a:ext>
            </a:extLst>
          </p:cNvPr>
          <p:cNvSpPr>
            <a:spLocks noGrp="1"/>
          </p:cNvSpPr>
          <p:nvPr>
            <p:ph type="body" sz="quarter" idx="13"/>
          </p:nvPr>
        </p:nvSpPr>
        <p:spPr/>
        <p:txBody>
          <a:bodyPr/>
          <a:lstStyle/>
          <a:p>
            <a:r>
              <a:rPr lang="en-CA"/>
              <a:t>Source: </a:t>
            </a:r>
            <a:r>
              <a:rPr lang="en-CA">
                <a:hlinkClick r:id="rId3"/>
              </a:rPr>
              <a:t>McKinsey</a:t>
            </a:r>
            <a:r>
              <a:rPr lang="en-CA"/>
              <a:t> </a:t>
            </a:r>
          </a:p>
        </p:txBody>
      </p:sp>
      <p:sp>
        <p:nvSpPr>
          <p:cNvPr id="9" name="Title 8">
            <a:extLst>
              <a:ext uri="{FF2B5EF4-FFF2-40B4-BE49-F238E27FC236}">
                <a16:creationId xmlns:a16="http://schemas.microsoft.com/office/drawing/2014/main" id="{EB7C5DD3-F99E-6C32-8167-876561E6DA2D}"/>
              </a:ext>
            </a:extLst>
          </p:cNvPr>
          <p:cNvSpPr>
            <a:spLocks noGrp="1"/>
          </p:cNvSpPr>
          <p:nvPr>
            <p:ph type="title"/>
          </p:nvPr>
        </p:nvSpPr>
        <p:spPr>
          <a:xfrm>
            <a:off x="584200" y="2288059"/>
            <a:ext cx="5273648" cy="2031325"/>
          </a:xfrm>
        </p:spPr>
        <p:txBody>
          <a:bodyPr/>
          <a:lstStyle/>
          <a:p>
            <a:r>
              <a:rPr lang="en-US"/>
              <a:t>Establishing </a:t>
            </a:r>
            <a:r>
              <a:rPr lang="en-US">
                <a:gradFill flip="none" rotWithShape="1">
                  <a:gsLst>
                    <a:gs pos="12000">
                      <a:srgbClr val="CD9AD0"/>
                    </a:gs>
                    <a:gs pos="36000">
                      <a:srgbClr val="8EC8E8"/>
                    </a:gs>
                  </a:gsLst>
                  <a:lin ang="10800000" scaled="1"/>
                  <a:tileRect/>
                </a:gradFill>
                <a:latin typeface="Segoe UI Semibold"/>
                <a:ea typeface="+mj-lt"/>
                <a:cs typeface="Segoe UI Semibold"/>
              </a:rPr>
              <a:t>digital trust</a:t>
            </a:r>
            <a:r>
              <a:rPr lang="en-US"/>
              <a:t> hinges on what we do today</a:t>
            </a:r>
            <a:endParaRPr lang="en-CA"/>
          </a:p>
        </p:txBody>
      </p:sp>
      <p:sp>
        <p:nvSpPr>
          <p:cNvPr id="12" name="Text Placeholder 11">
            <a:extLst>
              <a:ext uri="{FF2B5EF4-FFF2-40B4-BE49-F238E27FC236}">
                <a16:creationId xmlns:a16="http://schemas.microsoft.com/office/drawing/2014/main" id="{F43C02DD-62FF-34C5-BE38-1BC81B93FB6F}"/>
              </a:ext>
            </a:extLst>
          </p:cNvPr>
          <p:cNvSpPr>
            <a:spLocks noGrp="1"/>
          </p:cNvSpPr>
          <p:nvPr>
            <p:ph type="body" sz="quarter" idx="14"/>
          </p:nvPr>
        </p:nvSpPr>
        <p:spPr/>
        <p:txBody>
          <a:bodyPr/>
          <a:lstStyle/>
          <a:p>
            <a:r>
              <a:rPr lang="en-CA"/>
              <a:t>72%</a:t>
            </a:r>
          </a:p>
        </p:txBody>
      </p:sp>
      <p:sp>
        <p:nvSpPr>
          <p:cNvPr id="13" name="Text Placeholder 12">
            <a:extLst>
              <a:ext uri="{FF2B5EF4-FFF2-40B4-BE49-F238E27FC236}">
                <a16:creationId xmlns:a16="http://schemas.microsoft.com/office/drawing/2014/main" id="{D03D076A-E747-7412-4C94-B864A61AE813}"/>
              </a:ext>
            </a:extLst>
          </p:cNvPr>
          <p:cNvSpPr>
            <a:spLocks noGrp="1"/>
          </p:cNvSpPr>
          <p:nvPr>
            <p:ph type="body" sz="quarter" idx="15"/>
          </p:nvPr>
        </p:nvSpPr>
        <p:spPr>
          <a:xfrm>
            <a:off x="9186393" y="2709661"/>
            <a:ext cx="2165914" cy="492443"/>
          </a:xfrm>
        </p:spPr>
        <p:txBody>
          <a:bodyPr/>
          <a:lstStyle/>
          <a:p>
            <a:r>
              <a:rPr lang="en-CA"/>
              <a:t>Confidence in finding company AI policies </a:t>
            </a:r>
          </a:p>
        </p:txBody>
      </p:sp>
      <p:sp>
        <p:nvSpPr>
          <p:cNvPr id="14" name="Text Placeholder 13">
            <a:extLst>
              <a:ext uri="{FF2B5EF4-FFF2-40B4-BE49-F238E27FC236}">
                <a16:creationId xmlns:a16="http://schemas.microsoft.com/office/drawing/2014/main" id="{8A500E7C-CD8E-6B73-82CD-C50E1E6D6396}"/>
              </a:ext>
            </a:extLst>
          </p:cNvPr>
          <p:cNvSpPr>
            <a:spLocks noGrp="1"/>
          </p:cNvSpPr>
          <p:nvPr>
            <p:ph type="body" sz="quarter" idx="16"/>
          </p:nvPr>
        </p:nvSpPr>
        <p:spPr/>
        <p:txBody>
          <a:bodyPr/>
          <a:lstStyle/>
          <a:p>
            <a:r>
              <a:rPr lang="en-CA"/>
              <a:t>54%</a:t>
            </a:r>
          </a:p>
        </p:txBody>
      </p:sp>
      <p:sp>
        <p:nvSpPr>
          <p:cNvPr id="15" name="Text Placeholder 14">
            <a:extLst>
              <a:ext uri="{FF2B5EF4-FFF2-40B4-BE49-F238E27FC236}">
                <a16:creationId xmlns:a16="http://schemas.microsoft.com/office/drawing/2014/main" id="{649E7F09-17F6-F6D5-AB76-6A7495EB1C31}"/>
              </a:ext>
            </a:extLst>
          </p:cNvPr>
          <p:cNvSpPr>
            <a:spLocks noGrp="1"/>
          </p:cNvSpPr>
          <p:nvPr>
            <p:ph type="body" sz="quarter" idx="17"/>
          </p:nvPr>
        </p:nvSpPr>
        <p:spPr/>
        <p:txBody>
          <a:bodyPr/>
          <a:lstStyle/>
          <a:p>
            <a:r>
              <a:rPr lang="en-CA"/>
              <a:t>Equal or more trust on AI vs non-AI products</a:t>
            </a:r>
          </a:p>
        </p:txBody>
      </p:sp>
      <p:sp>
        <p:nvSpPr>
          <p:cNvPr id="16" name="Text Placeholder 15">
            <a:extLst>
              <a:ext uri="{FF2B5EF4-FFF2-40B4-BE49-F238E27FC236}">
                <a16:creationId xmlns:a16="http://schemas.microsoft.com/office/drawing/2014/main" id="{EA37EC93-3CA6-2416-16ED-AAE12E34624A}"/>
              </a:ext>
            </a:extLst>
          </p:cNvPr>
          <p:cNvSpPr>
            <a:spLocks noGrp="1"/>
          </p:cNvSpPr>
          <p:nvPr>
            <p:ph type="body" sz="quarter" idx="18"/>
          </p:nvPr>
        </p:nvSpPr>
        <p:spPr/>
        <p:txBody>
          <a:bodyPr/>
          <a:lstStyle/>
          <a:p>
            <a:r>
              <a:rPr lang="en-CA"/>
              <a:t>68%</a:t>
            </a:r>
          </a:p>
        </p:txBody>
      </p:sp>
      <p:sp>
        <p:nvSpPr>
          <p:cNvPr id="17" name="Text Placeholder 16">
            <a:extLst>
              <a:ext uri="{FF2B5EF4-FFF2-40B4-BE49-F238E27FC236}">
                <a16:creationId xmlns:a16="http://schemas.microsoft.com/office/drawing/2014/main" id="{72964F4B-8FDB-5079-630D-15E156CCD7EC}"/>
              </a:ext>
            </a:extLst>
          </p:cNvPr>
          <p:cNvSpPr>
            <a:spLocks noGrp="1"/>
          </p:cNvSpPr>
          <p:nvPr>
            <p:ph type="body" sz="quarter" idx="19"/>
          </p:nvPr>
        </p:nvSpPr>
        <p:spPr/>
        <p:txBody>
          <a:bodyPr/>
          <a:lstStyle/>
          <a:p>
            <a:r>
              <a:rPr lang="en-CA"/>
              <a:t>Digital-trust leaders seeing 10% growth</a:t>
            </a:r>
          </a:p>
        </p:txBody>
      </p:sp>
      <p:sp>
        <p:nvSpPr>
          <p:cNvPr id="18" name="Text Placeholder 17">
            <a:extLst>
              <a:ext uri="{FF2B5EF4-FFF2-40B4-BE49-F238E27FC236}">
                <a16:creationId xmlns:a16="http://schemas.microsoft.com/office/drawing/2014/main" id="{E80234E6-8EB2-F8D2-61D2-59016CB82DA6}"/>
              </a:ext>
            </a:extLst>
          </p:cNvPr>
          <p:cNvSpPr>
            <a:spLocks noGrp="1"/>
          </p:cNvSpPr>
          <p:nvPr>
            <p:ph type="body" sz="quarter" idx="20"/>
          </p:nvPr>
        </p:nvSpPr>
        <p:spPr/>
        <p:txBody>
          <a:bodyPr/>
          <a:lstStyle/>
          <a:p>
            <a:r>
              <a:rPr lang="en-CA"/>
              <a:t>1.6x</a:t>
            </a:r>
          </a:p>
        </p:txBody>
      </p:sp>
    </p:spTree>
    <p:extLst>
      <p:ext uri="{BB962C8B-B14F-4D97-AF65-F5344CB8AC3E}">
        <p14:creationId xmlns:p14="http://schemas.microsoft.com/office/powerpoint/2010/main" val="24946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062" y="2819400"/>
            <a:ext cx="4587875" cy="609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6640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0EE1-095F-97D6-CC19-39167639471E}"/>
              </a:ext>
            </a:extLst>
          </p:cNvPr>
          <p:cNvSpPr>
            <a:spLocks noGrp="1"/>
          </p:cNvSpPr>
          <p:nvPr>
            <p:ph type="title"/>
          </p:nvPr>
        </p:nvSpPr>
        <p:spPr/>
        <p:txBody>
          <a:bodyPr/>
          <a:lstStyle/>
          <a:p>
            <a:pPr algn="ctr"/>
            <a:r>
              <a:rPr lang="en-US"/>
              <a:t>Our responsible AI journey</a:t>
            </a:r>
          </a:p>
        </p:txBody>
      </p:sp>
      <p:cxnSp>
        <p:nvCxnSpPr>
          <p:cNvPr id="4" name="Straight Connector 3">
            <a:extLst>
              <a:ext uri="{FF2B5EF4-FFF2-40B4-BE49-F238E27FC236}">
                <a16:creationId xmlns:a16="http://schemas.microsoft.com/office/drawing/2014/main" id="{AB52D43B-C171-3615-0709-80C4D6622CA6}"/>
              </a:ext>
              <a:ext uri="{C183D7F6-B498-43B3-948B-1728B52AA6E4}">
                <adec:decorative xmlns:adec="http://schemas.microsoft.com/office/drawing/2017/decorative" val="1"/>
              </a:ext>
            </a:extLst>
          </p:cNvPr>
          <p:cNvCxnSpPr>
            <a:cxnSpLocks/>
          </p:cNvCxnSpPr>
          <p:nvPr/>
        </p:nvCxnSpPr>
        <p:spPr>
          <a:xfrm>
            <a:off x="881450" y="3612508"/>
            <a:ext cx="10485884"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4D086D-A76C-B778-21F4-278212F8D9F4}"/>
              </a:ext>
              <a:ext uri="{C183D7F6-B498-43B3-948B-1728B52AA6E4}">
                <adec:decorative xmlns:adec="http://schemas.microsoft.com/office/drawing/2017/decorative" val="1"/>
              </a:ext>
            </a:extLst>
          </p:cNvPr>
          <p:cNvCxnSpPr>
            <a:cxnSpLocks/>
          </p:cNvCxnSpPr>
          <p:nvPr/>
        </p:nvCxnSpPr>
        <p:spPr>
          <a:xfrm>
            <a:off x="1677274" y="2966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4" name="Rounded Rectangle 63">
            <a:extLst>
              <a:ext uri="{FF2B5EF4-FFF2-40B4-BE49-F238E27FC236}">
                <a16:creationId xmlns:a16="http://schemas.microsoft.com/office/drawing/2014/main" id="{A23231E5-65E0-72D2-D300-ABAA665BF0FE}"/>
              </a:ext>
            </a:extLst>
          </p:cNvPr>
          <p:cNvSpPr/>
          <p:nvPr/>
        </p:nvSpPr>
        <p:spPr bwMode="auto">
          <a:xfrm>
            <a:off x="881450" y="1366743"/>
            <a:ext cx="1569259"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2016</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Satya Nadella’s article on AI Design Principles</a:t>
            </a:r>
          </a:p>
        </p:txBody>
      </p:sp>
      <p:sp>
        <p:nvSpPr>
          <p:cNvPr id="9" name="Rounded Rectangle 8">
            <a:extLst>
              <a:ext uri="{FF2B5EF4-FFF2-40B4-BE49-F238E27FC236}">
                <a16:creationId xmlns:a16="http://schemas.microsoft.com/office/drawing/2014/main" id="{9CC5C529-BC93-EDFE-C5EC-757D0628FAE8}"/>
              </a:ext>
            </a:extLst>
          </p:cNvPr>
          <p:cNvSpPr/>
          <p:nvPr/>
        </p:nvSpPr>
        <p:spPr bwMode="auto">
          <a:xfrm>
            <a:off x="1995621" y="4592923"/>
            <a:ext cx="1108036"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2017</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Aether Committee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established</a:t>
            </a:r>
          </a:p>
        </p:txBody>
      </p:sp>
      <p:sp>
        <p:nvSpPr>
          <p:cNvPr id="65" name="Rounded Rectangle 64">
            <a:extLst>
              <a:ext uri="{FF2B5EF4-FFF2-40B4-BE49-F238E27FC236}">
                <a16:creationId xmlns:a16="http://schemas.microsoft.com/office/drawing/2014/main" id="{6B859EBD-AF2C-8AD2-7ABA-503D9924F7B2}"/>
              </a:ext>
            </a:extLst>
          </p:cNvPr>
          <p:cNvSpPr/>
          <p:nvPr/>
        </p:nvSpPr>
        <p:spPr bwMode="auto">
          <a:xfrm>
            <a:off x="2765076" y="1366743"/>
            <a:ext cx="1313856"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2018</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AI Principles adopted</a:t>
            </a:r>
          </a:p>
        </p:txBody>
      </p:sp>
      <p:sp>
        <p:nvSpPr>
          <p:cNvPr id="29" name="Rounded Rectangle 28">
            <a:extLst>
              <a:ext uri="{FF2B5EF4-FFF2-40B4-BE49-F238E27FC236}">
                <a16:creationId xmlns:a16="http://schemas.microsoft.com/office/drawing/2014/main" id="{9A6A0E68-3272-4E18-A0ED-328C717048A8}"/>
              </a:ext>
            </a:extLst>
          </p:cNvPr>
          <p:cNvSpPr/>
          <p:nvPr/>
        </p:nvSpPr>
        <p:spPr bwMode="auto">
          <a:xfrm>
            <a:off x="3581207" y="4592923"/>
            <a:ext cx="142632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2018</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Facial Recognition Principles adopted</a:t>
            </a:r>
          </a:p>
        </p:txBody>
      </p:sp>
      <p:sp>
        <p:nvSpPr>
          <p:cNvPr id="30" name="Rounded Rectangle 29">
            <a:extLst>
              <a:ext uri="{FF2B5EF4-FFF2-40B4-BE49-F238E27FC236}">
                <a16:creationId xmlns:a16="http://schemas.microsoft.com/office/drawing/2014/main" id="{C41FE458-7622-99A0-08D9-2D05658AEB42}"/>
              </a:ext>
            </a:extLst>
          </p:cNvPr>
          <p:cNvSpPr/>
          <p:nvPr/>
        </p:nvSpPr>
        <p:spPr bwMode="auto">
          <a:xfrm>
            <a:off x="5325937" y="4592923"/>
            <a:ext cx="142632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2019</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Office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established</a:t>
            </a:r>
          </a:p>
        </p:txBody>
      </p:sp>
      <p:sp>
        <p:nvSpPr>
          <p:cNvPr id="67" name="Rounded Rectangle 66">
            <a:extLst>
              <a:ext uri="{FF2B5EF4-FFF2-40B4-BE49-F238E27FC236}">
                <a16:creationId xmlns:a16="http://schemas.microsoft.com/office/drawing/2014/main" id="{E7C70E8F-56A8-CCBA-5100-ED6905CD6BFA}"/>
              </a:ext>
            </a:extLst>
          </p:cNvPr>
          <p:cNvSpPr/>
          <p:nvPr/>
        </p:nvSpPr>
        <p:spPr bwMode="auto">
          <a:xfrm>
            <a:off x="6361280" y="1366743"/>
            <a:ext cx="1100368"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2019</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it-IT"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Standard v1 </a:t>
            </a:r>
          </a:p>
        </p:txBody>
      </p:sp>
      <p:sp>
        <p:nvSpPr>
          <p:cNvPr id="31" name="Rounded Rectangle 30">
            <a:extLst>
              <a:ext uri="{FF2B5EF4-FFF2-40B4-BE49-F238E27FC236}">
                <a16:creationId xmlns:a16="http://schemas.microsoft.com/office/drawing/2014/main" id="{9DAD7F75-45C5-40AD-D35A-9DEAA9CBE27E}"/>
              </a:ext>
            </a:extLst>
          </p:cNvPr>
          <p:cNvSpPr/>
          <p:nvPr/>
        </p:nvSpPr>
        <p:spPr bwMode="auto">
          <a:xfrm>
            <a:off x="7070667" y="4592923"/>
            <a:ext cx="153070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2020</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Strategy in Engineering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established</a:t>
            </a:r>
          </a:p>
        </p:txBody>
      </p:sp>
      <p:sp>
        <p:nvSpPr>
          <p:cNvPr id="32" name="Rounded Rectangle 31">
            <a:extLst>
              <a:ext uri="{FF2B5EF4-FFF2-40B4-BE49-F238E27FC236}">
                <a16:creationId xmlns:a16="http://schemas.microsoft.com/office/drawing/2014/main" id="{B80D5BE5-0D7D-6C17-5F80-C70118A00806}"/>
              </a:ext>
            </a:extLst>
          </p:cNvPr>
          <p:cNvSpPr/>
          <p:nvPr/>
        </p:nvSpPr>
        <p:spPr bwMode="auto">
          <a:xfrm>
            <a:off x="8763207" y="4592923"/>
            <a:ext cx="153070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2021</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Dashboard</a:t>
            </a:r>
          </a:p>
        </p:txBody>
      </p:sp>
      <p:sp>
        <p:nvSpPr>
          <p:cNvPr id="69" name="Rounded Rectangle 68">
            <a:extLst>
              <a:ext uri="{FF2B5EF4-FFF2-40B4-BE49-F238E27FC236}">
                <a16:creationId xmlns:a16="http://schemas.microsoft.com/office/drawing/2014/main" id="{F3948726-F63B-51A3-8AEE-F194002AAAA8}"/>
              </a:ext>
            </a:extLst>
          </p:cNvPr>
          <p:cNvSpPr/>
          <p:nvPr/>
        </p:nvSpPr>
        <p:spPr bwMode="auto">
          <a:xfrm>
            <a:off x="9687762" y="1366743"/>
            <a:ext cx="1426324"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2022</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Responsible AI Standard v2</a:t>
            </a:r>
          </a:p>
        </p:txBody>
      </p:sp>
      <p:cxnSp>
        <p:nvCxnSpPr>
          <p:cNvPr id="83" name="Straight Arrow Connector 82">
            <a:extLst>
              <a:ext uri="{FF2B5EF4-FFF2-40B4-BE49-F238E27FC236}">
                <a16:creationId xmlns:a16="http://schemas.microsoft.com/office/drawing/2014/main" id="{6A5B9332-3ADC-6C67-261A-873091FF8012}"/>
              </a:ext>
              <a:ext uri="{C183D7F6-B498-43B3-948B-1728B52AA6E4}">
                <adec:decorative xmlns:adec="http://schemas.microsoft.com/office/drawing/2017/decorative" val="1"/>
              </a:ext>
            </a:extLst>
          </p:cNvPr>
          <p:cNvCxnSpPr>
            <a:cxnSpLocks/>
          </p:cNvCxnSpPr>
          <p:nvPr/>
        </p:nvCxnSpPr>
        <p:spPr>
          <a:xfrm flipV="1">
            <a:off x="2549639" y="360735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News_E900">
            <a:extLst>
              <a:ext uri="{FF2B5EF4-FFF2-40B4-BE49-F238E27FC236}">
                <a16:creationId xmlns:a16="http://schemas.microsoft.com/office/drawing/2014/main" id="{C3B68DA6-4D38-EE48-43B4-5CC4A3CE5793}"/>
              </a:ext>
              <a:ext uri="{C183D7F6-B498-43B3-948B-1728B52AA6E4}">
                <adec:decorative xmlns:adec="http://schemas.microsoft.com/office/drawing/2017/decorative" val="1"/>
              </a:ext>
            </a:extLst>
          </p:cNvPr>
          <p:cNvSpPr>
            <a:spLocks noChangeAspect="1" noEditPoints="1"/>
          </p:cNvSpPr>
          <p:nvPr/>
        </p:nvSpPr>
        <p:spPr bwMode="auto">
          <a:xfrm>
            <a:off x="1521610" y="1909479"/>
            <a:ext cx="288941" cy="192865"/>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Books">
            <a:extLst>
              <a:ext uri="{FF2B5EF4-FFF2-40B4-BE49-F238E27FC236}">
                <a16:creationId xmlns:a16="http://schemas.microsoft.com/office/drawing/2014/main" id="{1D5B07F3-69BC-E00B-F9E5-41168140C91A}"/>
              </a:ext>
              <a:ext uri="{C183D7F6-B498-43B3-948B-1728B52AA6E4}">
                <adec:decorative xmlns:adec="http://schemas.microsoft.com/office/drawing/2017/decorative" val="1"/>
              </a:ext>
            </a:extLst>
          </p:cNvPr>
          <p:cNvSpPr>
            <a:spLocks noChangeAspect="1" noEditPoints="1"/>
          </p:cNvSpPr>
          <p:nvPr/>
        </p:nvSpPr>
        <p:spPr bwMode="auto">
          <a:xfrm>
            <a:off x="3302247" y="1909479"/>
            <a:ext cx="239513" cy="189111"/>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building_5">
            <a:extLst>
              <a:ext uri="{FF2B5EF4-FFF2-40B4-BE49-F238E27FC236}">
                <a16:creationId xmlns:a16="http://schemas.microsoft.com/office/drawing/2014/main" id="{1CBC27A7-09D8-FA25-0920-9E2AF60A6DD0}"/>
              </a:ext>
              <a:ext uri="{C183D7F6-B498-43B3-948B-1728B52AA6E4}">
                <adec:decorative xmlns:adec="http://schemas.microsoft.com/office/drawing/2017/decorative" val="1"/>
              </a:ext>
            </a:extLst>
          </p:cNvPr>
          <p:cNvSpPr>
            <a:spLocks noChangeAspect="1" noEditPoints="1"/>
          </p:cNvSpPr>
          <p:nvPr/>
        </p:nvSpPr>
        <p:spPr bwMode="auto">
          <a:xfrm>
            <a:off x="4167643" y="4397314"/>
            <a:ext cx="253453" cy="21709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Beaker_F196">
            <a:extLst>
              <a:ext uri="{FF2B5EF4-FFF2-40B4-BE49-F238E27FC236}">
                <a16:creationId xmlns:a16="http://schemas.microsoft.com/office/drawing/2014/main" id="{779E3EA9-473A-AD34-0FEF-E8FADFEA989E}"/>
              </a:ext>
              <a:ext uri="{C183D7F6-B498-43B3-948B-1728B52AA6E4}">
                <adec:decorative xmlns:adec="http://schemas.microsoft.com/office/drawing/2017/decorative" val="1"/>
              </a:ext>
            </a:extLst>
          </p:cNvPr>
          <p:cNvSpPr>
            <a:spLocks noChangeAspect="1" noEditPoints="1"/>
          </p:cNvSpPr>
          <p:nvPr/>
        </p:nvSpPr>
        <p:spPr bwMode="auto">
          <a:xfrm>
            <a:off x="10293911" y="1872886"/>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people_12">
            <a:extLst>
              <a:ext uri="{FF2B5EF4-FFF2-40B4-BE49-F238E27FC236}">
                <a16:creationId xmlns:a16="http://schemas.microsoft.com/office/drawing/2014/main" id="{5AE877C8-B287-E984-D8BE-7D321BA5519B}"/>
              </a:ext>
              <a:ext uri="{C183D7F6-B498-43B3-948B-1728B52AA6E4}">
                <adec:decorative xmlns:adec="http://schemas.microsoft.com/office/drawing/2017/decorative" val="1"/>
              </a:ext>
            </a:extLst>
          </p:cNvPr>
          <p:cNvSpPr>
            <a:spLocks noChangeAspect="1" noEditPoints="1"/>
          </p:cNvSpPr>
          <p:nvPr/>
        </p:nvSpPr>
        <p:spPr bwMode="auto">
          <a:xfrm>
            <a:off x="2416147" y="4391970"/>
            <a:ext cx="266985" cy="22778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 name="Beaker_F196">
            <a:extLst>
              <a:ext uri="{FF2B5EF4-FFF2-40B4-BE49-F238E27FC236}">
                <a16:creationId xmlns:a16="http://schemas.microsoft.com/office/drawing/2014/main" id="{AA46256B-1F4E-8E1C-61DF-A7B4BE1E97A0}"/>
              </a:ext>
              <a:ext uri="{C183D7F6-B498-43B3-948B-1728B52AA6E4}">
                <adec:decorative xmlns:adec="http://schemas.microsoft.com/office/drawing/2017/decorative" val="1"/>
              </a:ext>
            </a:extLst>
          </p:cNvPr>
          <p:cNvSpPr>
            <a:spLocks noChangeAspect="1" noEditPoints="1"/>
          </p:cNvSpPr>
          <p:nvPr/>
        </p:nvSpPr>
        <p:spPr bwMode="auto">
          <a:xfrm>
            <a:off x="9421546" y="4382215"/>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2" name="people_12">
            <a:extLst>
              <a:ext uri="{FF2B5EF4-FFF2-40B4-BE49-F238E27FC236}">
                <a16:creationId xmlns:a16="http://schemas.microsoft.com/office/drawing/2014/main" id="{1AAC56F5-48A4-EE22-300F-19091245960A}"/>
              </a:ext>
              <a:ext uri="{C183D7F6-B498-43B3-948B-1728B52AA6E4}">
                <adec:decorative xmlns:adec="http://schemas.microsoft.com/office/drawing/2017/decorative" val="1"/>
              </a:ext>
            </a:extLst>
          </p:cNvPr>
          <p:cNvSpPr>
            <a:spLocks noChangeAspect="1" noEditPoints="1"/>
          </p:cNvSpPr>
          <p:nvPr/>
        </p:nvSpPr>
        <p:spPr bwMode="auto">
          <a:xfrm>
            <a:off x="5902752" y="4391969"/>
            <a:ext cx="266985" cy="22778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Beaker_F196">
            <a:extLst>
              <a:ext uri="{FF2B5EF4-FFF2-40B4-BE49-F238E27FC236}">
                <a16:creationId xmlns:a16="http://schemas.microsoft.com/office/drawing/2014/main" id="{17389507-BDED-4B31-AB24-C5C2B97FAB36}"/>
              </a:ext>
              <a:ext uri="{C183D7F6-B498-43B3-948B-1728B52AA6E4}">
                <adec:decorative xmlns:adec="http://schemas.microsoft.com/office/drawing/2017/decorative" val="1"/>
              </a:ext>
            </a:extLst>
          </p:cNvPr>
          <p:cNvSpPr>
            <a:spLocks noChangeAspect="1" noEditPoints="1"/>
          </p:cNvSpPr>
          <p:nvPr/>
        </p:nvSpPr>
        <p:spPr bwMode="auto">
          <a:xfrm>
            <a:off x="6837862" y="1909479"/>
            <a:ext cx="214026" cy="247294"/>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Graphic 22">
            <a:extLst>
              <a:ext uri="{FF2B5EF4-FFF2-40B4-BE49-F238E27FC236}">
                <a16:creationId xmlns:a16="http://schemas.microsoft.com/office/drawing/2014/main" id="{F8D654F3-FB13-F76B-E5F7-15FBD5F8905F}"/>
              </a:ext>
              <a:ext uri="{C183D7F6-B498-43B3-948B-1728B52AA6E4}">
                <adec:decorative xmlns:adec="http://schemas.microsoft.com/office/drawing/2017/decorative" val="1"/>
              </a:ext>
            </a:extLst>
          </p:cNvPr>
          <p:cNvSpPr/>
          <p:nvPr/>
        </p:nvSpPr>
        <p:spPr>
          <a:xfrm>
            <a:off x="7679172" y="4382215"/>
            <a:ext cx="227066" cy="229274"/>
          </a:xfrm>
          <a:custGeom>
            <a:avLst/>
            <a:gdLst>
              <a:gd name="connsiteX0" fmla="*/ 94485 w 227066"/>
              <a:gd name="connsiteY0" fmla="*/ 66278 h 229274"/>
              <a:gd name="connsiteX1" fmla="*/ 160747 w 227066"/>
              <a:gd name="connsiteY1" fmla="*/ 0 h 229274"/>
              <a:gd name="connsiteX2" fmla="*/ 191066 w 227066"/>
              <a:gd name="connsiteY2" fmla="*/ 7338 h 229274"/>
              <a:gd name="connsiteX3" fmla="*/ 194781 w 227066"/>
              <a:gd name="connsiteY3" fmla="*/ 18985 h 229274"/>
              <a:gd name="connsiteX4" fmla="*/ 193210 w 227066"/>
              <a:gd name="connsiteY4" fmla="*/ 21134 h 229274"/>
              <a:gd name="connsiteX5" fmla="*/ 161343 w 227066"/>
              <a:gd name="connsiteY5" fmla="*/ 53013 h 229274"/>
              <a:gd name="connsiteX6" fmla="*/ 173559 w 227066"/>
              <a:gd name="connsiteY6" fmla="*/ 65230 h 229274"/>
              <a:gd name="connsiteX7" fmla="*/ 205588 w 227066"/>
              <a:gd name="connsiteY7" fmla="*/ 33213 h 229274"/>
              <a:gd name="connsiteX8" fmla="*/ 217813 w 227066"/>
              <a:gd name="connsiteY8" fmla="*/ 33212 h 229274"/>
              <a:gd name="connsiteX9" fmla="*/ 219338 w 227066"/>
              <a:gd name="connsiteY9" fmla="*/ 35276 h 229274"/>
              <a:gd name="connsiteX10" fmla="*/ 191816 w 227066"/>
              <a:gd name="connsiteY10" fmla="*/ 124864 h 229274"/>
              <a:gd name="connsiteX11" fmla="*/ 145322 w 227066"/>
              <a:gd name="connsiteY11" fmla="*/ 130751 h 229274"/>
              <a:gd name="connsiteX12" fmla="*/ 60439 w 227066"/>
              <a:gd name="connsiteY12" fmla="*/ 218550 h 229274"/>
              <a:gd name="connsiteX13" fmla="*/ 10725 w 227066"/>
              <a:gd name="connsiteY13" fmla="*/ 219397 h 229274"/>
              <a:gd name="connsiteX14" fmla="*/ 9878 w 227066"/>
              <a:gd name="connsiteY14" fmla="*/ 169683 h 229274"/>
              <a:gd name="connsiteX15" fmla="*/ 96029 w 227066"/>
              <a:gd name="connsiteY15" fmla="*/ 80547 h 229274"/>
              <a:gd name="connsiteX16" fmla="*/ 94485 w 227066"/>
              <a:gd name="connsiteY16" fmla="*/ 66278 h 229274"/>
              <a:gd name="connsiteX17" fmla="*/ 160755 w 227066"/>
              <a:gd name="connsiteY17" fmla="*/ 17296 h 229274"/>
              <a:gd name="connsiteX18" fmla="*/ 111754 w 227066"/>
              <a:gd name="connsiteY18" fmla="*/ 66260 h 229274"/>
              <a:gd name="connsiteX19" fmla="*/ 113882 w 227066"/>
              <a:gd name="connsiteY19" fmla="*/ 80558 h 229274"/>
              <a:gd name="connsiteX20" fmla="*/ 111830 w 227066"/>
              <a:gd name="connsiteY20" fmla="*/ 89087 h 229274"/>
              <a:gd name="connsiteX21" fmla="*/ 22302 w 227066"/>
              <a:gd name="connsiteY21" fmla="*/ 181692 h 229274"/>
              <a:gd name="connsiteX22" fmla="*/ 22728 w 227066"/>
              <a:gd name="connsiteY22" fmla="*/ 206967 h 229274"/>
              <a:gd name="connsiteX23" fmla="*/ 48003 w 227066"/>
              <a:gd name="connsiteY23" fmla="*/ 206541 h 229274"/>
              <a:gd name="connsiteX24" fmla="*/ 136471 w 227066"/>
              <a:gd name="connsiteY24" fmla="*/ 115019 h 229274"/>
              <a:gd name="connsiteX25" fmla="*/ 145403 w 227066"/>
              <a:gd name="connsiteY25" fmla="*/ 112817 h 229274"/>
              <a:gd name="connsiteX26" fmla="*/ 207286 w 227066"/>
              <a:gd name="connsiteY26" fmla="*/ 81686 h 229274"/>
              <a:gd name="connsiteX27" fmla="*/ 208400 w 227066"/>
              <a:gd name="connsiteY27" fmla="*/ 54845 h 229274"/>
              <a:gd name="connsiteX28" fmla="*/ 179679 w 227066"/>
              <a:gd name="connsiteY28" fmla="*/ 83566 h 229274"/>
              <a:gd name="connsiteX29" fmla="*/ 167454 w 227066"/>
              <a:gd name="connsiteY29" fmla="*/ 83570 h 229274"/>
              <a:gd name="connsiteX30" fmla="*/ 167451 w 227066"/>
              <a:gd name="connsiteY30" fmla="*/ 83566 h 229274"/>
              <a:gd name="connsiteX31" fmla="*/ 143006 w 227066"/>
              <a:gd name="connsiteY31" fmla="*/ 59121 h 229274"/>
              <a:gd name="connsiteX32" fmla="*/ 143006 w 227066"/>
              <a:gd name="connsiteY32" fmla="*/ 46905 h 229274"/>
              <a:gd name="connsiteX33" fmla="*/ 171427 w 227066"/>
              <a:gd name="connsiteY33" fmla="*/ 18472 h 229274"/>
              <a:gd name="connsiteX34" fmla="*/ 160755 w 227066"/>
              <a:gd name="connsiteY34" fmla="*/ 17296 h 2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066" h="229274">
                <a:moveTo>
                  <a:pt x="94485" y="66278"/>
                </a:moveTo>
                <a:cubicBezTo>
                  <a:pt x="94480" y="29678"/>
                  <a:pt x="124146" y="5"/>
                  <a:pt x="160747" y="0"/>
                </a:cubicBezTo>
                <a:cubicBezTo>
                  <a:pt x="171293" y="-1"/>
                  <a:pt x="181688" y="2514"/>
                  <a:pt x="191066" y="7338"/>
                </a:cubicBezTo>
                <a:cubicBezTo>
                  <a:pt x="195309" y="9529"/>
                  <a:pt x="196972" y="14743"/>
                  <a:pt x="194781" y="18985"/>
                </a:cubicBezTo>
                <a:cubicBezTo>
                  <a:pt x="194372" y="19778"/>
                  <a:pt x="193841" y="20503"/>
                  <a:pt x="193210" y="21134"/>
                </a:cubicBezTo>
                <a:lnTo>
                  <a:pt x="161343" y="53013"/>
                </a:lnTo>
                <a:lnTo>
                  <a:pt x="173559" y="65230"/>
                </a:lnTo>
                <a:lnTo>
                  <a:pt x="205588" y="33213"/>
                </a:lnTo>
                <a:cubicBezTo>
                  <a:pt x="208964" y="29837"/>
                  <a:pt x="214436" y="29836"/>
                  <a:pt x="217813" y="33212"/>
                </a:cubicBezTo>
                <a:cubicBezTo>
                  <a:pt x="218420" y="33820"/>
                  <a:pt x="218934" y="34516"/>
                  <a:pt x="219338" y="35276"/>
                </a:cubicBezTo>
                <a:cubicBezTo>
                  <a:pt x="236477" y="67614"/>
                  <a:pt x="224155" y="107724"/>
                  <a:pt x="191816" y="124864"/>
                </a:cubicBezTo>
                <a:cubicBezTo>
                  <a:pt x="177553" y="132423"/>
                  <a:pt x="161020" y="134517"/>
                  <a:pt x="145322" y="130751"/>
                </a:cubicBezTo>
                <a:lnTo>
                  <a:pt x="60439" y="218550"/>
                </a:lnTo>
                <a:cubicBezTo>
                  <a:pt x="46945" y="232512"/>
                  <a:pt x="24687" y="232891"/>
                  <a:pt x="10725" y="219397"/>
                </a:cubicBezTo>
                <a:cubicBezTo>
                  <a:pt x="-3237" y="205903"/>
                  <a:pt x="-3617" y="183645"/>
                  <a:pt x="9878" y="169683"/>
                </a:cubicBezTo>
                <a:lnTo>
                  <a:pt x="96029" y="80547"/>
                </a:lnTo>
                <a:cubicBezTo>
                  <a:pt x="95001" y="75860"/>
                  <a:pt x="94482" y="71076"/>
                  <a:pt x="94485" y="66278"/>
                </a:cubicBezTo>
                <a:close/>
                <a:moveTo>
                  <a:pt x="160755" y="17296"/>
                </a:moveTo>
                <a:cubicBezTo>
                  <a:pt x="133703" y="17286"/>
                  <a:pt x="111764" y="39208"/>
                  <a:pt x="111754" y="66260"/>
                </a:cubicBezTo>
                <a:cubicBezTo>
                  <a:pt x="111752" y="71105"/>
                  <a:pt x="112469" y="75924"/>
                  <a:pt x="113882" y="80558"/>
                </a:cubicBezTo>
                <a:cubicBezTo>
                  <a:pt x="114798" y="83563"/>
                  <a:pt x="114013" y="86828"/>
                  <a:pt x="111830" y="89087"/>
                </a:cubicBezTo>
                <a:lnTo>
                  <a:pt x="22302" y="181692"/>
                </a:lnTo>
                <a:cubicBezTo>
                  <a:pt x="15440" y="188790"/>
                  <a:pt x="15631" y="200105"/>
                  <a:pt x="22728" y="206967"/>
                </a:cubicBezTo>
                <a:cubicBezTo>
                  <a:pt x="29826" y="213829"/>
                  <a:pt x="41142" y="213638"/>
                  <a:pt x="48003" y="206541"/>
                </a:cubicBezTo>
                <a:lnTo>
                  <a:pt x="136471" y="115019"/>
                </a:lnTo>
                <a:cubicBezTo>
                  <a:pt x="138778" y="112630"/>
                  <a:pt x="142250" y="111774"/>
                  <a:pt x="145403" y="112817"/>
                </a:cubicBezTo>
                <a:cubicBezTo>
                  <a:pt x="171088" y="121309"/>
                  <a:pt x="198794" y="107372"/>
                  <a:pt x="207286" y="81686"/>
                </a:cubicBezTo>
                <a:cubicBezTo>
                  <a:pt x="210151" y="73018"/>
                  <a:pt x="210537" y="63721"/>
                  <a:pt x="208400" y="54845"/>
                </a:cubicBezTo>
                <a:lnTo>
                  <a:pt x="179679" y="83566"/>
                </a:lnTo>
                <a:cubicBezTo>
                  <a:pt x="176305" y="86943"/>
                  <a:pt x="170831" y="86945"/>
                  <a:pt x="167454" y="83570"/>
                </a:cubicBezTo>
                <a:cubicBezTo>
                  <a:pt x="167453" y="83569"/>
                  <a:pt x="167452" y="83568"/>
                  <a:pt x="167451" y="83566"/>
                </a:cubicBezTo>
                <a:lnTo>
                  <a:pt x="143006" y="59121"/>
                </a:lnTo>
                <a:cubicBezTo>
                  <a:pt x="139635" y="55746"/>
                  <a:pt x="139635" y="50279"/>
                  <a:pt x="143006" y="46905"/>
                </a:cubicBezTo>
                <a:lnTo>
                  <a:pt x="171427" y="18472"/>
                </a:lnTo>
                <a:cubicBezTo>
                  <a:pt x="167923" y="17692"/>
                  <a:pt x="164345" y="17297"/>
                  <a:pt x="160755" y="17296"/>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7">
            <a:extLst>
              <a:ext uri="{FF2B5EF4-FFF2-40B4-BE49-F238E27FC236}">
                <a16:creationId xmlns:a16="http://schemas.microsoft.com/office/drawing/2014/main" id="{4829B1D7-1651-18F8-DB10-30C32BEDC1CE}"/>
              </a:ext>
              <a:ext uri="{C183D7F6-B498-43B3-948B-1728B52AA6E4}">
                <adec:decorative xmlns:adec="http://schemas.microsoft.com/office/drawing/2017/decorative" val="1"/>
              </a:ext>
            </a:extLst>
          </p:cNvPr>
          <p:cNvSpPr/>
          <p:nvPr/>
        </p:nvSpPr>
        <p:spPr bwMode="auto">
          <a:xfrm>
            <a:off x="1602651" y="3544702"/>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71FA3B01-1DC7-6767-2AC2-C6AE1CB03459}"/>
              </a:ext>
              <a:ext uri="{C183D7F6-B498-43B3-948B-1728B52AA6E4}">
                <adec:decorative xmlns:adec="http://schemas.microsoft.com/office/drawing/2017/decorative" val="1"/>
              </a:ext>
            </a:extLst>
          </p:cNvPr>
          <p:cNvCxnSpPr>
            <a:cxnSpLocks/>
          </p:cNvCxnSpPr>
          <p:nvPr/>
        </p:nvCxnSpPr>
        <p:spPr>
          <a:xfrm>
            <a:off x="3420662" y="296181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7" name="Oval 36">
            <a:extLst>
              <a:ext uri="{FF2B5EF4-FFF2-40B4-BE49-F238E27FC236}">
                <a16:creationId xmlns:a16="http://schemas.microsoft.com/office/drawing/2014/main" id="{E65F501A-FD59-5AC5-D976-49CE3231732D}"/>
              </a:ext>
              <a:ext uri="{C183D7F6-B498-43B3-948B-1728B52AA6E4}">
                <adec:decorative xmlns:adec="http://schemas.microsoft.com/office/drawing/2017/decorative" val="1"/>
              </a:ext>
            </a:extLst>
          </p:cNvPr>
          <p:cNvSpPr/>
          <p:nvPr/>
        </p:nvSpPr>
        <p:spPr bwMode="auto">
          <a:xfrm>
            <a:off x="3346039" y="3539838"/>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A4BAF132-AD25-2097-4DDE-BC8B5B5FABFF}"/>
              </a:ext>
              <a:ext uri="{C183D7F6-B498-43B3-948B-1728B52AA6E4}">
                <adec:decorative xmlns:adec="http://schemas.microsoft.com/office/drawing/2017/decorative" val="1"/>
              </a:ext>
            </a:extLst>
          </p:cNvPr>
          <p:cNvCxnSpPr>
            <a:cxnSpLocks/>
          </p:cNvCxnSpPr>
          <p:nvPr/>
        </p:nvCxnSpPr>
        <p:spPr>
          <a:xfrm>
            <a:off x="6913145" y="2959357"/>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Oval 38">
            <a:extLst>
              <a:ext uri="{FF2B5EF4-FFF2-40B4-BE49-F238E27FC236}">
                <a16:creationId xmlns:a16="http://schemas.microsoft.com/office/drawing/2014/main" id="{63982EB1-3316-83DF-B592-5039B6E75DA6}"/>
              </a:ext>
              <a:ext uri="{C183D7F6-B498-43B3-948B-1728B52AA6E4}">
                <adec:decorative xmlns:adec="http://schemas.microsoft.com/office/drawing/2017/decorative" val="1"/>
              </a:ext>
            </a:extLst>
          </p:cNvPr>
          <p:cNvSpPr/>
          <p:nvPr/>
        </p:nvSpPr>
        <p:spPr bwMode="auto">
          <a:xfrm>
            <a:off x="6838522" y="3537377"/>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1D59FBAA-3353-C901-CA08-EBC00B800449}"/>
              </a:ext>
              <a:ext uri="{C183D7F6-B498-43B3-948B-1728B52AA6E4}">
                <adec:decorative xmlns:adec="http://schemas.microsoft.com/office/drawing/2017/decorative" val="1"/>
              </a:ext>
            </a:extLst>
          </p:cNvPr>
          <p:cNvCxnSpPr>
            <a:cxnSpLocks/>
          </p:cNvCxnSpPr>
          <p:nvPr/>
        </p:nvCxnSpPr>
        <p:spPr>
          <a:xfrm>
            <a:off x="10405628" y="2963328"/>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 name="Oval 40">
            <a:extLst>
              <a:ext uri="{FF2B5EF4-FFF2-40B4-BE49-F238E27FC236}">
                <a16:creationId xmlns:a16="http://schemas.microsoft.com/office/drawing/2014/main" id="{8822AC81-446A-C3F8-D02F-50FDDAC8F9E6}"/>
              </a:ext>
              <a:ext uri="{C183D7F6-B498-43B3-948B-1728B52AA6E4}">
                <adec:decorative xmlns:adec="http://schemas.microsoft.com/office/drawing/2017/decorative" val="1"/>
              </a:ext>
            </a:extLst>
          </p:cNvPr>
          <p:cNvSpPr/>
          <p:nvPr/>
        </p:nvSpPr>
        <p:spPr bwMode="auto">
          <a:xfrm>
            <a:off x="10331005" y="3541348"/>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5381097-A891-A91E-0E5A-04C91BBFDA2C}"/>
              </a:ext>
              <a:ext uri="{C183D7F6-B498-43B3-948B-1728B52AA6E4}">
                <adec:decorative xmlns:adec="http://schemas.microsoft.com/office/drawing/2017/decorative" val="1"/>
              </a:ext>
            </a:extLst>
          </p:cNvPr>
          <p:cNvSpPr/>
          <p:nvPr/>
        </p:nvSpPr>
        <p:spPr bwMode="auto">
          <a:xfrm>
            <a:off x="2480619" y="3544702"/>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D47B73FB-E5A0-855F-DF5C-CD34306F1EA3}"/>
              </a:ext>
              <a:ext uri="{C183D7F6-B498-43B3-948B-1728B52AA6E4}">
                <adec:decorative xmlns:adec="http://schemas.microsoft.com/office/drawing/2017/decorative" val="1"/>
              </a:ext>
            </a:extLst>
          </p:cNvPr>
          <p:cNvCxnSpPr>
            <a:cxnSpLocks/>
          </p:cNvCxnSpPr>
          <p:nvPr/>
        </p:nvCxnSpPr>
        <p:spPr>
          <a:xfrm flipV="1">
            <a:off x="4295238" y="3614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Oval 47">
            <a:extLst>
              <a:ext uri="{FF2B5EF4-FFF2-40B4-BE49-F238E27FC236}">
                <a16:creationId xmlns:a16="http://schemas.microsoft.com/office/drawing/2014/main" id="{77EA4260-20BE-DB62-ABD9-C70FF6DE9370}"/>
              </a:ext>
              <a:ext uri="{C183D7F6-B498-43B3-948B-1728B52AA6E4}">
                <adec:decorative xmlns:adec="http://schemas.microsoft.com/office/drawing/2017/decorative" val="1"/>
              </a:ext>
            </a:extLst>
          </p:cNvPr>
          <p:cNvSpPr/>
          <p:nvPr/>
        </p:nvSpPr>
        <p:spPr bwMode="auto">
          <a:xfrm>
            <a:off x="4226218" y="3552026"/>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D7C8792B-DF02-F12A-EB04-972FE1705551}"/>
              </a:ext>
              <a:ext uri="{C183D7F6-B498-43B3-948B-1728B52AA6E4}">
                <adec:decorative xmlns:adec="http://schemas.microsoft.com/office/drawing/2017/decorative" val="1"/>
              </a:ext>
            </a:extLst>
          </p:cNvPr>
          <p:cNvCxnSpPr>
            <a:cxnSpLocks/>
          </p:cNvCxnSpPr>
          <p:nvPr/>
        </p:nvCxnSpPr>
        <p:spPr>
          <a:xfrm flipV="1">
            <a:off x="6042189" y="3614682"/>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0" name="Oval 49">
            <a:extLst>
              <a:ext uri="{FF2B5EF4-FFF2-40B4-BE49-F238E27FC236}">
                <a16:creationId xmlns:a16="http://schemas.microsoft.com/office/drawing/2014/main" id="{C7BC220B-87CA-C6E7-5988-6D4D23F94A5B}"/>
              </a:ext>
              <a:ext uri="{C183D7F6-B498-43B3-948B-1728B52AA6E4}">
                <adec:decorative xmlns:adec="http://schemas.microsoft.com/office/drawing/2017/decorative" val="1"/>
              </a:ext>
            </a:extLst>
          </p:cNvPr>
          <p:cNvSpPr/>
          <p:nvPr/>
        </p:nvSpPr>
        <p:spPr bwMode="auto">
          <a:xfrm>
            <a:off x="5973169" y="3552026"/>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79B803A1-4F5C-D7B6-9662-2737E5CC36A2}"/>
              </a:ext>
              <a:ext uri="{C183D7F6-B498-43B3-948B-1728B52AA6E4}">
                <adec:decorative xmlns:adec="http://schemas.microsoft.com/office/drawing/2017/decorative" val="1"/>
              </a:ext>
            </a:extLst>
          </p:cNvPr>
          <p:cNvCxnSpPr>
            <a:cxnSpLocks/>
          </p:cNvCxnSpPr>
          <p:nvPr/>
        </p:nvCxnSpPr>
        <p:spPr>
          <a:xfrm flipV="1">
            <a:off x="7809736" y="3614570"/>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2" name="Oval 51">
            <a:extLst>
              <a:ext uri="{FF2B5EF4-FFF2-40B4-BE49-F238E27FC236}">
                <a16:creationId xmlns:a16="http://schemas.microsoft.com/office/drawing/2014/main" id="{BE9F84CC-D15C-A350-9FF5-DCA6D990F445}"/>
              </a:ext>
              <a:ext uri="{C183D7F6-B498-43B3-948B-1728B52AA6E4}">
                <adec:decorative xmlns:adec="http://schemas.microsoft.com/office/drawing/2017/decorative" val="1"/>
              </a:ext>
            </a:extLst>
          </p:cNvPr>
          <p:cNvSpPr/>
          <p:nvPr/>
        </p:nvSpPr>
        <p:spPr bwMode="auto">
          <a:xfrm>
            <a:off x="7740716" y="3551914"/>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CBD25A3-604E-7A09-8619-B7E58ABEA6D4}"/>
              </a:ext>
              <a:ext uri="{C183D7F6-B498-43B3-948B-1728B52AA6E4}">
                <adec:decorative xmlns:adec="http://schemas.microsoft.com/office/drawing/2017/decorative" val="1"/>
              </a:ext>
            </a:extLst>
          </p:cNvPr>
          <p:cNvCxnSpPr>
            <a:cxnSpLocks/>
          </p:cNvCxnSpPr>
          <p:nvPr/>
        </p:nvCxnSpPr>
        <p:spPr>
          <a:xfrm flipV="1">
            <a:off x="9526361" y="3614570"/>
            <a:ext cx="0" cy="648000"/>
          </a:xfrm>
          <a:prstGeom prst="straightConnector1">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4" name="Oval 53">
            <a:extLst>
              <a:ext uri="{FF2B5EF4-FFF2-40B4-BE49-F238E27FC236}">
                <a16:creationId xmlns:a16="http://schemas.microsoft.com/office/drawing/2014/main" id="{3BE1A4C2-4480-9ECA-98DB-495A67D0A759}"/>
              </a:ext>
              <a:ext uri="{C183D7F6-B498-43B3-948B-1728B52AA6E4}">
                <adec:decorative xmlns:adec="http://schemas.microsoft.com/office/drawing/2017/decorative" val="1"/>
              </a:ext>
            </a:extLst>
          </p:cNvPr>
          <p:cNvSpPr/>
          <p:nvPr/>
        </p:nvSpPr>
        <p:spPr bwMode="auto">
          <a:xfrm>
            <a:off x="9457341" y="3551914"/>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88622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30DFD-5960-4B08-EF3A-ACFBDF25A4DD}"/>
              </a:ext>
            </a:extLst>
          </p:cNvPr>
          <p:cNvSpPr>
            <a:spLocks noGrp="1"/>
          </p:cNvSpPr>
          <p:nvPr>
            <p:ph type="title" idx="4294967295"/>
          </p:nvPr>
        </p:nvSpPr>
        <p:spPr>
          <a:xfrm>
            <a:off x="1174750" y="-611188"/>
            <a:ext cx="11017250" cy="554038"/>
          </a:xfrm>
        </p:spPr>
        <p:txBody>
          <a:bodyPr vert="horz" wrap="square" lIns="0" tIns="0" rIns="0" bIns="0" rtlCol="0" anchor="b">
            <a:spAutoFit/>
          </a:bodyPr>
          <a:lstStyle/>
          <a:p>
            <a:r>
              <a:rPr lang="en-US"/>
              <a:t>Microsoft’s Responsible AI principles</a:t>
            </a: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rgbClr val="CD9A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rgbClr val="C9AC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rgbClr val="96B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rgbClr val="C7B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rgbClr val="8E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907348"/>
              <a:ext cx="2257634"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83000">
                        <a:srgbClr val="CD98CF"/>
                      </a:gs>
                    </a:gsLst>
                    <a:lin ang="2700000" scaled="0"/>
                  </a:gradFill>
                  <a:effectLst/>
                  <a:uLnTx/>
                  <a:uFillTx/>
                  <a:latin typeface="Segoe UI Semibold"/>
                  <a:ea typeface="+mn-ea"/>
                  <a:cs typeface="Segoe UI Semibold" panose="020B0702040204020203" pitchFamily="34" charset="0"/>
                </a:rPr>
                <a:t>Microsoft’s Responsible AI Principles</a:t>
              </a:r>
            </a:p>
          </p:txBody>
        </p:sp>
      </p:grpSp>
      <p:grpSp>
        <p:nvGrpSpPr>
          <p:cNvPr id="34" name="Group 33" descr="build blocks to enact these priciples">
            <a:extLst>
              <a:ext uri="{FF2B5EF4-FFF2-40B4-BE49-F238E27FC236}">
                <a16:creationId xmlns:a16="http://schemas.microsoft.com/office/drawing/2014/main" id="{8D477221-741C-443B-2E03-06862851EE08}"/>
              </a:ext>
            </a:extLst>
          </p:cNvPr>
          <p:cNvGrpSpPr/>
          <p:nvPr/>
        </p:nvGrpSpPr>
        <p:grpSpPr>
          <a:xfrm>
            <a:off x="7624769" y="781050"/>
            <a:ext cx="3744911" cy="5295900"/>
            <a:chOff x="7642936" y="708174"/>
            <a:chExt cx="3744911" cy="5295900"/>
          </a:xfrm>
        </p:grpSpPr>
        <p:sp>
          <p:nvSpPr>
            <p:cNvPr id="2" name="Rectangle: Rounded Corners 1">
              <a:extLst>
                <a:ext uri="{FF2B5EF4-FFF2-40B4-BE49-F238E27FC236}">
                  <a16:creationId xmlns:a16="http://schemas.microsoft.com/office/drawing/2014/main" id="{5039928C-8992-7B2B-CB4A-02417157C9EE}"/>
                </a:ext>
              </a:extLst>
            </p:cNvPr>
            <p:cNvSpPr/>
            <p:nvPr/>
          </p:nvSpPr>
          <p:spPr bwMode="auto">
            <a:xfrm>
              <a:off x="7642936" y="708174"/>
              <a:ext cx="3744911" cy="5295900"/>
            </a:xfrm>
            <a:prstGeom prst="roundRect">
              <a:avLst>
                <a:gd name="adj" fmla="val 1553"/>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27350A3E-623D-D2A2-C21A-FA15203150C2}"/>
                </a:ext>
              </a:extLst>
            </p:cNvPr>
            <p:cNvGrpSpPr/>
            <p:nvPr/>
          </p:nvGrpSpPr>
          <p:grpSpPr>
            <a:xfrm>
              <a:off x="8205052" y="2368160"/>
              <a:ext cx="3131892" cy="414276"/>
              <a:chOff x="8205052" y="2249184"/>
              <a:chExt cx="3131892" cy="414276"/>
            </a:xfrm>
          </p:grpSpPr>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8785005" y="2287045"/>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Tools and processes</a:t>
                </a:r>
              </a:p>
            </p:txBody>
          </p:sp>
          <p:sp>
            <p:nvSpPr>
              <p:cNvPr id="20" name="Graphic 42">
                <a:extLst>
                  <a:ext uri="{FF2B5EF4-FFF2-40B4-BE49-F238E27FC236}">
                    <a16:creationId xmlns:a16="http://schemas.microsoft.com/office/drawing/2014/main" id="{8106A09B-4EB9-AD39-6702-8505618F5743}"/>
                  </a:ext>
                </a:extLst>
              </p:cNvPr>
              <p:cNvSpPr/>
              <p:nvPr/>
            </p:nvSpPr>
            <p:spPr>
              <a:xfrm>
                <a:off x="8205052" y="2249184"/>
                <a:ext cx="336600" cy="414276"/>
              </a:xfrm>
              <a:custGeom>
                <a:avLst/>
                <a:gdLst>
                  <a:gd name="connsiteX0" fmla="*/ 5572125 w 5572125"/>
                  <a:gd name="connsiteY0" fmla="*/ 1838399 h 6858000"/>
                  <a:gd name="connsiteX1" fmla="*/ 5572125 w 5572125"/>
                  <a:gd name="connsiteY1" fmla="*/ 6858000 h 6858000"/>
                  <a:gd name="connsiteX2" fmla="*/ 0 w 5572125"/>
                  <a:gd name="connsiteY2" fmla="*/ 6858000 h 6858000"/>
                  <a:gd name="connsiteX3" fmla="*/ 0 w 5572125"/>
                  <a:gd name="connsiteY3" fmla="*/ 0 h 6858000"/>
                  <a:gd name="connsiteX4" fmla="*/ 3733726 w 5572125"/>
                  <a:gd name="connsiteY4" fmla="*/ 0 h 6858000"/>
                  <a:gd name="connsiteX5" fmla="*/ 5572125 w 5572125"/>
                  <a:gd name="connsiteY5" fmla="*/ 1838399 h 6858000"/>
                  <a:gd name="connsiteX6" fmla="*/ 3857625 w 5572125"/>
                  <a:gd name="connsiteY6" fmla="*/ 1714500 h 6858000"/>
                  <a:gd name="connsiteX7" fmla="*/ 4838775 w 5572125"/>
                  <a:gd name="connsiteY7" fmla="*/ 1714500 h 6858000"/>
                  <a:gd name="connsiteX8" fmla="*/ 3857625 w 5572125"/>
                  <a:gd name="connsiteY8" fmla="*/ 733351 h 6858000"/>
                  <a:gd name="connsiteX9" fmla="*/ 3857625 w 5572125"/>
                  <a:gd name="connsiteY9" fmla="*/ 1714500 h 6858000"/>
                  <a:gd name="connsiteX10" fmla="*/ 5143500 w 5572125"/>
                  <a:gd name="connsiteY10" fmla="*/ 2143125 h 6858000"/>
                  <a:gd name="connsiteX11" fmla="*/ 3429000 w 5572125"/>
                  <a:gd name="connsiteY11" fmla="*/ 2143125 h 6858000"/>
                  <a:gd name="connsiteX12" fmla="*/ 3429000 w 5572125"/>
                  <a:gd name="connsiteY12" fmla="*/ 428625 h 6858000"/>
                  <a:gd name="connsiteX13" fmla="*/ 428625 w 5572125"/>
                  <a:gd name="connsiteY13" fmla="*/ 428625 h 6858000"/>
                  <a:gd name="connsiteX14" fmla="*/ 428625 w 5572125"/>
                  <a:gd name="connsiteY14" fmla="*/ 6429375 h 6858000"/>
                  <a:gd name="connsiteX15" fmla="*/ 5143500 w 5572125"/>
                  <a:gd name="connsiteY15" fmla="*/ 6429375 h 6858000"/>
                  <a:gd name="connsiteX16" fmla="*/ 5143500 w 5572125"/>
                  <a:gd name="connsiteY16" fmla="*/ 2143125 h 6858000"/>
                  <a:gd name="connsiteX17" fmla="*/ 3429000 w 5572125"/>
                  <a:gd name="connsiteY17" fmla="*/ 4286250 h 6858000"/>
                  <a:gd name="connsiteX18" fmla="*/ 4714875 w 5572125"/>
                  <a:gd name="connsiteY18" fmla="*/ 4286250 h 6858000"/>
                  <a:gd name="connsiteX19" fmla="*/ 4714875 w 5572125"/>
                  <a:gd name="connsiteY19" fmla="*/ 5572125 h 6858000"/>
                  <a:gd name="connsiteX20" fmla="*/ 3429000 w 5572125"/>
                  <a:gd name="connsiteY20" fmla="*/ 5572125 h 6858000"/>
                  <a:gd name="connsiteX21" fmla="*/ 3429000 w 5572125"/>
                  <a:gd name="connsiteY21" fmla="*/ 5143500 h 6858000"/>
                  <a:gd name="connsiteX22" fmla="*/ 2571750 w 5572125"/>
                  <a:gd name="connsiteY22" fmla="*/ 5143500 h 6858000"/>
                  <a:gd name="connsiteX23" fmla="*/ 1928813 w 5572125"/>
                  <a:gd name="connsiteY23" fmla="*/ 5786438 h 6858000"/>
                  <a:gd name="connsiteX24" fmla="*/ 1071563 w 5572125"/>
                  <a:gd name="connsiteY24" fmla="*/ 4929188 h 6858000"/>
                  <a:gd name="connsiteX25" fmla="*/ 1714500 w 5572125"/>
                  <a:gd name="connsiteY25" fmla="*/ 4286250 h 6858000"/>
                  <a:gd name="connsiteX26" fmla="*/ 1714500 w 5572125"/>
                  <a:gd name="connsiteY26" fmla="*/ 3000375 h 6858000"/>
                  <a:gd name="connsiteX27" fmla="*/ 1285875 w 5572125"/>
                  <a:gd name="connsiteY27" fmla="*/ 3000375 h 6858000"/>
                  <a:gd name="connsiteX28" fmla="*/ 1285875 w 5572125"/>
                  <a:gd name="connsiteY28" fmla="*/ 1714500 h 6858000"/>
                  <a:gd name="connsiteX29" fmla="*/ 2571750 w 5572125"/>
                  <a:gd name="connsiteY29" fmla="*/ 1714500 h 6858000"/>
                  <a:gd name="connsiteX30" fmla="*/ 2571750 w 5572125"/>
                  <a:gd name="connsiteY30" fmla="*/ 3000375 h 6858000"/>
                  <a:gd name="connsiteX31" fmla="*/ 2143125 w 5572125"/>
                  <a:gd name="connsiteY31" fmla="*/ 3000375 h 6858000"/>
                  <a:gd name="connsiteX32" fmla="*/ 2143125 w 5572125"/>
                  <a:gd name="connsiteY32" fmla="*/ 4286250 h 6858000"/>
                  <a:gd name="connsiteX33" fmla="*/ 2571750 w 5572125"/>
                  <a:gd name="connsiteY33" fmla="*/ 4714875 h 6858000"/>
                  <a:gd name="connsiteX34" fmla="*/ 3429000 w 5572125"/>
                  <a:gd name="connsiteY34" fmla="*/ 4714875 h 6858000"/>
                  <a:gd name="connsiteX35" fmla="*/ 3429000 w 5572125"/>
                  <a:gd name="connsiteY35" fmla="*/ 4286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72125" h="6858000">
                    <a:moveTo>
                      <a:pt x="5572125" y="1838399"/>
                    </a:moveTo>
                    <a:lnTo>
                      <a:pt x="5572125" y="6858000"/>
                    </a:lnTo>
                    <a:lnTo>
                      <a:pt x="0" y="6858000"/>
                    </a:lnTo>
                    <a:lnTo>
                      <a:pt x="0" y="0"/>
                    </a:lnTo>
                    <a:lnTo>
                      <a:pt x="3733726" y="0"/>
                    </a:lnTo>
                    <a:lnTo>
                      <a:pt x="5572125" y="1838399"/>
                    </a:lnTo>
                    <a:close/>
                    <a:moveTo>
                      <a:pt x="3857625" y="1714500"/>
                    </a:moveTo>
                    <a:lnTo>
                      <a:pt x="4838775" y="1714500"/>
                    </a:lnTo>
                    <a:lnTo>
                      <a:pt x="3857625" y="733351"/>
                    </a:lnTo>
                    <a:lnTo>
                      <a:pt x="3857625" y="1714500"/>
                    </a:lnTo>
                    <a:close/>
                    <a:moveTo>
                      <a:pt x="5143500" y="2143125"/>
                    </a:moveTo>
                    <a:lnTo>
                      <a:pt x="3429000" y="2143125"/>
                    </a:lnTo>
                    <a:lnTo>
                      <a:pt x="3429000" y="428625"/>
                    </a:lnTo>
                    <a:lnTo>
                      <a:pt x="428625" y="428625"/>
                    </a:lnTo>
                    <a:lnTo>
                      <a:pt x="428625" y="6429375"/>
                    </a:lnTo>
                    <a:lnTo>
                      <a:pt x="5143500" y="6429375"/>
                    </a:lnTo>
                    <a:lnTo>
                      <a:pt x="5143500" y="2143125"/>
                    </a:lnTo>
                    <a:close/>
                    <a:moveTo>
                      <a:pt x="3429000" y="4286250"/>
                    </a:moveTo>
                    <a:lnTo>
                      <a:pt x="4714875" y="4286250"/>
                    </a:lnTo>
                    <a:lnTo>
                      <a:pt x="4714875" y="5572125"/>
                    </a:lnTo>
                    <a:lnTo>
                      <a:pt x="3429000" y="5572125"/>
                    </a:lnTo>
                    <a:lnTo>
                      <a:pt x="3429000" y="5143500"/>
                    </a:lnTo>
                    <a:lnTo>
                      <a:pt x="2571750" y="5143500"/>
                    </a:lnTo>
                    <a:lnTo>
                      <a:pt x="1928813" y="5786438"/>
                    </a:lnTo>
                    <a:lnTo>
                      <a:pt x="1071563" y="4929188"/>
                    </a:lnTo>
                    <a:lnTo>
                      <a:pt x="1714500" y="4286250"/>
                    </a:lnTo>
                    <a:lnTo>
                      <a:pt x="1714500" y="3000375"/>
                    </a:lnTo>
                    <a:lnTo>
                      <a:pt x="1285875" y="3000375"/>
                    </a:lnTo>
                    <a:lnTo>
                      <a:pt x="1285875" y="1714500"/>
                    </a:lnTo>
                    <a:lnTo>
                      <a:pt x="2571750" y="1714500"/>
                    </a:lnTo>
                    <a:lnTo>
                      <a:pt x="2571750" y="3000375"/>
                    </a:lnTo>
                    <a:lnTo>
                      <a:pt x="2143125" y="3000375"/>
                    </a:lnTo>
                    <a:lnTo>
                      <a:pt x="2143125" y="4286250"/>
                    </a:lnTo>
                    <a:lnTo>
                      <a:pt x="2571750" y="4714875"/>
                    </a:lnTo>
                    <a:lnTo>
                      <a:pt x="3429000" y="4714875"/>
                    </a:lnTo>
                    <a:lnTo>
                      <a:pt x="3429000" y="428625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157B3261-8591-AD50-0952-07352DBA1770}"/>
                </a:ext>
              </a:extLst>
            </p:cNvPr>
            <p:cNvGrpSpPr/>
            <p:nvPr/>
          </p:nvGrpSpPr>
          <p:grpSpPr>
            <a:xfrm>
              <a:off x="8155262" y="4851189"/>
              <a:ext cx="3181682" cy="465260"/>
              <a:chOff x="8155262" y="4732213"/>
              <a:chExt cx="3181682" cy="465260"/>
            </a:xfrm>
          </p:grpSpPr>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8785005" y="4795566"/>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3" name="Graphic 36">
                <a:extLst>
                  <a:ext uri="{FF2B5EF4-FFF2-40B4-BE49-F238E27FC236}">
                    <a16:creationId xmlns:a16="http://schemas.microsoft.com/office/drawing/2014/main" id="{D9AD371D-58ED-4446-0226-1EB8AADAC715}"/>
                  </a:ext>
                </a:extLst>
              </p:cNvPr>
              <p:cNvSpPr/>
              <p:nvPr/>
            </p:nvSpPr>
            <p:spPr>
              <a:xfrm>
                <a:off x="8155262" y="4732213"/>
                <a:ext cx="436180" cy="465260"/>
              </a:xfrm>
              <a:custGeom>
                <a:avLst/>
                <a:gdLst>
                  <a:gd name="connsiteX0" fmla="*/ 6000750 w 6429375"/>
                  <a:gd name="connsiteY0" fmla="*/ 3000375 h 6858000"/>
                  <a:gd name="connsiteX1" fmla="*/ 6000750 w 6429375"/>
                  <a:gd name="connsiteY1" fmla="*/ 5572125 h 6858000"/>
                  <a:gd name="connsiteX2" fmla="*/ 6030888 w 6429375"/>
                  <a:gd name="connsiteY2" fmla="*/ 5662538 h 6858000"/>
                  <a:gd name="connsiteX3" fmla="*/ 6104558 w 6429375"/>
                  <a:gd name="connsiteY3" fmla="*/ 5886897 h 6858000"/>
                  <a:gd name="connsiteX4" fmla="*/ 6205017 w 6429375"/>
                  <a:gd name="connsiteY4" fmla="*/ 6184925 h 6858000"/>
                  <a:gd name="connsiteX5" fmla="*/ 6305476 w 6429375"/>
                  <a:gd name="connsiteY5" fmla="*/ 6486302 h 6858000"/>
                  <a:gd name="connsiteX6" fmla="*/ 6385843 w 6429375"/>
                  <a:gd name="connsiteY6" fmla="*/ 6734101 h 6858000"/>
                  <a:gd name="connsiteX7" fmla="*/ 6429375 w 6429375"/>
                  <a:gd name="connsiteY7" fmla="*/ 6858000 h 6858000"/>
                  <a:gd name="connsiteX8" fmla="*/ 0 w 6429375"/>
                  <a:gd name="connsiteY8" fmla="*/ 6858000 h 6858000"/>
                  <a:gd name="connsiteX9" fmla="*/ 40184 w 6429375"/>
                  <a:gd name="connsiteY9" fmla="*/ 6734101 h 6858000"/>
                  <a:gd name="connsiteX10" fmla="*/ 123899 w 6429375"/>
                  <a:gd name="connsiteY10" fmla="*/ 6489651 h 6858000"/>
                  <a:gd name="connsiteX11" fmla="*/ 224358 w 6429375"/>
                  <a:gd name="connsiteY11" fmla="*/ 6184925 h 6858000"/>
                  <a:gd name="connsiteX12" fmla="*/ 321469 w 6429375"/>
                  <a:gd name="connsiteY12" fmla="*/ 5890245 h 6858000"/>
                  <a:gd name="connsiteX13" fmla="*/ 398487 w 6429375"/>
                  <a:gd name="connsiteY13" fmla="*/ 5662538 h 6858000"/>
                  <a:gd name="connsiteX14" fmla="*/ 428625 w 6429375"/>
                  <a:gd name="connsiteY14" fmla="*/ 5572125 h 6858000"/>
                  <a:gd name="connsiteX15" fmla="*/ 428625 w 6429375"/>
                  <a:gd name="connsiteY15" fmla="*/ 3000375 h 6858000"/>
                  <a:gd name="connsiteX16" fmla="*/ 0 w 6429375"/>
                  <a:gd name="connsiteY16" fmla="*/ 3000375 h 6858000"/>
                  <a:gd name="connsiteX17" fmla="*/ 0 w 6429375"/>
                  <a:gd name="connsiteY17" fmla="*/ 2571750 h 6858000"/>
                  <a:gd name="connsiteX18" fmla="*/ 3000375 w 6429375"/>
                  <a:gd name="connsiteY18" fmla="*/ 1071563 h 6858000"/>
                  <a:gd name="connsiteX19" fmla="*/ 3000375 w 6429375"/>
                  <a:gd name="connsiteY19" fmla="*/ 0 h 6858000"/>
                  <a:gd name="connsiteX20" fmla="*/ 4282902 w 6429375"/>
                  <a:gd name="connsiteY20" fmla="*/ 0 h 6858000"/>
                  <a:gd name="connsiteX21" fmla="*/ 4282902 w 6429375"/>
                  <a:gd name="connsiteY21" fmla="*/ 857250 h 6858000"/>
                  <a:gd name="connsiteX22" fmla="*/ 3429000 w 6429375"/>
                  <a:gd name="connsiteY22" fmla="*/ 857250 h 6858000"/>
                  <a:gd name="connsiteX23" fmla="*/ 3429000 w 6429375"/>
                  <a:gd name="connsiteY23" fmla="*/ 1071563 h 6858000"/>
                  <a:gd name="connsiteX24" fmla="*/ 6429375 w 6429375"/>
                  <a:gd name="connsiteY24" fmla="*/ 2571750 h 6858000"/>
                  <a:gd name="connsiteX25" fmla="*/ 6429375 w 6429375"/>
                  <a:gd name="connsiteY25" fmla="*/ 3000375 h 6858000"/>
                  <a:gd name="connsiteX26" fmla="*/ 6000750 w 6429375"/>
                  <a:gd name="connsiteY26" fmla="*/ 3000375 h 6858000"/>
                  <a:gd name="connsiteX27" fmla="*/ 957709 w 6429375"/>
                  <a:gd name="connsiteY27" fmla="*/ 2571750 h 6858000"/>
                  <a:gd name="connsiteX28" fmla="*/ 5471666 w 6429375"/>
                  <a:gd name="connsiteY28" fmla="*/ 2571750 h 6858000"/>
                  <a:gd name="connsiteX29" fmla="*/ 3214688 w 6429375"/>
                  <a:gd name="connsiteY29" fmla="*/ 1443261 h 6858000"/>
                  <a:gd name="connsiteX30" fmla="*/ 957709 w 6429375"/>
                  <a:gd name="connsiteY30" fmla="*/ 2571750 h 6858000"/>
                  <a:gd name="connsiteX31" fmla="*/ 1714500 w 6429375"/>
                  <a:gd name="connsiteY31" fmla="*/ 5572125 h 6858000"/>
                  <a:gd name="connsiteX32" fmla="*/ 2143125 w 6429375"/>
                  <a:gd name="connsiteY32" fmla="*/ 5572125 h 6858000"/>
                  <a:gd name="connsiteX33" fmla="*/ 2143125 w 6429375"/>
                  <a:gd name="connsiteY33" fmla="*/ 3000375 h 6858000"/>
                  <a:gd name="connsiteX34" fmla="*/ 1714500 w 6429375"/>
                  <a:gd name="connsiteY34" fmla="*/ 3000375 h 6858000"/>
                  <a:gd name="connsiteX35" fmla="*/ 1714500 w 6429375"/>
                  <a:gd name="connsiteY35" fmla="*/ 5572125 h 6858000"/>
                  <a:gd name="connsiteX36" fmla="*/ 2571750 w 6429375"/>
                  <a:gd name="connsiteY36" fmla="*/ 5572125 h 6858000"/>
                  <a:gd name="connsiteX37" fmla="*/ 3000375 w 6429375"/>
                  <a:gd name="connsiteY37" fmla="*/ 5572125 h 6858000"/>
                  <a:gd name="connsiteX38" fmla="*/ 3000375 w 6429375"/>
                  <a:gd name="connsiteY38" fmla="*/ 3000375 h 6858000"/>
                  <a:gd name="connsiteX39" fmla="*/ 2571750 w 6429375"/>
                  <a:gd name="connsiteY39" fmla="*/ 3000375 h 6858000"/>
                  <a:gd name="connsiteX40" fmla="*/ 2571750 w 6429375"/>
                  <a:gd name="connsiteY40" fmla="*/ 5572125 h 6858000"/>
                  <a:gd name="connsiteX41" fmla="*/ 3429000 w 6429375"/>
                  <a:gd name="connsiteY41" fmla="*/ 5572125 h 6858000"/>
                  <a:gd name="connsiteX42" fmla="*/ 3857625 w 6429375"/>
                  <a:gd name="connsiteY42" fmla="*/ 5572125 h 6858000"/>
                  <a:gd name="connsiteX43" fmla="*/ 3857625 w 6429375"/>
                  <a:gd name="connsiteY43" fmla="*/ 3000375 h 6858000"/>
                  <a:gd name="connsiteX44" fmla="*/ 3429000 w 6429375"/>
                  <a:gd name="connsiteY44" fmla="*/ 3000375 h 6858000"/>
                  <a:gd name="connsiteX45" fmla="*/ 3429000 w 6429375"/>
                  <a:gd name="connsiteY45" fmla="*/ 5572125 h 6858000"/>
                  <a:gd name="connsiteX46" fmla="*/ 4286250 w 6429375"/>
                  <a:gd name="connsiteY46" fmla="*/ 5572125 h 6858000"/>
                  <a:gd name="connsiteX47" fmla="*/ 4714875 w 6429375"/>
                  <a:gd name="connsiteY47" fmla="*/ 5572125 h 6858000"/>
                  <a:gd name="connsiteX48" fmla="*/ 4714875 w 6429375"/>
                  <a:gd name="connsiteY48" fmla="*/ 3000375 h 6858000"/>
                  <a:gd name="connsiteX49" fmla="*/ 4286250 w 6429375"/>
                  <a:gd name="connsiteY49" fmla="*/ 3000375 h 6858000"/>
                  <a:gd name="connsiteX50" fmla="*/ 4286250 w 6429375"/>
                  <a:gd name="connsiteY50" fmla="*/ 5572125 h 6858000"/>
                  <a:gd name="connsiteX51" fmla="*/ 857250 w 6429375"/>
                  <a:gd name="connsiteY51" fmla="*/ 5572125 h 6858000"/>
                  <a:gd name="connsiteX52" fmla="*/ 1285875 w 6429375"/>
                  <a:gd name="connsiteY52" fmla="*/ 5572125 h 6858000"/>
                  <a:gd name="connsiteX53" fmla="*/ 1285875 w 6429375"/>
                  <a:gd name="connsiteY53" fmla="*/ 3000375 h 6858000"/>
                  <a:gd name="connsiteX54" fmla="*/ 857250 w 6429375"/>
                  <a:gd name="connsiteY54" fmla="*/ 3000375 h 6858000"/>
                  <a:gd name="connsiteX55" fmla="*/ 857250 w 6429375"/>
                  <a:gd name="connsiteY55" fmla="*/ 5572125 h 6858000"/>
                  <a:gd name="connsiteX56" fmla="*/ 5833319 w 6429375"/>
                  <a:gd name="connsiteY56" fmla="*/ 6429375 h 6858000"/>
                  <a:gd name="connsiteX57" fmla="*/ 5692676 w 6429375"/>
                  <a:gd name="connsiteY57" fmla="*/ 6000750 h 6858000"/>
                  <a:gd name="connsiteX58" fmla="*/ 736699 w 6429375"/>
                  <a:gd name="connsiteY58" fmla="*/ 6000750 h 6858000"/>
                  <a:gd name="connsiteX59" fmla="*/ 596057 w 6429375"/>
                  <a:gd name="connsiteY59" fmla="*/ 6429375 h 6858000"/>
                  <a:gd name="connsiteX60" fmla="*/ 5833319 w 6429375"/>
                  <a:gd name="connsiteY60" fmla="*/ 6429375 h 6858000"/>
                  <a:gd name="connsiteX61" fmla="*/ 5572125 w 6429375"/>
                  <a:gd name="connsiteY61" fmla="*/ 3000375 h 6858000"/>
                  <a:gd name="connsiteX62" fmla="*/ 5143500 w 6429375"/>
                  <a:gd name="connsiteY62" fmla="*/ 3000375 h 6858000"/>
                  <a:gd name="connsiteX63" fmla="*/ 5143500 w 6429375"/>
                  <a:gd name="connsiteY63" fmla="*/ 5572125 h 6858000"/>
                  <a:gd name="connsiteX64" fmla="*/ 5572125 w 6429375"/>
                  <a:gd name="connsiteY64" fmla="*/ 5572125 h 6858000"/>
                  <a:gd name="connsiteX65" fmla="*/ 5572125 w 6429375"/>
                  <a:gd name="connsiteY65" fmla="*/ 3000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429375" h="6858000">
                    <a:moveTo>
                      <a:pt x="6000750" y="3000375"/>
                    </a:moveTo>
                    <a:lnTo>
                      <a:pt x="6000750" y="5572125"/>
                    </a:lnTo>
                    <a:lnTo>
                      <a:pt x="6030888" y="5662538"/>
                    </a:lnTo>
                    <a:cubicBezTo>
                      <a:pt x="6050980" y="5722814"/>
                      <a:pt x="6075525" y="5797589"/>
                      <a:pt x="6104558" y="5886897"/>
                    </a:cubicBezTo>
                    <a:cubicBezTo>
                      <a:pt x="6133591" y="5976205"/>
                      <a:pt x="6167077" y="6075525"/>
                      <a:pt x="6205017" y="6184925"/>
                    </a:cubicBezTo>
                    <a:cubicBezTo>
                      <a:pt x="6242957" y="6294325"/>
                      <a:pt x="6276443" y="6394784"/>
                      <a:pt x="6305476" y="6486302"/>
                    </a:cubicBezTo>
                    <a:cubicBezTo>
                      <a:pt x="6334509" y="6577820"/>
                      <a:pt x="6361298" y="6660431"/>
                      <a:pt x="6385843" y="6734101"/>
                    </a:cubicBezTo>
                    <a:cubicBezTo>
                      <a:pt x="6410388" y="6807771"/>
                      <a:pt x="6424922" y="6849059"/>
                      <a:pt x="6429375" y="6858000"/>
                    </a:cubicBezTo>
                    <a:lnTo>
                      <a:pt x="0" y="6858000"/>
                    </a:lnTo>
                    <a:cubicBezTo>
                      <a:pt x="4465" y="6844606"/>
                      <a:pt x="17859" y="6803317"/>
                      <a:pt x="40184" y="6734101"/>
                    </a:cubicBezTo>
                    <a:cubicBezTo>
                      <a:pt x="62508" y="6664884"/>
                      <a:pt x="90413" y="6583412"/>
                      <a:pt x="123899" y="6489651"/>
                    </a:cubicBezTo>
                    <a:cubicBezTo>
                      <a:pt x="157386" y="6395889"/>
                      <a:pt x="190872" y="6294325"/>
                      <a:pt x="224358" y="6184925"/>
                    </a:cubicBezTo>
                    <a:cubicBezTo>
                      <a:pt x="257845" y="6075525"/>
                      <a:pt x="290215" y="5977310"/>
                      <a:pt x="321469" y="5890245"/>
                    </a:cubicBezTo>
                    <a:cubicBezTo>
                      <a:pt x="352722" y="5803181"/>
                      <a:pt x="378396" y="5727267"/>
                      <a:pt x="398487" y="5662538"/>
                    </a:cubicBezTo>
                    <a:cubicBezTo>
                      <a:pt x="418579" y="5597809"/>
                      <a:pt x="428625" y="5567672"/>
                      <a:pt x="428625" y="5572125"/>
                    </a:cubicBezTo>
                    <a:lnTo>
                      <a:pt x="428625" y="3000375"/>
                    </a:lnTo>
                    <a:lnTo>
                      <a:pt x="0" y="3000375"/>
                    </a:lnTo>
                    <a:lnTo>
                      <a:pt x="0" y="2571750"/>
                    </a:lnTo>
                    <a:lnTo>
                      <a:pt x="3000375" y="1071563"/>
                    </a:lnTo>
                    <a:lnTo>
                      <a:pt x="3000375" y="0"/>
                    </a:lnTo>
                    <a:lnTo>
                      <a:pt x="4282902" y="0"/>
                    </a:lnTo>
                    <a:lnTo>
                      <a:pt x="4282902" y="857250"/>
                    </a:lnTo>
                    <a:lnTo>
                      <a:pt x="3429000" y="857250"/>
                    </a:lnTo>
                    <a:lnTo>
                      <a:pt x="3429000" y="1071563"/>
                    </a:lnTo>
                    <a:lnTo>
                      <a:pt x="6429375" y="2571750"/>
                    </a:lnTo>
                    <a:lnTo>
                      <a:pt x="6429375" y="3000375"/>
                    </a:lnTo>
                    <a:lnTo>
                      <a:pt x="6000750" y="3000375"/>
                    </a:lnTo>
                    <a:close/>
                    <a:moveTo>
                      <a:pt x="957709" y="2571750"/>
                    </a:moveTo>
                    <a:lnTo>
                      <a:pt x="5471666" y="2571750"/>
                    </a:lnTo>
                    <a:lnTo>
                      <a:pt x="3214688" y="1443261"/>
                    </a:lnTo>
                    <a:lnTo>
                      <a:pt x="957709" y="2571750"/>
                    </a:lnTo>
                    <a:close/>
                    <a:moveTo>
                      <a:pt x="1714500" y="5572125"/>
                    </a:moveTo>
                    <a:lnTo>
                      <a:pt x="2143125" y="5572125"/>
                    </a:lnTo>
                    <a:lnTo>
                      <a:pt x="2143125" y="3000375"/>
                    </a:lnTo>
                    <a:lnTo>
                      <a:pt x="1714500" y="3000375"/>
                    </a:lnTo>
                    <a:lnTo>
                      <a:pt x="1714500" y="5572125"/>
                    </a:lnTo>
                    <a:close/>
                    <a:moveTo>
                      <a:pt x="2571750" y="5572125"/>
                    </a:moveTo>
                    <a:lnTo>
                      <a:pt x="3000375" y="5572125"/>
                    </a:lnTo>
                    <a:lnTo>
                      <a:pt x="3000375" y="3000375"/>
                    </a:lnTo>
                    <a:lnTo>
                      <a:pt x="2571750" y="3000375"/>
                    </a:lnTo>
                    <a:lnTo>
                      <a:pt x="2571750" y="5572125"/>
                    </a:lnTo>
                    <a:close/>
                    <a:moveTo>
                      <a:pt x="3429000" y="5572125"/>
                    </a:moveTo>
                    <a:lnTo>
                      <a:pt x="3857625" y="5572125"/>
                    </a:lnTo>
                    <a:lnTo>
                      <a:pt x="3857625" y="3000375"/>
                    </a:lnTo>
                    <a:lnTo>
                      <a:pt x="3429000" y="3000375"/>
                    </a:lnTo>
                    <a:lnTo>
                      <a:pt x="3429000" y="5572125"/>
                    </a:lnTo>
                    <a:close/>
                    <a:moveTo>
                      <a:pt x="4286250" y="5572125"/>
                    </a:moveTo>
                    <a:lnTo>
                      <a:pt x="4714875" y="5572125"/>
                    </a:lnTo>
                    <a:lnTo>
                      <a:pt x="4714875" y="3000375"/>
                    </a:lnTo>
                    <a:lnTo>
                      <a:pt x="4286250" y="3000375"/>
                    </a:lnTo>
                    <a:lnTo>
                      <a:pt x="4286250" y="5572125"/>
                    </a:lnTo>
                    <a:close/>
                    <a:moveTo>
                      <a:pt x="857250" y="5572125"/>
                    </a:moveTo>
                    <a:lnTo>
                      <a:pt x="1285875" y="5572125"/>
                    </a:lnTo>
                    <a:lnTo>
                      <a:pt x="1285875" y="3000375"/>
                    </a:lnTo>
                    <a:lnTo>
                      <a:pt x="857250" y="3000375"/>
                    </a:lnTo>
                    <a:lnTo>
                      <a:pt x="857250" y="5572125"/>
                    </a:lnTo>
                    <a:close/>
                    <a:moveTo>
                      <a:pt x="5833319" y="6429375"/>
                    </a:moveTo>
                    <a:lnTo>
                      <a:pt x="5692676" y="6000750"/>
                    </a:lnTo>
                    <a:lnTo>
                      <a:pt x="736699" y="6000750"/>
                    </a:lnTo>
                    <a:lnTo>
                      <a:pt x="596057" y="6429375"/>
                    </a:lnTo>
                    <a:lnTo>
                      <a:pt x="5833319" y="6429375"/>
                    </a:lnTo>
                    <a:close/>
                    <a:moveTo>
                      <a:pt x="5572125" y="3000375"/>
                    </a:moveTo>
                    <a:lnTo>
                      <a:pt x="5143500" y="3000375"/>
                    </a:lnTo>
                    <a:lnTo>
                      <a:pt x="5143500" y="5572125"/>
                    </a:lnTo>
                    <a:lnTo>
                      <a:pt x="5572125" y="5572125"/>
                    </a:lnTo>
                    <a:lnTo>
                      <a:pt x="5572125" y="3000375"/>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1C775D-7229-A013-0094-6A5C14BC76D3}"/>
                </a:ext>
              </a:extLst>
            </p:cNvPr>
            <p:cNvGrpSpPr/>
            <p:nvPr/>
          </p:nvGrpSpPr>
          <p:grpSpPr>
            <a:xfrm>
              <a:off x="8150758" y="4069373"/>
              <a:ext cx="3186186" cy="338554"/>
              <a:chOff x="8150758" y="4060043"/>
              <a:chExt cx="3186186" cy="338554"/>
            </a:xfrm>
          </p:grpSpPr>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8785005" y="406004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6" name="Graphic 47">
                <a:extLst>
                  <a:ext uri="{FF2B5EF4-FFF2-40B4-BE49-F238E27FC236}">
                    <a16:creationId xmlns:a16="http://schemas.microsoft.com/office/drawing/2014/main" id="{C3776A49-86DF-560B-DE59-64FEC10AB535}"/>
                  </a:ext>
                </a:extLst>
              </p:cNvPr>
              <p:cNvSpPr/>
              <p:nvPr/>
            </p:nvSpPr>
            <p:spPr>
              <a:xfrm>
                <a:off x="8150758" y="4060043"/>
                <a:ext cx="445188" cy="338554"/>
              </a:xfrm>
              <a:custGeom>
                <a:avLst/>
                <a:gdLst>
                  <a:gd name="connsiteX0" fmla="*/ 2079501 w 6794375"/>
                  <a:gd name="connsiteY0" fmla="*/ 2133079 h 5166940"/>
                  <a:gd name="connsiteX1" fmla="*/ 2079501 w 6794375"/>
                  <a:gd name="connsiteY1" fmla="*/ 1704454 h 5166940"/>
                  <a:gd name="connsiteX2" fmla="*/ 6794376 w 6794375"/>
                  <a:gd name="connsiteY2" fmla="*/ 1704454 h 5166940"/>
                  <a:gd name="connsiteX3" fmla="*/ 6794376 w 6794375"/>
                  <a:gd name="connsiteY3" fmla="*/ 2133079 h 5166940"/>
                  <a:gd name="connsiteX4" fmla="*/ 2079501 w 6794375"/>
                  <a:gd name="connsiteY4" fmla="*/ 2133079 h 5166940"/>
                  <a:gd name="connsiteX5" fmla="*/ 2079501 w 6794375"/>
                  <a:gd name="connsiteY5" fmla="*/ 418579 h 5166940"/>
                  <a:gd name="connsiteX6" fmla="*/ 6794376 w 6794375"/>
                  <a:gd name="connsiteY6" fmla="*/ 418579 h 5166940"/>
                  <a:gd name="connsiteX7" fmla="*/ 6794376 w 6794375"/>
                  <a:gd name="connsiteY7" fmla="*/ 847204 h 5166940"/>
                  <a:gd name="connsiteX8" fmla="*/ 2079501 w 6794375"/>
                  <a:gd name="connsiteY8" fmla="*/ 847204 h 5166940"/>
                  <a:gd name="connsiteX9" fmla="*/ 2079501 w 6794375"/>
                  <a:gd name="connsiteY9" fmla="*/ 418579 h 5166940"/>
                  <a:gd name="connsiteX10" fmla="*/ 2079501 w 6794375"/>
                  <a:gd name="connsiteY10" fmla="*/ 3418954 h 5166940"/>
                  <a:gd name="connsiteX11" fmla="*/ 2079501 w 6794375"/>
                  <a:gd name="connsiteY11" fmla="*/ 2990329 h 5166940"/>
                  <a:gd name="connsiteX12" fmla="*/ 6794376 w 6794375"/>
                  <a:gd name="connsiteY12" fmla="*/ 2990329 h 5166940"/>
                  <a:gd name="connsiteX13" fmla="*/ 6794376 w 6794375"/>
                  <a:gd name="connsiteY13" fmla="*/ 3418954 h 5166940"/>
                  <a:gd name="connsiteX14" fmla="*/ 2079501 w 6794375"/>
                  <a:gd name="connsiteY14" fmla="*/ 3418954 h 5166940"/>
                  <a:gd name="connsiteX15" fmla="*/ 2079501 w 6794375"/>
                  <a:gd name="connsiteY15" fmla="*/ 4704829 h 5166940"/>
                  <a:gd name="connsiteX16" fmla="*/ 2079501 w 6794375"/>
                  <a:gd name="connsiteY16" fmla="*/ 4276204 h 5166940"/>
                  <a:gd name="connsiteX17" fmla="*/ 6794376 w 6794375"/>
                  <a:gd name="connsiteY17" fmla="*/ 4276204 h 5166940"/>
                  <a:gd name="connsiteX18" fmla="*/ 6794376 w 6794375"/>
                  <a:gd name="connsiteY18" fmla="*/ 4704829 h 5166940"/>
                  <a:gd name="connsiteX19" fmla="*/ 2079501 w 6794375"/>
                  <a:gd name="connsiteY19" fmla="*/ 4704829 h 5166940"/>
                  <a:gd name="connsiteX20" fmla="*/ 579314 w 6794375"/>
                  <a:gd name="connsiteY20" fmla="*/ 703213 h 5166940"/>
                  <a:gd name="connsiteX21" fmla="*/ 1285875 w 6794375"/>
                  <a:gd name="connsiteY21" fmla="*/ 0 h 5166940"/>
                  <a:gd name="connsiteX22" fmla="*/ 1587252 w 6794375"/>
                  <a:gd name="connsiteY22" fmla="*/ 301377 h 5166940"/>
                  <a:gd name="connsiteX23" fmla="*/ 579314 w 6794375"/>
                  <a:gd name="connsiteY23" fmla="*/ 1309315 h 5166940"/>
                  <a:gd name="connsiteX24" fmla="*/ 0 w 6794375"/>
                  <a:gd name="connsiteY24" fmla="*/ 730002 h 5166940"/>
                  <a:gd name="connsiteX25" fmla="*/ 301377 w 6794375"/>
                  <a:gd name="connsiteY25" fmla="*/ 428625 h 5166940"/>
                  <a:gd name="connsiteX26" fmla="*/ 579314 w 6794375"/>
                  <a:gd name="connsiteY26" fmla="*/ 703213 h 5166940"/>
                  <a:gd name="connsiteX27" fmla="*/ 579314 w 6794375"/>
                  <a:gd name="connsiteY27" fmla="*/ 1989088 h 5166940"/>
                  <a:gd name="connsiteX28" fmla="*/ 1285875 w 6794375"/>
                  <a:gd name="connsiteY28" fmla="*/ 1285875 h 5166940"/>
                  <a:gd name="connsiteX29" fmla="*/ 1587252 w 6794375"/>
                  <a:gd name="connsiteY29" fmla="*/ 1587252 h 5166940"/>
                  <a:gd name="connsiteX30" fmla="*/ 579314 w 6794375"/>
                  <a:gd name="connsiteY30" fmla="*/ 2595191 h 5166940"/>
                  <a:gd name="connsiteX31" fmla="*/ 0 w 6794375"/>
                  <a:gd name="connsiteY31" fmla="*/ 2015877 h 5166940"/>
                  <a:gd name="connsiteX32" fmla="*/ 301377 w 6794375"/>
                  <a:gd name="connsiteY32" fmla="*/ 1714500 h 5166940"/>
                  <a:gd name="connsiteX33" fmla="*/ 579314 w 6794375"/>
                  <a:gd name="connsiteY33" fmla="*/ 1989088 h 5166940"/>
                  <a:gd name="connsiteX34" fmla="*/ 579314 w 6794375"/>
                  <a:gd name="connsiteY34" fmla="*/ 3274963 h 5166940"/>
                  <a:gd name="connsiteX35" fmla="*/ 1285875 w 6794375"/>
                  <a:gd name="connsiteY35" fmla="*/ 2571750 h 5166940"/>
                  <a:gd name="connsiteX36" fmla="*/ 1587252 w 6794375"/>
                  <a:gd name="connsiteY36" fmla="*/ 2873127 h 5166940"/>
                  <a:gd name="connsiteX37" fmla="*/ 579314 w 6794375"/>
                  <a:gd name="connsiteY37" fmla="*/ 3881066 h 5166940"/>
                  <a:gd name="connsiteX38" fmla="*/ 0 w 6794375"/>
                  <a:gd name="connsiteY38" fmla="*/ 3301752 h 5166940"/>
                  <a:gd name="connsiteX39" fmla="*/ 301377 w 6794375"/>
                  <a:gd name="connsiteY39" fmla="*/ 3000375 h 5166940"/>
                  <a:gd name="connsiteX40" fmla="*/ 579314 w 6794375"/>
                  <a:gd name="connsiteY40" fmla="*/ 3274963 h 5166940"/>
                  <a:gd name="connsiteX41" fmla="*/ 579314 w 6794375"/>
                  <a:gd name="connsiteY41" fmla="*/ 4560838 h 5166940"/>
                  <a:gd name="connsiteX42" fmla="*/ 1285875 w 6794375"/>
                  <a:gd name="connsiteY42" fmla="*/ 3857625 h 5166940"/>
                  <a:gd name="connsiteX43" fmla="*/ 1587252 w 6794375"/>
                  <a:gd name="connsiteY43" fmla="*/ 4159002 h 5166940"/>
                  <a:gd name="connsiteX44" fmla="*/ 579314 w 6794375"/>
                  <a:gd name="connsiteY44" fmla="*/ 5166941 h 5166940"/>
                  <a:gd name="connsiteX45" fmla="*/ 0 w 6794375"/>
                  <a:gd name="connsiteY45" fmla="*/ 4587627 h 5166940"/>
                  <a:gd name="connsiteX46" fmla="*/ 301377 w 6794375"/>
                  <a:gd name="connsiteY46" fmla="*/ 4286250 h 5166940"/>
                  <a:gd name="connsiteX47" fmla="*/ 579314 w 6794375"/>
                  <a:gd name="connsiteY47" fmla="*/ 4560838 h 5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94375" h="5166940">
                    <a:moveTo>
                      <a:pt x="2079501" y="2133079"/>
                    </a:moveTo>
                    <a:lnTo>
                      <a:pt x="2079501" y="1704454"/>
                    </a:lnTo>
                    <a:lnTo>
                      <a:pt x="6794376" y="1704454"/>
                    </a:lnTo>
                    <a:lnTo>
                      <a:pt x="6794376" y="2133079"/>
                    </a:lnTo>
                    <a:lnTo>
                      <a:pt x="2079501" y="2133079"/>
                    </a:lnTo>
                    <a:close/>
                    <a:moveTo>
                      <a:pt x="2079501" y="418579"/>
                    </a:moveTo>
                    <a:lnTo>
                      <a:pt x="6794376" y="418579"/>
                    </a:lnTo>
                    <a:lnTo>
                      <a:pt x="6794376" y="847204"/>
                    </a:lnTo>
                    <a:lnTo>
                      <a:pt x="2079501" y="847204"/>
                    </a:lnTo>
                    <a:lnTo>
                      <a:pt x="2079501" y="418579"/>
                    </a:lnTo>
                    <a:close/>
                    <a:moveTo>
                      <a:pt x="2079501" y="3418954"/>
                    </a:moveTo>
                    <a:lnTo>
                      <a:pt x="2079501" y="2990329"/>
                    </a:lnTo>
                    <a:lnTo>
                      <a:pt x="6794376" y="2990329"/>
                    </a:lnTo>
                    <a:lnTo>
                      <a:pt x="6794376" y="3418954"/>
                    </a:lnTo>
                    <a:lnTo>
                      <a:pt x="2079501" y="3418954"/>
                    </a:lnTo>
                    <a:close/>
                    <a:moveTo>
                      <a:pt x="2079501" y="4704829"/>
                    </a:moveTo>
                    <a:lnTo>
                      <a:pt x="2079501" y="4276204"/>
                    </a:lnTo>
                    <a:lnTo>
                      <a:pt x="6794376" y="4276204"/>
                    </a:lnTo>
                    <a:lnTo>
                      <a:pt x="6794376" y="4704829"/>
                    </a:lnTo>
                    <a:lnTo>
                      <a:pt x="2079501" y="4704829"/>
                    </a:lnTo>
                    <a:close/>
                    <a:moveTo>
                      <a:pt x="579314" y="703213"/>
                    </a:moveTo>
                    <a:lnTo>
                      <a:pt x="1285875" y="0"/>
                    </a:lnTo>
                    <a:lnTo>
                      <a:pt x="1587252" y="301377"/>
                    </a:lnTo>
                    <a:lnTo>
                      <a:pt x="579314" y="1309315"/>
                    </a:lnTo>
                    <a:lnTo>
                      <a:pt x="0" y="730002"/>
                    </a:lnTo>
                    <a:lnTo>
                      <a:pt x="301377" y="428625"/>
                    </a:lnTo>
                    <a:lnTo>
                      <a:pt x="579314" y="703213"/>
                    </a:lnTo>
                    <a:close/>
                    <a:moveTo>
                      <a:pt x="579314" y="1989088"/>
                    </a:moveTo>
                    <a:lnTo>
                      <a:pt x="1285875" y="1285875"/>
                    </a:lnTo>
                    <a:lnTo>
                      <a:pt x="1587252" y="1587252"/>
                    </a:lnTo>
                    <a:lnTo>
                      <a:pt x="579314" y="2595191"/>
                    </a:lnTo>
                    <a:lnTo>
                      <a:pt x="0" y="2015877"/>
                    </a:lnTo>
                    <a:lnTo>
                      <a:pt x="301377" y="1714500"/>
                    </a:lnTo>
                    <a:lnTo>
                      <a:pt x="579314" y="1989088"/>
                    </a:lnTo>
                    <a:close/>
                    <a:moveTo>
                      <a:pt x="579314" y="3274963"/>
                    </a:moveTo>
                    <a:lnTo>
                      <a:pt x="1285875" y="2571750"/>
                    </a:lnTo>
                    <a:lnTo>
                      <a:pt x="1587252" y="2873127"/>
                    </a:lnTo>
                    <a:lnTo>
                      <a:pt x="579314" y="3881066"/>
                    </a:lnTo>
                    <a:lnTo>
                      <a:pt x="0" y="3301752"/>
                    </a:lnTo>
                    <a:lnTo>
                      <a:pt x="301377" y="3000375"/>
                    </a:lnTo>
                    <a:lnTo>
                      <a:pt x="579314" y="3274963"/>
                    </a:lnTo>
                    <a:close/>
                    <a:moveTo>
                      <a:pt x="579314" y="4560838"/>
                    </a:moveTo>
                    <a:lnTo>
                      <a:pt x="1285875" y="3857625"/>
                    </a:lnTo>
                    <a:lnTo>
                      <a:pt x="1587252" y="4159002"/>
                    </a:lnTo>
                    <a:lnTo>
                      <a:pt x="579314" y="5166941"/>
                    </a:lnTo>
                    <a:lnTo>
                      <a:pt x="0" y="4587627"/>
                    </a:lnTo>
                    <a:lnTo>
                      <a:pt x="301377" y="4286250"/>
                    </a:lnTo>
                    <a:lnTo>
                      <a:pt x="579314" y="4560838"/>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EADC45E-6B33-13E2-3D89-A9BF3CFE4A16}"/>
                </a:ext>
              </a:extLst>
            </p:cNvPr>
            <p:cNvGrpSpPr/>
            <p:nvPr/>
          </p:nvGrpSpPr>
          <p:grpSpPr>
            <a:xfrm>
              <a:off x="8257607" y="3225696"/>
              <a:ext cx="3079337" cy="400417"/>
              <a:chOff x="8257607" y="3118742"/>
              <a:chExt cx="3079337" cy="400417"/>
            </a:xfrm>
          </p:grpSpPr>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8785005" y="314967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Training and practices</a:t>
                </a:r>
              </a:p>
            </p:txBody>
          </p:sp>
          <p:sp>
            <p:nvSpPr>
              <p:cNvPr id="29" name="Graphic 50">
                <a:extLst>
                  <a:ext uri="{FF2B5EF4-FFF2-40B4-BE49-F238E27FC236}">
                    <a16:creationId xmlns:a16="http://schemas.microsoft.com/office/drawing/2014/main" id="{E1B11C27-2638-F6AE-93C1-F6D5A367AB79}"/>
                  </a:ext>
                </a:extLst>
              </p:cNvPr>
              <p:cNvSpPr/>
              <p:nvPr/>
            </p:nvSpPr>
            <p:spPr>
              <a:xfrm>
                <a:off x="8257607" y="3118742"/>
                <a:ext cx="231491" cy="400417"/>
              </a:xfrm>
              <a:custGeom>
                <a:avLst/>
                <a:gdLst>
                  <a:gd name="connsiteX0" fmla="*/ 3814093 w 3964781"/>
                  <a:gd name="connsiteY0" fmla="*/ 971104 h 6858000"/>
                  <a:gd name="connsiteX1" fmla="*/ 3891111 w 3964781"/>
                  <a:gd name="connsiteY1" fmla="*/ 1048122 h 6858000"/>
                  <a:gd name="connsiteX2" fmla="*/ 3921249 w 3964781"/>
                  <a:gd name="connsiteY2" fmla="*/ 1155278 h 6858000"/>
                  <a:gd name="connsiteX3" fmla="*/ 3914552 w 3964781"/>
                  <a:gd name="connsiteY3" fmla="*/ 1205508 h 6858000"/>
                  <a:gd name="connsiteX4" fmla="*/ 3897809 w 3964781"/>
                  <a:gd name="connsiteY4" fmla="*/ 1252389 h 6858000"/>
                  <a:gd name="connsiteX5" fmla="*/ 1530325 w 3964781"/>
                  <a:gd name="connsiteY5" fmla="*/ 5990704 h 6858000"/>
                  <a:gd name="connsiteX6" fmla="*/ 1436564 w 3964781"/>
                  <a:gd name="connsiteY6" fmla="*/ 6084466 h 6858000"/>
                  <a:gd name="connsiteX7" fmla="*/ 857250 w 3964781"/>
                  <a:gd name="connsiteY7" fmla="*/ 6375797 h 6858000"/>
                  <a:gd name="connsiteX8" fmla="*/ 626194 w 3964781"/>
                  <a:gd name="connsiteY8" fmla="*/ 6429375 h 6858000"/>
                  <a:gd name="connsiteX9" fmla="*/ 596057 w 3964781"/>
                  <a:gd name="connsiteY9" fmla="*/ 6429375 h 6858000"/>
                  <a:gd name="connsiteX10" fmla="*/ 562570 w 3964781"/>
                  <a:gd name="connsiteY10" fmla="*/ 6426027 h 6858000"/>
                  <a:gd name="connsiteX11" fmla="*/ 405185 w 3964781"/>
                  <a:gd name="connsiteY11" fmla="*/ 6740798 h 6858000"/>
                  <a:gd name="connsiteX12" fmla="*/ 328166 w 3964781"/>
                  <a:gd name="connsiteY12" fmla="*/ 6824514 h 6858000"/>
                  <a:gd name="connsiteX13" fmla="*/ 214313 w 3964781"/>
                  <a:gd name="connsiteY13" fmla="*/ 6858000 h 6858000"/>
                  <a:gd name="connsiteX14" fmla="*/ 63624 w 3964781"/>
                  <a:gd name="connsiteY14" fmla="*/ 6794376 h 6858000"/>
                  <a:gd name="connsiteX15" fmla="*/ 0 w 3964781"/>
                  <a:gd name="connsiteY15" fmla="*/ 6643688 h 6858000"/>
                  <a:gd name="connsiteX16" fmla="*/ 23440 w 3964781"/>
                  <a:gd name="connsiteY16" fmla="*/ 6543229 h 6858000"/>
                  <a:gd name="connsiteX17" fmla="*/ 77019 w 3964781"/>
                  <a:gd name="connsiteY17" fmla="*/ 6419329 h 6858000"/>
                  <a:gd name="connsiteX18" fmla="*/ 143991 w 3964781"/>
                  <a:gd name="connsiteY18" fmla="*/ 6295430 h 6858000"/>
                  <a:gd name="connsiteX19" fmla="*/ 194221 w 3964781"/>
                  <a:gd name="connsiteY19" fmla="*/ 6201668 h 6858000"/>
                  <a:gd name="connsiteX20" fmla="*/ 107156 w 3964781"/>
                  <a:gd name="connsiteY20" fmla="*/ 5910337 h 6858000"/>
                  <a:gd name="connsiteX21" fmla="*/ 107156 w 3964781"/>
                  <a:gd name="connsiteY21" fmla="*/ 5357813 h 6858000"/>
                  <a:gd name="connsiteX22" fmla="*/ 130597 w 3964781"/>
                  <a:gd name="connsiteY22" fmla="*/ 5260702 h 6858000"/>
                  <a:gd name="connsiteX23" fmla="*/ 2059409 w 3964781"/>
                  <a:gd name="connsiteY23" fmla="*/ 1403077 h 6858000"/>
                  <a:gd name="connsiteX24" fmla="*/ 1841748 w 3964781"/>
                  <a:gd name="connsiteY24" fmla="*/ 1295921 h 6858000"/>
                  <a:gd name="connsiteX25" fmla="*/ 1048122 w 3964781"/>
                  <a:gd name="connsiteY25" fmla="*/ 2883173 h 6858000"/>
                  <a:gd name="connsiteX26" fmla="*/ 971104 w 3964781"/>
                  <a:gd name="connsiteY26" fmla="*/ 2966889 h 6858000"/>
                  <a:gd name="connsiteX27" fmla="*/ 857250 w 3964781"/>
                  <a:gd name="connsiteY27" fmla="*/ 3000375 h 6858000"/>
                  <a:gd name="connsiteX28" fmla="*/ 706562 w 3964781"/>
                  <a:gd name="connsiteY28" fmla="*/ 2936751 h 6858000"/>
                  <a:gd name="connsiteX29" fmla="*/ 642938 w 3964781"/>
                  <a:gd name="connsiteY29" fmla="*/ 2786063 h 6858000"/>
                  <a:gd name="connsiteX30" fmla="*/ 666378 w 3964781"/>
                  <a:gd name="connsiteY30" fmla="*/ 2688952 h 6858000"/>
                  <a:gd name="connsiteX31" fmla="*/ 1466701 w 3964781"/>
                  <a:gd name="connsiteY31" fmla="*/ 1088306 h 6858000"/>
                  <a:gd name="connsiteX32" fmla="*/ 1610692 w 3964781"/>
                  <a:gd name="connsiteY32" fmla="*/ 920874 h 6858000"/>
                  <a:gd name="connsiteX33" fmla="*/ 1821656 w 3964781"/>
                  <a:gd name="connsiteY33" fmla="*/ 857250 h 6858000"/>
                  <a:gd name="connsiteX34" fmla="*/ 2042666 w 3964781"/>
                  <a:gd name="connsiteY34" fmla="*/ 914177 h 6858000"/>
                  <a:gd name="connsiteX35" fmla="*/ 2250281 w 3964781"/>
                  <a:gd name="connsiteY35" fmla="*/ 1021333 h 6858000"/>
                  <a:gd name="connsiteX36" fmla="*/ 2488034 w 3964781"/>
                  <a:gd name="connsiteY36" fmla="*/ 545827 h 6858000"/>
                  <a:gd name="connsiteX37" fmla="*/ 2565053 w 3964781"/>
                  <a:gd name="connsiteY37" fmla="*/ 458763 h 6858000"/>
                  <a:gd name="connsiteX38" fmla="*/ 2678906 w 3964781"/>
                  <a:gd name="connsiteY38" fmla="*/ 428625 h 6858000"/>
                  <a:gd name="connsiteX39" fmla="*/ 2752576 w 3964781"/>
                  <a:gd name="connsiteY39" fmla="*/ 442020 h 6858000"/>
                  <a:gd name="connsiteX40" fmla="*/ 2829595 w 3964781"/>
                  <a:gd name="connsiteY40" fmla="*/ 284634 h 6858000"/>
                  <a:gd name="connsiteX41" fmla="*/ 2916659 w 3964781"/>
                  <a:gd name="connsiteY41" fmla="*/ 140643 h 6858000"/>
                  <a:gd name="connsiteX42" fmla="*/ 3037210 w 3964781"/>
                  <a:gd name="connsiteY42" fmla="*/ 40184 h 6858000"/>
                  <a:gd name="connsiteX43" fmla="*/ 3214688 w 3964781"/>
                  <a:gd name="connsiteY43" fmla="*/ 0 h 6858000"/>
                  <a:gd name="connsiteX44" fmla="*/ 3418954 w 3964781"/>
                  <a:gd name="connsiteY44" fmla="*/ 50229 h 6858000"/>
                  <a:gd name="connsiteX45" fmla="*/ 3733726 w 3964781"/>
                  <a:gd name="connsiteY45" fmla="*/ 207615 h 6858000"/>
                  <a:gd name="connsiteX46" fmla="*/ 3901157 w 3964781"/>
                  <a:gd name="connsiteY46" fmla="*/ 348258 h 6858000"/>
                  <a:gd name="connsiteX47" fmla="*/ 3964781 w 3964781"/>
                  <a:gd name="connsiteY47" fmla="*/ 562570 h 6858000"/>
                  <a:gd name="connsiteX48" fmla="*/ 3914552 w 3964781"/>
                  <a:gd name="connsiteY48" fmla="*/ 773534 h 6858000"/>
                  <a:gd name="connsiteX49" fmla="*/ 3814093 w 3964781"/>
                  <a:gd name="connsiteY49" fmla="*/ 971104 h 6858000"/>
                  <a:gd name="connsiteX50" fmla="*/ 3137669 w 3964781"/>
                  <a:gd name="connsiteY50" fmla="*/ 632892 h 6858000"/>
                  <a:gd name="connsiteX51" fmla="*/ 3429000 w 3964781"/>
                  <a:gd name="connsiteY51" fmla="*/ 776883 h 6858000"/>
                  <a:gd name="connsiteX52" fmla="*/ 3526110 w 3964781"/>
                  <a:gd name="connsiteY52" fmla="*/ 582662 h 6858000"/>
                  <a:gd name="connsiteX53" fmla="*/ 3234779 w 3964781"/>
                  <a:gd name="connsiteY53" fmla="*/ 438671 h 6858000"/>
                  <a:gd name="connsiteX54" fmla="*/ 3137669 w 3964781"/>
                  <a:gd name="connsiteY54" fmla="*/ 632892 h 6858000"/>
                  <a:gd name="connsiteX55" fmla="*/ 3418954 w 3964781"/>
                  <a:gd name="connsiteY55" fmla="*/ 1252389 h 6858000"/>
                  <a:gd name="connsiteX56" fmla="*/ 2776017 w 3964781"/>
                  <a:gd name="connsiteY56" fmla="*/ 930920 h 6858000"/>
                  <a:gd name="connsiteX57" fmla="*/ 535781 w 3964781"/>
                  <a:gd name="connsiteY57" fmla="*/ 5408042 h 6858000"/>
                  <a:gd name="connsiteX58" fmla="*/ 535781 w 3964781"/>
                  <a:gd name="connsiteY58" fmla="*/ 5910337 h 6858000"/>
                  <a:gd name="connsiteX59" fmla="*/ 562570 w 3964781"/>
                  <a:gd name="connsiteY59" fmla="*/ 5973961 h 6858000"/>
                  <a:gd name="connsiteX60" fmla="*/ 626194 w 3964781"/>
                  <a:gd name="connsiteY60" fmla="*/ 6000750 h 6858000"/>
                  <a:gd name="connsiteX61" fmla="*/ 679772 w 3964781"/>
                  <a:gd name="connsiteY61" fmla="*/ 5984007 h 6858000"/>
                  <a:gd name="connsiteX62" fmla="*/ 776883 w 3964781"/>
                  <a:gd name="connsiteY62" fmla="*/ 5940475 h 6858000"/>
                  <a:gd name="connsiteX63" fmla="*/ 894085 w 3964781"/>
                  <a:gd name="connsiteY63" fmla="*/ 5883548 h 6858000"/>
                  <a:gd name="connsiteX64" fmla="*/ 1014636 w 3964781"/>
                  <a:gd name="connsiteY64" fmla="*/ 5819924 h 6858000"/>
                  <a:gd name="connsiteX65" fmla="*/ 1115095 w 3964781"/>
                  <a:gd name="connsiteY65" fmla="*/ 5766346 h 6858000"/>
                  <a:gd name="connsiteX66" fmla="*/ 1178719 w 3964781"/>
                  <a:gd name="connsiteY66" fmla="*/ 5732860 h 6858000"/>
                  <a:gd name="connsiteX67" fmla="*/ 3418954 w 3964781"/>
                  <a:gd name="connsiteY67" fmla="*/ 12523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4781" h="6858000">
                    <a:moveTo>
                      <a:pt x="3814093" y="971104"/>
                    </a:moveTo>
                    <a:cubicBezTo>
                      <a:pt x="3845335" y="988962"/>
                      <a:pt x="3871020" y="1014636"/>
                      <a:pt x="3891111" y="1048122"/>
                    </a:cubicBezTo>
                    <a:cubicBezTo>
                      <a:pt x="3911203" y="1081608"/>
                      <a:pt x="3921249" y="1117328"/>
                      <a:pt x="3921249" y="1155278"/>
                    </a:cubicBezTo>
                    <a:cubicBezTo>
                      <a:pt x="3921249" y="1173137"/>
                      <a:pt x="3919005" y="1189880"/>
                      <a:pt x="3914552" y="1205508"/>
                    </a:cubicBezTo>
                    <a:cubicBezTo>
                      <a:pt x="3910098" y="1221136"/>
                      <a:pt x="3904506" y="1236761"/>
                      <a:pt x="3897809" y="1252389"/>
                    </a:cubicBezTo>
                    <a:lnTo>
                      <a:pt x="1530325" y="5990704"/>
                    </a:lnTo>
                    <a:cubicBezTo>
                      <a:pt x="1510233" y="6033132"/>
                      <a:pt x="1478981" y="6064374"/>
                      <a:pt x="1436564" y="6084466"/>
                    </a:cubicBezTo>
                    <a:lnTo>
                      <a:pt x="857250" y="6375797"/>
                    </a:lnTo>
                    <a:cubicBezTo>
                      <a:pt x="785814" y="6411527"/>
                      <a:pt x="708795" y="6429375"/>
                      <a:pt x="626194" y="6429375"/>
                    </a:cubicBezTo>
                    <a:lnTo>
                      <a:pt x="596057" y="6429375"/>
                    </a:lnTo>
                    <a:cubicBezTo>
                      <a:pt x="587126" y="6429375"/>
                      <a:pt x="575965" y="6428270"/>
                      <a:pt x="562570" y="6426027"/>
                    </a:cubicBezTo>
                    <a:lnTo>
                      <a:pt x="405185" y="6740798"/>
                    </a:lnTo>
                    <a:cubicBezTo>
                      <a:pt x="387326" y="6776528"/>
                      <a:pt x="361652" y="6804422"/>
                      <a:pt x="328166" y="6824514"/>
                    </a:cubicBezTo>
                    <a:cubicBezTo>
                      <a:pt x="294680" y="6844606"/>
                      <a:pt x="256730" y="6855757"/>
                      <a:pt x="214313" y="6858000"/>
                    </a:cubicBezTo>
                    <a:cubicBezTo>
                      <a:pt x="156271" y="6858000"/>
                      <a:pt x="106041" y="6836804"/>
                      <a:pt x="63624" y="6794376"/>
                    </a:cubicBezTo>
                    <a:cubicBezTo>
                      <a:pt x="21207" y="6751949"/>
                      <a:pt x="0" y="6701719"/>
                      <a:pt x="0" y="6643688"/>
                    </a:cubicBezTo>
                    <a:cubicBezTo>
                      <a:pt x="0" y="6616899"/>
                      <a:pt x="7812" y="6583412"/>
                      <a:pt x="23440" y="6543229"/>
                    </a:cubicBezTo>
                    <a:cubicBezTo>
                      <a:pt x="39068" y="6503045"/>
                      <a:pt x="56927" y="6461757"/>
                      <a:pt x="77019" y="6419329"/>
                    </a:cubicBezTo>
                    <a:cubicBezTo>
                      <a:pt x="97110" y="6376902"/>
                      <a:pt x="119436" y="6335614"/>
                      <a:pt x="143991" y="6295430"/>
                    </a:cubicBezTo>
                    <a:cubicBezTo>
                      <a:pt x="168547" y="6255246"/>
                      <a:pt x="185290" y="6224004"/>
                      <a:pt x="194221" y="6201668"/>
                    </a:cubicBezTo>
                    <a:cubicBezTo>
                      <a:pt x="136179" y="6112360"/>
                      <a:pt x="107156" y="6015250"/>
                      <a:pt x="107156" y="5910337"/>
                    </a:cubicBezTo>
                    <a:lnTo>
                      <a:pt x="107156" y="5357813"/>
                    </a:lnTo>
                    <a:cubicBezTo>
                      <a:pt x="107156" y="5322083"/>
                      <a:pt x="114969" y="5289735"/>
                      <a:pt x="130597" y="5260702"/>
                    </a:cubicBezTo>
                    <a:lnTo>
                      <a:pt x="2059409" y="1403077"/>
                    </a:lnTo>
                    <a:lnTo>
                      <a:pt x="1841748" y="1295921"/>
                    </a:lnTo>
                    <a:lnTo>
                      <a:pt x="1048122" y="2883173"/>
                    </a:lnTo>
                    <a:cubicBezTo>
                      <a:pt x="1030264" y="2918893"/>
                      <a:pt x="1004590" y="2946797"/>
                      <a:pt x="971104" y="2966889"/>
                    </a:cubicBezTo>
                    <a:cubicBezTo>
                      <a:pt x="937617" y="2986981"/>
                      <a:pt x="899667" y="2998142"/>
                      <a:pt x="857250" y="3000375"/>
                    </a:cubicBezTo>
                    <a:cubicBezTo>
                      <a:pt x="799208" y="3000375"/>
                      <a:pt x="748979" y="2979168"/>
                      <a:pt x="706562" y="2936751"/>
                    </a:cubicBezTo>
                    <a:cubicBezTo>
                      <a:pt x="664144" y="2894334"/>
                      <a:pt x="642938" y="2844105"/>
                      <a:pt x="642938" y="2786063"/>
                    </a:cubicBezTo>
                    <a:cubicBezTo>
                      <a:pt x="642938" y="2757040"/>
                      <a:pt x="650750" y="2724672"/>
                      <a:pt x="666378" y="2688952"/>
                    </a:cubicBezTo>
                    <a:lnTo>
                      <a:pt x="1466701" y="1088306"/>
                    </a:lnTo>
                    <a:cubicBezTo>
                      <a:pt x="1502421" y="1016869"/>
                      <a:pt x="1550417" y="961058"/>
                      <a:pt x="1610692" y="920874"/>
                    </a:cubicBezTo>
                    <a:cubicBezTo>
                      <a:pt x="1670968" y="880690"/>
                      <a:pt x="1741289" y="859484"/>
                      <a:pt x="1821656" y="857250"/>
                    </a:cubicBezTo>
                    <a:cubicBezTo>
                      <a:pt x="1899790" y="857250"/>
                      <a:pt x="1973460" y="876227"/>
                      <a:pt x="2042666" y="914177"/>
                    </a:cubicBezTo>
                    <a:cubicBezTo>
                      <a:pt x="2111872" y="952127"/>
                      <a:pt x="2181065" y="987847"/>
                      <a:pt x="2250281" y="1021333"/>
                    </a:cubicBezTo>
                    <a:lnTo>
                      <a:pt x="2488034" y="545827"/>
                    </a:lnTo>
                    <a:cubicBezTo>
                      <a:pt x="2505882" y="507877"/>
                      <a:pt x="2531567" y="478855"/>
                      <a:pt x="2565053" y="458763"/>
                    </a:cubicBezTo>
                    <a:cubicBezTo>
                      <a:pt x="2598539" y="438671"/>
                      <a:pt x="2636479" y="428625"/>
                      <a:pt x="2678906" y="428625"/>
                    </a:cubicBezTo>
                    <a:cubicBezTo>
                      <a:pt x="2707939" y="428625"/>
                      <a:pt x="2732485" y="433089"/>
                      <a:pt x="2752576" y="442020"/>
                    </a:cubicBezTo>
                    <a:cubicBezTo>
                      <a:pt x="2779365" y="388441"/>
                      <a:pt x="2805050" y="335978"/>
                      <a:pt x="2829595" y="284634"/>
                    </a:cubicBezTo>
                    <a:cubicBezTo>
                      <a:pt x="2854140" y="233288"/>
                      <a:pt x="2883173" y="185291"/>
                      <a:pt x="2916659" y="140643"/>
                    </a:cubicBezTo>
                    <a:cubicBezTo>
                      <a:pt x="2950146" y="95994"/>
                      <a:pt x="2990329" y="62508"/>
                      <a:pt x="3037210" y="40184"/>
                    </a:cubicBezTo>
                    <a:cubicBezTo>
                      <a:pt x="3084091" y="17859"/>
                      <a:pt x="3143261" y="4465"/>
                      <a:pt x="3214688" y="0"/>
                    </a:cubicBezTo>
                    <a:cubicBezTo>
                      <a:pt x="3286114" y="0"/>
                      <a:pt x="3354225" y="16743"/>
                      <a:pt x="3418954" y="50229"/>
                    </a:cubicBezTo>
                    <a:lnTo>
                      <a:pt x="3733726" y="207615"/>
                    </a:lnTo>
                    <a:cubicBezTo>
                      <a:pt x="3805152" y="243334"/>
                      <a:pt x="3860974" y="290215"/>
                      <a:pt x="3901157" y="348258"/>
                    </a:cubicBezTo>
                    <a:cubicBezTo>
                      <a:pt x="3941341" y="406300"/>
                      <a:pt x="3962538" y="477739"/>
                      <a:pt x="3964781" y="562570"/>
                    </a:cubicBezTo>
                    <a:cubicBezTo>
                      <a:pt x="3964781" y="638474"/>
                      <a:pt x="3948038" y="708795"/>
                      <a:pt x="3914552" y="773534"/>
                    </a:cubicBezTo>
                    <a:cubicBezTo>
                      <a:pt x="3881066" y="838273"/>
                      <a:pt x="3847579" y="904131"/>
                      <a:pt x="3814093" y="971104"/>
                    </a:cubicBezTo>
                    <a:close/>
                    <a:moveTo>
                      <a:pt x="3137669" y="632892"/>
                    </a:moveTo>
                    <a:lnTo>
                      <a:pt x="3429000" y="776883"/>
                    </a:lnTo>
                    <a:lnTo>
                      <a:pt x="3526110" y="582662"/>
                    </a:lnTo>
                    <a:lnTo>
                      <a:pt x="3234779" y="438671"/>
                    </a:lnTo>
                    <a:lnTo>
                      <a:pt x="3137669" y="632892"/>
                    </a:lnTo>
                    <a:close/>
                    <a:moveTo>
                      <a:pt x="3418954" y="1252389"/>
                    </a:moveTo>
                    <a:lnTo>
                      <a:pt x="2776017" y="930920"/>
                    </a:lnTo>
                    <a:lnTo>
                      <a:pt x="535781" y="5408042"/>
                    </a:lnTo>
                    <a:lnTo>
                      <a:pt x="535781" y="5910337"/>
                    </a:lnTo>
                    <a:cubicBezTo>
                      <a:pt x="535781" y="5934882"/>
                      <a:pt x="544712" y="5956113"/>
                      <a:pt x="562570" y="5973961"/>
                    </a:cubicBezTo>
                    <a:cubicBezTo>
                      <a:pt x="580429" y="5991809"/>
                      <a:pt x="601639" y="6000750"/>
                      <a:pt x="626194" y="6000750"/>
                    </a:cubicBezTo>
                    <a:cubicBezTo>
                      <a:pt x="635125" y="6000750"/>
                      <a:pt x="652983" y="5995158"/>
                      <a:pt x="679772" y="5984007"/>
                    </a:cubicBezTo>
                    <a:cubicBezTo>
                      <a:pt x="706562" y="5972856"/>
                      <a:pt x="738933" y="5958323"/>
                      <a:pt x="776883" y="5940475"/>
                    </a:cubicBezTo>
                    <a:cubicBezTo>
                      <a:pt x="814833" y="5922627"/>
                      <a:pt x="853901" y="5903640"/>
                      <a:pt x="894085" y="5883548"/>
                    </a:cubicBezTo>
                    <a:cubicBezTo>
                      <a:pt x="934269" y="5863456"/>
                      <a:pt x="974452" y="5842260"/>
                      <a:pt x="1014636" y="5819924"/>
                    </a:cubicBezTo>
                    <a:cubicBezTo>
                      <a:pt x="1054819" y="5797589"/>
                      <a:pt x="1088306" y="5779740"/>
                      <a:pt x="1115095" y="5766346"/>
                    </a:cubicBezTo>
                    <a:cubicBezTo>
                      <a:pt x="1141884" y="5752951"/>
                      <a:pt x="1163091" y="5741801"/>
                      <a:pt x="1178719" y="5732860"/>
                    </a:cubicBezTo>
                    <a:lnTo>
                      <a:pt x="3418954" y="1252389"/>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7989064" y="1058962"/>
              <a:ext cx="33381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Building blocks</a:t>
              </a:r>
              <a:b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b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150052" y="2844487"/>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150052" y="3688164"/>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150052" y="4469978"/>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851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3.22917E-6 -1.85185E-7 L -3.22917E-6 0.01713 " pathEditMode="relative" rAng="0" ptsTypes="AA">
                                      <p:cBhvr>
                                        <p:cTn id="9" dur="700" spd="-100000" fill="hold"/>
                                        <p:tgtEl>
                                          <p:spTgt spid="42"/>
                                        </p:tgtEl>
                                        <p:attrNameLst>
                                          <p:attrName>ppt_x</p:attrName>
                                          <p:attrName>ppt_y</p:attrName>
                                        </p:attrNameLst>
                                      </p:cBhvr>
                                      <p:rCtr x="0" y="856"/>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3.75E-6 0 L 3.75E-6 0.01713 " pathEditMode="relative" rAng="0" ptsTypes="AA">
                                      <p:cBhvr>
                                        <p:cTn id="14" dur="700" spd="-100000" fill="hold"/>
                                        <p:tgtEl>
                                          <p:spTgt spid="34"/>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2C18-482F-B9B2-4D0D-802E670E3A2F}"/>
              </a:ext>
            </a:extLst>
          </p:cNvPr>
          <p:cNvSpPr>
            <a:spLocks noGrp="1"/>
          </p:cNvSpPr>
          <p:nvPr>
            <p:ph type="title"/>
          </p:nvPr>
        </p:nvSpPr>
        <p:spPr>
          <a:xfrm>
            <a:off x="585216" y="2444115"/>
            <a:ext cx="11077926" cy="2215991"/>
          </a:xfrm>
        </p:spPr>
        <p:txBody>
          <a:bodyPr/>
          <a:lstStyle/>
          <a:p>
            <a:r>
              <a:rPr lang="en-US" dirty="0">
                <a:hlinkClick r:id="rId2"/>
              </a:rPr>
              <a:t>Our approach to responsible AI - Bing video</a:t>
            </a:r>
            <a:br>
              <a:rPr lang="en-US" dirty="0"/>
            </a:br>
            <a:br>
              <a:rPr lang="en-US" dirty="0"/>
            </a:br>
            <a:br>
              <a:rPr lang="en-US" dirty="0"/>
            </a:br>
            <a:r>
              <a:rPr lang="en-US" dirty="0">
                <a:hlinkClick r:id="rId3"/>
              </a:rPr>
              <a:t>Responsible AI Video File</a:t>
            </a:r>
            <a:endParaRPr lang="en-US" dirty="0"/>
          </a:p>
        </p:txBody>
      </p:sp>
    </p:spTree>
    <p:extLst>
      <p:ext uri="{BB962C8B-B14F-4D97-AF65-F5344CB8AC3E}">
        <p14:creationId xmlns:p14="http://schemas.microsoft.com/office/powerpoint/2010/main" val="124764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584200" y="573068"/>
            <a:ext cx="11017250" cy="554037"/>
          </a:xfrm>
        </p:spPr>
        <p:txBody>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lvl="0"/>
            <a:r>
              <a:rPr lang="en-GB" sz="3600" b="0">
                <a:solidFill>
                  <a:schemeClr val="tx1"/>
                </a:solidFill>
                <a:latin typeface="+mj-lt"/>
              </a:rPr>
              <a:t>Tools for a </a:t>
            </a:r>
            <a:r>
              <a:rPr lang="en-GB" sz="3600" b="0">
                <a:gradFill flip="none" rotWithShape="1">
                  <a:gsLst>
                    <a:gs pos="12000">
                      <a:srgbClr val="8EC8E8"/>
                    </a:gs>
                    <a:gs pos="79000">
                      <a:srgbClr val="CD9AD0"/>
                    </a:gs>
                  </a:gsLst>
                  <a:lin ang="0" scaled="1"/>
                  <a:tileRect/>
                </a:gradFill>
                <a:latin typeface="+mj-lt"/>
              </a:rPr>
              <a:t>Responsible AI</a:t>
            </a:r>
            <a:r>
              <a:rPr lang="en-GB" sz="3600" b="0">
                <a:gradFill flip="none" rotWithShape="1">
                  <a:gsLst>
                    <a:gs pos="0">
                      <a:srgbClr val="8EC8E8"/>
                    </a:gs>
                    <a:gs pos="53000">
                      <a:srgbClr val="CD9AD0"/>
                    </a:gs>
                  </a:gsLst>
                  <a:lin ang="0" scaled="1"/>
                  <a:tileRect/>
                </a:gradFill>
                <a:latin typeface="+mj-lt"/>
              </a:rPr>
              <a:t> </a:t>
            </a:r>
            <a:r>
              <a:rPr lang="en-GB" sz="3600" b="0">
                <a:solidFill>
                  <a:schemeClr val="tx1"/>
                </a:solidFill>
                <a:latin typeface="+mj-lt"/>
              </a:rPr>
              <a:t>approach</a:t>
            </a:r>
            <a:endParaRPr lang="en-US" sz="3600" b="0" noProof="0">
              <a:solidFill>
                <a:schemeClr val="tx1"/>
              </a:solidFill>
              <a:latin typeface="+mn-lt"/>
            </a:endParaRPr>
          </a:p>
        </p:txBody>
      </p:sp>
      <p:grpSp>
        <p:nvGrpSpPr>
          <p:cNvPr id="68" name="Group 67" descr="Fairness&#10;&#10;Assess fairness and mitigate fairness issues to build models for everyone.&#10;">
            <a:extLst>
              <a:ext uri="{FF2B5EF4-FFF2-40B4-BE49-F238E27FC236}">
                <a16:creationId xmlns:a16="http://schemas.microsoft.com/office/drawing/2014/main" id="{D583204F-2B06-81E0-23B9-33B876CCD025}"/>
              </a:ext>
            </a:extLst>
          </p:cNvPr>
          <p:cNvGrpSpPr/>
          <p:nvPr/>
        </p:nvGrpSpPr>
        <p:grpSpPr>
          <a:xfrm>
            <a:off x="825917" y="1759251"/>
            <a:ext cx="2755484" cy="1656662"/>
            <a:chOff x="825917" y="1759251"/>
            <a:chExt cx="2755484" cy="1656662"/>
          </a:xfrm>
        </p:grpSpPr>
        <p:sp>
          <p:nvSpPr>
            <p:cNvPr id="18" name="Title 14">
              <a:extLst>
                <a:ext uri="{FF2B5EF4-FFF2-40B4-BE49-F238E27FC236}">
                  <a16:creationId xmlns:a16="http://schemas.microsoft.com/office/drawing/2014/main" id="{C6D33796-C756-498E-8A8E-50F3627E4C8E}"/>
                </a:ext>
              </a:extLst>
            </p:cNvPr>
            <p:cNvSpPr txBox="1">
              <a:spLocks/>
            </p:cNvSpPr>
            <p:nvPr/>
          </p:nvSpPr>
          <p:spPr>
            <a:xfrm>
              <a:off x="82591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Fairness</a:t>
              </a:r>
            </a:p>
          </p:txBody>
        </p:sp>
        <p:sp>
          <p:nvSpPr>
            <p:cNvPr id="37" name="TextBox 36">
              <a:extLst>
                <a:ext uri="{FF2B5EF4-FFF2-40B4-BE49-F238E27FC236}">
                  <a16:creationId xmlns:a16="http://schemas.microsoft.com/office/drawing/2014/main" id="{505F920A-2641-C76D-26CC-E8FEBC6F890A}"/>
                </a:ext>
              </a:extLst>
            </p:cNvPr>
            <p:cNvSpPr txBox="1"/>
            <p:nvPr/>
          </p:nvSpPr>
          <p:spPr>
            <a:xfrm>
              <a:off x="825917" y="2677249"/>
              <a:ext cx="245612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Assess fairness and mitigate fairness issues to build models for everyone.</a:t>
              </a:r>
            </a:p>
          </p:txBody>
        </p:sp>
        <p:sp>
          <p:nvSpPr>
            <p:cNvPr id="51" name="Graphic 49">
              <a:extLst>
                <a:ext uri="{FF2B5EF4-FFF2-40B4-BE49-F238E27FC236}">
                  <a16:creationId xmlns:a16="http://schemas.microsoft.com/office/drawing/2014/main" id="{012EB565-6CB5-E0B0-DE2B-55D809294626}"/>
                </a:ext>
              </a:extLst>
            </p:cNvPr>
            <p:cNvSpPr/>
            <p:nvPr/>
          </p:nvSpPr>
          <p:spPr>
            <a:xfrm>
              <a:off x="825917" y="1759251"/>
              <a:ext cx="392381" cy="353143"/>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9" name="Group 68" descr="Explainability&#10;&#10;Understand model predictions &#10;by generating feature importance values for your mode.&#10;">
            <a:extLst>
              <a:ext uri="{FF2B5EF4-FFF2-40B4-BE49-F238E27FC236}">
                <a16:creationId xmlns:a16="http://schemas.microsoft.com/office/drawing/2014/main" id="{B11E66B9-6921-C8F4-CD26-0106346A2266}"/>
              </a:ext>
            </a:extLst>
          </p:cNvPr>
          <p:cNvGrpSpPr/>
          <p:nvPr/>
        </p:nvGrpSpPr>
        <p:grpSpPr>
          <a:xfrm>
            <a:off x="4043501" y="1728638"/>
            <a:ext cx="3041637" cy="1687275"/>
            <a:chOff x="4043501" y="1728638"/>
            <a:chExt cx="3041637" cy="1687275"/>
          </a:xfrm>
        </p:grpSpPr>
        <p:sp>
          <p:nvSpPr>
            <p:cNvPr id="20" name="Title 14">
              <a:extLst>
                <a:ext uri="{FF2B5EF4-FFF2-40B4-BE49-F238E27FC236}">
                  <a16:creationId xmlns:a16="http://schemas.microsoft.com/office/drawing/2014/main" id="{7EA7FDB3-9667-F772-83CB-6D499F0632B8}"/>
                </a:ext>
              </a:extLst>
            </p:cNvPr>
            <p:cNvSpPr txBox="1">
              <a:spLocks/>
            </p:cNvSpPr>
            <p:nvPr/>
          </p:nvSpPr>
          <p:spPr>
            <a:xfrm>
              <a:off x="4043501"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Explainability</a:t>
              </a:r>
            </a:p>
          </p:txBody>
        </p:sp>
        <p:sp>
          <p:nvSpPr>
            <p:cNvPr id="38" name="TextBox 37">
              <a:extLst>
                <a:ext uri="{FF2B5EF4-FFF2-40B4-BE49-F238E27FC236}">
                  <a16:creationId xmlns:a16="http://schemas.microsoft.com/office/drawing/2014/main" id="{FD14F2E0-BB50-988E-4632-EA76DFDE110C}"/>
                </a:ext>
              </a:extLst>
            </p:cNvPr>
            <p:cNvSpPr txBox="1"/>
            <p:nvPr/>
          </p:nvSpPr>
          <p:spPr>
            <a:xfrm>
              <a:off x="4043501" y="2677249"/>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t>Understand model predictions </a:t>
              </a:r>
              <a:b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6000">
                        <a:srgbClr val="FFFFFF"/>
                      </a:gs>
                      <a:gs pos="75000">
                        <a:srgbClr val="FFFFFF"/>
                      </a:gs>
                    </a:gsLst>
                    <a:lin ang="2700000" scaled="0"/>
                  </a:gradFill>
                  <a:effectLst/>
                  <a:uLnTx/>
                  <a:uFillTx/>
                  <a:latin typeface="Segoe UI"/>
                  <a:ea typeface="+mn-ea"/>
                  <a:cs typeface="+mn-cs"/>
                </a:rPr>
                <a:t>by generating feature importance values for your model.</a:t>
              </a:r>
            </a:p>
          </p:txBody>
        </p:sp>
        <p:sp>
          <p:nvSpPr>
            <p:cNvPr id="54" name="Graphic 52">
              <a:extLst>
                <a:ext uri="{FF2B5EF4-FFF2-40B4-BE49-F238E27FC236}">
                  <a16:creationId xmlns:a16="http://schemas.microsoft.com/office/drawing/2014/main" id="{02468828-8512-B094-D7D2-95777BCCA816}"/>
                </a:ext>
              </a:extLst>
            </p:cNvPr>
            <p:cNvSpPr/>
            <p:nvPr/>
          </p:nvSpPr>
          <p:spPr>
            <a:xfrm>
              <a:off x="4043501" y="1728638"/>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descr="Counterfactuals&#10;&#10;Observe feature perturbations and find the closest datapoints with different model predictions.&#10;">
            <a:extLst>
              <a:ext uri="{FF2B5EF4-FFF2-40B4-BE49-F238E27FC236}">
                <a16:creationId xmlns:a16="http://schemas.microsoft.com/office/drawing/2014/main" id="{3A8FA36D-2BE4-9864-4425-5C3C8109155C}"/>
              </a:ext>
            </a:extLst>
          </p:cNvPr>
          <p:cNvGrpSpPr/>
          <p:nvPr/>
        </p:nvGrpSpPr>
        <p:grpSpPr>
          <a:xfrm>
            <a:off x="7846597" y="1717093"/>
            <a:ext cx="3041637" cy="1698820"/>
            <a:chOff x="7846597" y="1717093"/>
            <a:chExt cx="3041637" cy="1698820"/>
          </a:xfrm>
        </p:grpSpPr>
        <p:sp>
          <p:nvSpPr>
            <p:cNvPr id="22" name="Title 14">
              <a:extLst>
                <a:ext uri="{FF2B5EF4-FFF2-40B4-BE49-F238E27FC236}">
                  <a16:creationId xmlns:a16="http://schemas.microsoft.com/office/drawing/2014/main" id="{F60F5311-0604-E7A0-3CB1-A256E7C71170}"/>
                </a:ext>
              </a:extLst>
            </p:cNvPr>
            <p:cNvSpPr txBox="1">
              <a:spLocks/>
            </p:cNvSpPr>
            <p:nvPr/>
          </p:nvSpPr>
          <p:spPr>
            <a:xfrm>
              <a:off x="784659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Counterfactuals</a:t>
              </a:r>
            </a:p>
          </p:txBody>
        </p:sp>
        <p:sp>
          <p:nvSpPr>
            <p:cNvPr id="39" name="TextBox 38">
              <a:extLst>
                <a:ext uri="{FF2B5EF4-FFF2-40B4-BE49-F238E27FC236}">
                  <a16:creationId xmlns:a16="http://schemas.microsoft.com/office/drawing/2014/main" id="{14E98187-C5EB-4D30-CB5F-C34B72B030CB}"/>
                </a:ext>
              </a:extLst>
            </p:cNvPr>
            <p:cNvSpPr txBox="1"/>
            <p:nvPr/>
          </p:nvSpPr>
          <p:spPr>
            <a:xfrm>
              <a:off x="7846597" y="2677249"/>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Observe feature perturbations and find the closest datapoints with different model predictions.</a:t>
              </a:r>
            </a:p>
          </p:txBody>
        </p:sp>
        <p:sp>
          <p:nvSpPr>
            <p:cNvPr id="57" name="Graphic 55">
              <a:extLst>
                <a:ext uri="{FF2B5EF4-FFF2-40B4-BE49-F238E27FC236}">
                  <a16:creationId xmlns:a16="http://schemas.microsoft.com/office/drawing/2014/main" id="{0EE67439-832C-85C0-E687-9D3EB6F1265A}"/>
                </a:ext>
              </a:extLst>
            </p:cNvPr>
            <p:cNvSpPr/>
            <p:nvPr/>
          </p:nvSpPr>
          <p:spPr>
            <a:xfrm>
              <a:off x="7846597" y="1717093"/>
              <a:ext cx="395301" cy="395301"/>
            </a:xfrm>
            <a:custGeom>
              <a:avLst/>
              <a:gdLst>
                <a:gd name="connsiteX0" fmla="*/ 160258 w 395301"/>
                <a:gd name="connsiteY0" fmla="*/ 0 h 395301"/>
                <a:gd name="connsiteX1" fmla="*/ 320515 w 395301"/>
                <a:gd name="connsiteY1" fmla="*/ 160258 h 395301"/>
                <a:gd name="connsiteX2" fmla="*/ 287694 w 395301"/>
                <a:gd name="connsiteY2" fmla="*/ 257444 h 395301"/>
                <a:gd name="connsiteX3" fmla="*/ 389043 w 395301"/>
                <a:gd name="connsiteY3" fmla="*/ 358825 h 395301"/>
                <a:gd name="connsiteX4" fmla="*/ 389043 w 395301"/>
                <a:gd name="connsiteY4" fmla="*/ 389043 h 395301"/>
                <a:gd name="connsiteX5" fmla="*/ 360838 w 395301"/>
                <a:gd name="connsiteY5" fmla="*/ 390821 h 395301"/>
                <a:gd name="connsiteX6" fmla="*/ 358825 w 395301"/>
                <a:gd name="connsiteY6" fmla="*/ 389043 h 395301"/>
                <a:gd name="connsiteX7" fmla="*/ 257444 w 395301"/>
                <a:gd name="connsiteY7" fmla="*/ 287694 h 395301"/>
                <a:gd name="connsiteX8" fmla="*/ 160258 w 395301"/>
                <a:gd name="connsiteY8" fmla="*/ 320515 h 395301"/>
                <a:gd name="connsiteX9" fmla="*/ 0 w 395301"/>
                <a:gd name="connsiteY9" fmla="*/ 160258 h 395301"/>
                <a:gd name="connsiteX10" fmla="*/ 160258 w 395301"/>
                <a:gd name="connsiteY10" fmla="*/ 0 h 395301"/>
                <a:gd name="connsiteX11" fmla="*/ 160258 w 395301"/>
                <a:gd name="connsiteY11" fmla="*/ 42735 h 395301"/>
                <a:gd name="connsiteX12" fmla="*/ 42735 w 395301"/>
                <a:gd name="connsiteY12" fmla="*/ 160258 h 395301"/>
                <a:gd name="connsiteX13" fmla="*/ 160258 w 395301"/>
                <a:gd name="connsiteY13" fmla="*/ 277780 h 395301"/>
                <a:gd name="connsiteX14" fmla="*/ 277780 w 395301"/>
                <a:gd name="connsiteY14" fmla="*/ 160258 h 395301"/>
                <a:gd name="connsiteX15" fmla="*/ 160258 w 395301"/>
                <a:gd name="connsiteY15" fmla="*/ 42735 h 3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301" h="395301">
                  <a:moveTo>
                    <a:pt x="160258" y="0"/>
                  </a:moveTo>
                  <a:cubicBezTo>
                    <a:pt x="248765" y="0"/>
                    <a:pt x="320515" y="71750"/>
                    <a:pt x="320515" y="160258"/>
                  </a:cubicBezTo>
                  <a:cubicBezTo>
                    <a:pt x="320515" y="196798"/>
                    <a:pt x="308284" y="230484"/>
                    <a:pt x="287694" y="257444"/>
                  </a:cubicBezTo>
                  <a:lnTo>
                    <a:pt x="389043" y="358825"/>
                  </a:lnTo>
                  <a:cubicBezTo>
                    <a:pt x="397387" y="367169"/>
                    <a:pt x="397387" y="380699"/>
                    <a:pt x="389043" y="389043"/>
                  </a:cubicBezTo>
                  <a:cubicBezTo>
                    <a:pt x="381340" y="396746"/>
                    <a:pt x="369220" y="397338"/>
                    <a:pt x="360838" y="390821"/>
                  </a:cubicBezTo>
                  <a:lnTo>
                    <a:pt x="358825" y="389043"/>
                  </a:lnTo>
                  <a:lnTo>
                    <a:pt x="257444" y="287694"/>
                  </a:lnTo>
                  <a:cubicBezTo>
                    <a:pt x="230484" y="308284"/>
                    <a:pt x="196798" y="320515"/>
                    <a:pt x="160258" y="320515"/>
                  </a:cubicBezTo>
                  <a:cubicBezTo>
                    <a:pt x="71750" y="320515"/>
                    <a:pt x="0" y="248765"/>
                    <a:pt x="0" y="160258"/>
                  </a:cubicBezTo>
                  <a:cubicBezTo>
                    <a:pt x="0" y="71750"/>
                    <a:pt x="71750" y="0"/>
                    <a:pt x="160258" y="0"/>
                  </a:cubicBezTo>
                  <a:close/>
                  <a:moveTo>
                    <a:pt x="160258" y="42735"/>
                  </a:moveTo>
                  <a:cubicBezTo>
                    <a:pt x="95352" y="42735"/>
                    <a:pt x="42735" y="95352"/>
                    <a:pt x="42735" y="160258"/>
                  </a:cubicBezTo>
                  <a:cubicBezTo>
                    <a:pt x="42735" y="225164"/>
                    <a:pt x="95352" y="277780"/>
                    <a:pt x="160258" y="277780"/>
                  </a:cubicBezTo>
                  <a:cubicBezTo>
                    <a:pt x="225164" y="277780"/>
                    <a:pt x="277780" y="225164"/>
                    <a:pt x="277780" y="160258"/>
                  </a:cubicBezTo>
                  <a:cubicBezTo>
                    <a:pt x="277780" y="95352"/>
                    <a:pt x="225164" y="42735"/>
                    <a:pt x="160258" y="42735"/>
                  </a:cubicBezTo>
                  <a:close/>
                </a:path>
              </a:pathLst>
            </a:custGeom>
            <a:gradFill>
              <a:gsLst>
                <a:gs pos="26000">
                  <a:srgbClr val="8DC8E8"/>
                </a:gs>
                <a:gs pos="75000">
                  <a:srgbClr val="CD98CF"/>
                </a:gs>
              </a:gsLst>
              <a:lin ang="2700000" scaled="0"/>
            </a:gradFill>
            <a:ln w="21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descr="Casual analysis&#10;&#10;Estimate the effect of a feature on real-world outcomes.&#10;">
            <a:extLst>
              <a:ext uri="{FF2B5EF4-FFF2-40B4-BE49-F238E27FC236}">
                <a16:creationId xmlns:a16="http://schemas.microsoft.com/office/drawing/2014/main" id="{432AE412-489F-42D0-5FDB-030562A17FA2}"/>
              </a:ext>
            </a:extLst>
          </p:cNvPr>
          <p:cNvGrpSpPr/>
          <p:nvPr/>
        </p:nvGrpSpPr>
        <p:grpSpPr>
          <a:xfrm>
            <a:off x="825917" y="3923169"/>
            <a:ext cx="2755484" cy="1857715"/>
            <a:chOff x="825917" y="3923169"/>
            <a:chExt cx="2755484" cy="1857715"/>
          </a:xfrm>
        </p:grpSpPr>
        <p:sp>
          <p:nvSpPr>
            <p:cNvPr id="23" name="Title 14">
              <a:extLst>
                <a:ext uri="{FF2B5EF4-FFF2-40B4-BE49-F238E27FC236}">
                  <a16:creationId xmlns:a16="http://schemas.microsoft.com/office/drawing/2014/main" id="{18E191DB-D321-74FC-18D3-B6ED45515B53}"/>
                </a:ext>
              </a:extLst>
            </p:cNvPr>
            <p:cNvSpPr txBox="1">
              <a:spLocks/>
            </p:cNvSpPr>
            <p:nvPr/>
          </p:nvSpPr>
          <p:spPr>
            <a:xfrm>
              <a:off x="82591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Causal analysis</a:t>
              </a:r>
            </a:p>
          </p:txBody>
        </p:sp>
        <p:sp>
          <p:nvSpPr>
            <p:cNvPr id="40" name="TextBox 39">
              <a:extLst>
                <a:ext uri="{FF2B5EF4-FFF2-40B4-BE49-F238E27FC236}">
                  <a16:creationId xmlns:a16="http://schemas.microsoft.com/office/drawing/2014/main" id="{29C8900F-6205-BC13-C24B-371F98CACD9D}"/>
                </a:ext>
              </a:extLst>
            </p:cNvPr>
            <p:cNvSpPr txBox="1"/>
            <p:nvPr/>
          </p:nvSpPr>
          <p:spPr>
            <a:xfrm>
              <a:off x="825917" y="5042220"/>
              <a:ext cx="245612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Estimate the effect of a feature on real-world outcomes.</a:t>
              </a:r>
            </a:p>
          </p:txBody>
        </p:sp>
        <p:sp>
          <p:nvSpPr>
            <p:cNvPr id="60" name="Graphic 58">
              <a:extLst>
                <a:ext uri="{FF2B5EF4-FFF2-40B4-BE49-F238E27FC236}">
                  <a16:creationId xmlns:a16="http://schemas.microsoft.com/office/drawing/2014/main" id="{6257137E-21F8-BAC7-00B7-6BF890E355FA}"/>
                </a:ext>
              </a:extLst>
            </p:cNvPr>
            <p:cNvSpPr/>
            <p:nvPr/>
          </p:nvSpPr>
          <p:spPr>
            <a:xfrm>
              <a:off x="825917" y="3923169"/>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2" name="Group 71" descr="Error analysis&#10;&#10;Identify dataset cohorts with high error rates and visualize error distribution in your model.&#10;">
            <a:extLst>
              <a:ext uri="{FF2B5EF4-FFF2-40B4-BE49-F238E27FC236}">
                <a16:creationId xmlns:a16="http://schemas.microsoft.com/office/drawing/2014/main" id="{77371174-D331-C6D8-06FB-C0B837BBFC6D}"/>
              </a:ext>
            </a:extLst>
          </p:cNvPr>
          <p:cNvGrpSpPr/>
          <p:nvPr/>
        </p:nvGrpSpPr>
        <p:grpSpPr>
          <a:xfrm>
            <a:off x="4043501" y="4050516"/>
            <a:ext cx="3041637" cy="1730368"/>
            <a:chOff x="4043501" y="4050516"/>
            <a:chExt cx="3041637" cy="1730368"/>
          </a:xfrm>
        </p:grpSpPr>
        <p:sp>
          <p:nvSpPr>
            <p:cNvPr id="24" name="Title 14">
              <a:extLst>
                <a:ext uri="{FF2B5EF4-FFF2-40B4-BE49-F238E27FC236}">
                  <a16:creationId xmlns:a16="http://schemas.microsoft.com/office/drawing/2014/main" id="{B358DBB0-D84B-62A4-2E3F-FC2FE6A29F99}"/>
                </a:ext>
              </a:extLst>
            </p:cNvPr>
            <p:cNvSpPr txBox="1">
              <a:spLocks/>
            </p:cNvSpPr>
            <p:nvPr/>
          </p:nvSpPr>
          <p:spPr>
            <a:xfrm>
              <a:off x="4043501"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t>
              </a:r>
              <a:r>
                <a:rPr kumimoji="0" lang="en-CA" sz="2000" b="0" i="0" u="none" strike="noStrike" kern="1200" cap="none" spc="-50" normalizeH="0" baseline="0" noProof="0">
                  <a:ln>
                    <a:noFill/>
                  </a:ln>
                  <a:gradFill>
                    <a:gsLst>
                      <a:gs pos="26000">
                        <a:srgbClr val="8DC8E8"/>
                      </a:gs>
                      <a:gs pos="75000">
                        <a:srgbClr val="CD98CF"/>
                      </a:gs>
                    </a:gsLst>
                    <a:lin ang="2700000" scaled="0"/>
                  </a:gradFill>
                  <a:effectLst/>
                  <a:uLnTx/>
                  <a:uFillTx/>
                  <a:latin typeface="Segoe UI Semibold"/>
                  <a:ea typeface="+mn-ea"/>
                  <a:cs typeface="Segoe UI Semibold" panose="020B0702040204020203" pitchFamily="34" charset="0"/>
                </a:rPr>
                <a:t>analysis</a:t>
              </a:r>
            </a:p>
          </p:txBody>
        </p:sp>
        <p:sp>
          <p:nvSpPr>
            <p:cNvPr id="41" name="TextBox 40">
              <a:extLst>
                <a:ext uri="{FF2B5EF4-FFF2-40B4-BE49-F238E27FC236}">
                  <a16:creationId xmlns:a16="http://schemas.microsoft.com/office/drawing/2014/main" id="{59A8642C-EF2B-C5AD-3F1A-387C2852FCA5}"/>
                </a:ext>
              </a:extLst>
            </p:cNvPr>
            <p:cNvSpPr txBox="1"/>
            <p:nvPr/>
          </p:nvSpPr>
          <p:spPr>
            <a:xfrm>
              <a:off x="4043501" y="5042220"/>
              <a:ext cx="30416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Identify dataset cohorts with high error rates and visualize error distribution in your model.</a:t>
              </a:r>
            </a:p>
          </p:txBody>
        </p:sp>
        <p:sp>
          <p:nvSpPr>
            <p:cNvPr id="63" name="Graphic 61">
              <a:extLst>
                <a:ext uri="{FF2B5EF4-FFF2-40B4-BE49-F238E27FC236}">
                  <a16:creationId xmlns:a16="http://schemas.microsoft.com/office/drawing/2014/main" id="{935E1106-2F22-2896-E439-3BCF54EBE947}"/>
                </a:ext>
              </a:extLst>
            </p:cNvPr>
            <p:cNvSpPr/>
            <p:nvPr/>
          </p:nvSpPr>
          <p:spPr>
            <a:xfrm>
              <a:off x="4043501" y="4050516"/>
              <a:ext cx="384036" cy="338856"/>
            </a:xfrm>
            <a:custGeom>
              <a:avLst/>
              <a:gdLst>
                <a:gd name="connsiteX0" fmla="*/ 16943 w 384036"/>
                <a:gd name="connsiteY0" fmla="*/ 0 h 338856"/>
                <a:gd name="connsiteX1" fmla="*/ 0 w 384036"/>
                <a:gd name="connsiteY1" fmla="*/ 16943 h 338856"/>
                <a:gd name="connsiteX2" fmla="*/ 16943 w 384036"/>
                <a:gd name="connsiteY2" fmla="*/ 33886 h 338856"/>
                <a:gd name="connsiteX3" fmla="*/ 344504 w 384036"/>
                <a:gd name="connsiteY3" fmla="*/ 33886 h 338856"/>
                <a:gd name="connsiteX4" fmla="*/ 361446 w 384036"/>
                <a:gd name="connsiteY4" fmla="*/ 16943 h 338856"/>
                <a:gd name="connsiteX5" fmla="*/ 344504 w 384036"/>
                <a:gd name="connsiteY5" fmla="*/ 0 h 338856"/>
                <a:gd name="connsiteX6" fmla="*/ 16943 w 384036"/>
                <a:gd name="connsiteY6" fmla="*/ 0 h 338856"/>
                <a:gd name="connsiteX7" fmla="*/ 16943 w 384036"/>
                <a:gd name="connsiteY7" fmla="*/ 135542 h 338856"/>
                <a:gd name="connsiteX8" fmla="*/ 0 w 384036"/>
                <a:gd name="connsiteY8" fmla="*/ 152485 h 338856"/>
                <a:gd name="connsiteX9" fmla="*/ 16943 w 384036"/>
                <a:gd name="connsiteY9" fmla="*/ 169428 h 338856"/>
                <a:gd name="connsiteX10" fmla="*/ 178226 w 384036"/>
                <a:gd name="connsiteY10" fmla="*/ 169428 h 338856"/>
                <a:gd name="connsiteX11" fmla="*/ 210924 w 384036"/>
                <a:gd name="connsiteY11" fmla="*/ 135542 h 338856"/>
                <a:gd name="connsiteX12" fmla="*/ 16943 w 384036"/>
                <a:gd name="connsiteY12" fmla="*/ 135542 h 338856"/>
                <a:gd name="connsiteX13" fmla="*/ 16943 w 384036"/>
                <a:gd name="connsiteY13" fmla="*/ 203314 h 338856"/>
                <a:gd name="connsiteX14" fmla="*/ 162810 w 384036"/>
                <a:gd name="connsiteY14" fmla="*/ 203314 h 338856"/>
                <a:gd name="connsiteX15" fmla="*/ 158133 w 384036"/>
                <a:gd name="connsiteY15" fmla="*/ 237199 h 338856"/>
                <a:gd name="connsiteX16" fmla="*/ 16943 w 384036"/>
                <a:gd name="connsiteY16" fmla="*/ 237199 h 338856"/>
                <a:gd name="connsiteX17" fmla="*/ 0 w 384036"/>
                <a:gd name="connsiteY17" fmla="*/ 220256 h 338856"/>
                <a:gd name="connsiteX18" fmla="*/ 16943 w 384036"/>
                <a:gd name="connsiteY18" fmla="*/ 203314 h 338856"/>
                <a:gd name="connsiteX19" fmla="*/ 16943 w 384036"/>
                <a:gd name="connsiteY19" fmla="*/ 271085 h 338856"/>
                <a:gd name="connsiteX20" fmla="*/ 162810 w 384036"/>
                <a:gd name="connsiteY20" fmla="*/ 271085 h 338856"/>
                <a:gd name="connsiteX21" fmla="*/ 178226 w 384036"/>
                <a:gd name="connsiteY21" fmla="*/ 304970 h 338856"/>
                <a:gd name="connsiteX22" fmla="*/ 16943 w 384036"/>
                <a:gd name="connsiteY22" fmla="*/ 304970 h 338856"/>
                <a:gd name="connsiteX23" fmla="*/ 0 w 384036"/>
                <a:gd name="connsiteY23" fmla="*/ 288028 h 338856"/>
                <a:gd name="connsiteX24" fmla="*/ 16943 w 384036"/>
                <a:gd name="connsiteY24" fmla="*/ 271085 h 338856"/>
                <a:gd name="connsiteX25" fmla="*/ 16943 w 384036"/>
                <a:gd name="connsiteY25" fmla="*/ 67771 h 338856"/>
                <a:gd name="connsiteX26" fmla="*/ 0 w 384036"/>
                <a:gd name="connsiteY26" fmla="*/ 84714 h 338856"/>
                <a:gd name="connsiteX27" fmla="*/ 16943 w 384036"/>
                <a:gd name="connsiteY27" fmla="*/ 101657 h 338856"/>
                <a:gd name="connsiteX28" fmla="*/ 344504 w 384036"/>
                <a:gd name="connsiteY28" fmla="*/ 101657 h 338856"/>
                <a:gd name="connsiteX29" fmla="*/ 361446 w 384036"/>
                <a:gd name="connsiteY29" fmla="*/ 84714 h 338856"/>
                <a:gd name="connsiteX30" fmla="*/ 344504 w 384036"/>
                <a:gd name="connsiteY30" fmla="*/ 67771 h 338856"/>
                <a:gd name="connsiteX31" fmla="*/ 16943 w 384036"/>
                <a:gd name="connsiteY31" fmla="*/ 67771 h 338856"/>
                <a:gd name="connsiteX32" fmla="*/ 384037 w 384036"/>
                <a:gd name="connsiteY32" fmla="*/ 237199 h 338856"/>
                <a:gd name="connsiteX33" fmla="*/ 282380 w 384036"/>
                <a:gd name="connsiteY33" fmla="*/ 338856 h 338856"/>
                <a:gd name="connsiteX34" fmla="*/ 180723 w 384036"/>
                <a:gd name="connsiteY34" fmla="*/ 237199 h 338856"/>
                <a:gd name="connsiteX35" fmla="*/ 282380 w 384036"/>
                <a:gd name="connsiteY35" fmla="*/ 135542 h 338856"/>
                <a:gd name="connsiteX36" fmla="*/ 384037 w 384036"/>
                <a:gd name="connsiteY36" fmla="*/ 237199 h 338856"/>
                <a:gd name="connsiteX37" fmla="*/ 282380 w 384036"/>
                <a:gd name="connsiteY37" fmla="*/ 180723 h 338856"/>
                <a:gd name="connsiteX38" fmla="*/ 271085 w 384036"/>
                <a:gd name="connsiteY38" fmla="*/ 192018 h 338856"/>
                <a:gd name="connsiteX39" fmla="*/ 271085 w 384036"/>
                <a:gd name="connsiteY39" fmla="*/ 237199 h 338856"/>
                <a:gd name="connsiteX40" fmla="*/ 282380 w 384036"/>
                <a:gd name="connsiteY40" fmla="*/ 248494 h 338856"/>
                <a:gd name="connsiteX41" fmla="*/ 293675 w 384036"/>
                <a:gd name="connsiteY41" fmla="*/ 237199 h 338856"/>
                <a:gd name="connsiteX42" fmla="*/ 293675 w 384036"/>
                <a:gd name="connsiteY42" fmla="*/ 192018 h 338856"/>
                <a:gd name="connsiteX43" fmla="*/ 282380 w 384036"/>
                <a:gd name="connsiteY43" fmla="*/ 180723 h 338856"/>
                <a:gd name="connsiteX44" fmla="*/ 282380 w 384036"/>
                <a:gd name="connsiteY44" fmla="*/ 296499 h 338856"/>
                <a:gd name="connsiteX45" fmla="*/ 296499 w 384036"/>
                <a:gd name="connsiteY45" fmla="*/ 282380 h 338856"/>
                <a:gd name="connsiteX46" fmla="*/ 282380 w 384036"/>
                <a:gd name="connsiteY46" fmla="*/ 268261 h 338856"/>
                <a:gd name="connsiteX47" fmla="*/ 268261 w 384036"/>
                <a:gd name="connsiteY47" fmla="*/ 282380 h 338856"/>
                <a:gd name="connsiteX48" fmla="*/ 282380 w 384036"/>
                <a:gd name="connsiteY48" fmla="*/ 296499 h 3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036" h="338856">
                  <a:moveTo>
                    <a:pt x="16943" y="0"/>
                  </a:moveTo>
                  <a:cubicBezTo>
                    <a:pt x="7586" y="0"/>
                    <a:pt x="0" y="7586"/>
                    <a:pt x="0" y="16943"/>
                  </a:cubicBezTo>
                  <a:cubicBezTo>
                    <a:pt x="0" y="26300"/>
                    <a:pt x="7586" y="33886"/>
                    <a:pt x="16943" y="33886"/>
                  </a:cubicBezTo>
                  <a:lnTo>
                    <a:pt x="344504" y="33886"/>
                  </a:lnTo>
                  <a:cubicBezTo>
                    <a:pt x="353861" y="33886"/>
                    <a:pt x="361446" y="26300"/>
                    <a:pt x="361446" y="16943"/>
                  </a:cubicBezTo>
                  <a:cubicBezTo>
                    <a:pt x="361446" y="7586"/>
                    <a:pt x="353861" y="0"/>
                    <a:pt x="344504" y="0"/>
                  </a:cubicBezTo>
                  <a:lnTo>
                    <a:pt x="16943" y="0"/>
                  </a:lnTo>
                  <a:close/>
                  <a:moveTo>
                    <a:pt x="16943" y="135542"/>
                  </a:moveTo>
                  <a:cubicBezTo>
                    <a:pt x="7586" y="135542"/>
                    <a:pt x="0" y="143128"/>
                    <a:pt x="0" y="152485"/>
                  </a:cubicBezTo>
                  <a:cubicBezTo>
                    <a:pt x="0" y="161842"/>
                    <a:pt x="7586" y="169428"/>
                    <a:pt x="16943" y="169428"/>
                  </a:cubicBezTo>
                  <a:lnTo>
                    <a:pt x="178226" y="169428"/>
                  </a:lnTo>
                  <a:cubicBezTo>
                    <a:pt x="186877" y="156161"/>
                    <a:pt x="197994" y="144649"/>
                    <a:pt x="210924" y="135542"/>
                  </a:cubicBezTo>
                  <a:lnTo>
                    <a:pt x="16943" y="135542"/>
                  </a:lnTo>
                  <a:close/>
                  <a:moveTo>
                    <a:pt x="16943" y="203314"/>
                  </a:moveTo>
                  <a:lnTo>
                    <a:pt x="162810" y="203314"/>
                  </a:lnTo>
                  <a:cubicBezTo>
                    <a:pt x="159763" y="214085"/>
                    <a:pt x="158133" y="225452"/>
                    <a:pt x="158133" y="237199"/>
                  </a:cubicBezTo>
                  <a:lnTo>
                    <a:pt x="16943" y="237199"/>
                  </a:lnTo>
                  <a:cubicBezTo>
                    <a:pt x="7586" y="237199"/>
                    <a:pt x="0" y="229613"/>
                    <a:pt x="0" y="220256"/>
                  </a:cubicBezTo>
                  <a:cubicBezTo>
                    <a:pt x="0" y="210899"/>
                    <a:pt x="7586" y="203314"/>
                    <a:pt x="16943" y="203314"/>
                  </a:cubicBezTo>
                  <a:close/>
                  <a:moveTo>
                    <a:pt x="16943" y="271085"/>
                  </a:moveTo>
                  <a:lnTo>
                    <a:pt x="162810" y="271085"/>
                  </a:lnTo>
                  <a:cubicBezTo>
                    <a:pt x="166248" y="283241"/>
                    <a:pt x="171489" y="294638"/>
                    <a:pt x="178226" y="304970"/>
                  </a:cubicBezTo>
                  <a:lnTo>
                    <a:pt x="16943" y="304970"/>
                  </a:lnTo>
                  <a:cubicBezTo>
                    <a:pt x="7586" y="304970"/>
                    <a:pt x="0" y="297385"/>
                    <a:pt x="0" y="288028"/>
                  </a:cubicBezTo>
                  <a:cubicBezTo>
                    <a:pt x="0" y="278671"/>
                    <a:pt x="7586" y="271085"/>
                    <a:pt x="16943" y="271085"/>
                  </a:cubicBezTo>
                  <a:close/>
                  <a:moveTo>
                    <a:pt x="16943" y="67771"/>
                  </a:moveTo>
                  <a:cubicBezTo>
                    <a:pt x="7586" y="67771"/>
                    <a:pt x="0" y="75357"/>
                    <a:pt x="0" y="84714"/>
                  </a:cubicBezTo>
                  <a:cubicBezTo>
                    <a:pt x="0" y="94071"/>
                    <a:pt x="7586" y="101657"/>
                    <a:pt x="16943" y="101657"/>
                  </a:cubicBezTo>
                  <a:lnTo>
                    <a:pt x="344504" y="101657"/>
                  </a:lnTo>
                  <a:cubicBezTo>
                    <a:pt x="353861" y="101657"/>
                    <a:pt x="361446" y="94071"/>
                    <a:pt x="361446" y="84714"/>
                  </a:cubicBezTo>
                  <a:cubicBezTo>
                    <a:pt x="361446" y="75357"/>
                    <a:pt x="353861" y="67771"/>
                    <a:pt x="344504" y="67771"/>
                  </a:cubicBezTo>
                  <a:lnTo>
                    <a:pt x="16943" y="67771"/>
                  </a:lnTo>
                  <a:close/>
                  <a:moveTo>
                    <a:pt x="384037" y="237199"/>
                  </a:moveTo>
                  <a:cubicBezTo>
                    <a:pt x="384037" y="293343"/>
                    <a:pt x="338524" y="338856"/>
                    <a:pt x="282380" y="338856"/>
                  </a:cubicBezTo>
                  <a:cubicBezTo>
                    <a:pt x="226236" y="338856"/>
                    <a:pt x="180723" y="293343"/>
                    <a:pt x="180723" y="237199"/>
                  </a:cubicBezTo>
                  <a:cubicBezTo>
                    <a:pt x="180723" y="181055"/>
                    <a:pt x="226236" y="135542"/>
                    <a:pt x="282380" y="135542"/>
                  </a:cubicBezTo>
                  <a:cubicBezTo>
                    <a:pt x="338524" y="135542"/>
                    <a:pt x="384037" y="181055"/>
                    <a:pt x="384037" y="237199"/>
                  </a:cubicBezTo>
                  <a:close/>
                  <a:moveTo>
                    <a:pt x="282380" y="180723"/>
                  </a:moveTo>
                  <a:cubicBezTo>
                    <a:pt x="276143" y="180723"/>
                    <a:pt x="271085" y="185781"/>
                    <a:pt x="271085" y="192018"/>
                  </a:cubicBezTo>
                  <a:lnTo>
                    <a:pt x="271085" y="237199"/>
                  </a:lnTo>
                  <a:cubicBezTo>
                    <a:pt x="271085" y="243436"/>
                    <a:pt x="276143" y="248494"/>
                    <a:pt x="282380" y="248494"/>
                  </a:cubicBezTo>
                  <a:cubicBezTo>
                    <a:pt x="288617" y="248494"/>
                    <a:pt x="293675" y="243436"/>
                    <a:pt x="293675" y="237199"/>
                  </a:cubicBezTo>
                  <a:lnTo>
                    <a:pt x="293675" y="192018"/>
                  </a:lnTo>
                  <a:cubicBezTo>
                    <a:pt x="293675" y="185781"/>
                    <a:pt x="288617" y="180723"/>
                    <a:pt x="282380" y="180723"/>
                  </a:cubicBezTo>
                  <a:close/>
                  <a:moveTo>
                    <a:pt x="282380" y="296499"/>
                  </a:moveTo>
                  <a:cubicBezTo>
                    <a:pt x="290178" y="296499"/>
                    <a:pt x="296499" y="290178"/>
                    <a:pt x="296499" y="282380"/>
                  </a:cubicBezTo>
                  <a:cubicBezTo>
                    <a:pt x="296499" y="274582"/>
                    <a:pt x="290178" y="268261"/>
                    <a:pt x="282380" y="268261"/>
                  </a:cubicBezTo>
                  <a:cubicBezTo>
                    <a:pt x="274582" y="268261"/>
                    <a:pt x="268261" y="274582"/>
                    <a:pt x="268261" y="282380"/>
                  </a:cubicBezTo>
                  <a:cubicBezTo>
                    <a:pt x="268261" y="290178"/>
                    <a:pt x="274582" y="296499"/>
                    <a:pt x="282380" y="296499"/>
                  </a:cubicBezTo>
                  <a:close/>
                </a:path>
              </a:pathLst>
            </a:custGeom>
            <a:gradFill>
              <a:gsLst>
                <a:gs pos="26000">
                  <a:srgbClr val="8DC8E8"/>
                </a:gs>
                <a:gs pos="75000">
                  <a:srgbClr val="CD98CF"/>
                </a:gs>
              </a:gsLst>
              <a:lin ang="2700000" scaled="0"/>
            </a:gradFill>
            <a:ln w="22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descr="Responsible AI scorecard&#10;&#10;Get a PDF summary of your Responsible AI insights to share with. Your technical and non-technical stakeholders to aid in compliance reviews.&#10;">
            <a:extLst>
              <a:ext uri="{FF2B5EF4-FFF2-40B4-BE49-F238E27FC236}">
                <a16:creationId xmlns:a16="http://schemas.microsoft.com/office/drawing/2014/main" id="{C971C26F-54B5-1FAB-CD14-0F4DC6A9B411}"/>
              </a:ext>
            </a:extLst>
          </p:cNvPr>
          <p:cNvGrpSpPr/>
          <p:nvPr/>
        </p:nvGrpSpPr>
        <p:grpSpPr>
          <a:xfrm>
            <a:off x="7846596" y="3977372"/>
            <a:ext cx="3660775" cy="2049733"/>
            <a:chOff x="7846596" y="3977372"/>
            <a:chExt cx="3660775" cy="2049733"/>
          </a:xfrm>
        </p:grpSpPr>
        <p:sp>
          <p:nvSpPr>
            <p:cNvPr id="25" name="Title 14">
              <a:extLst>
                <a:ext uri="{FF2B5EF4-FFF2-40B4-BE49-F238E27FC236}">
                  <a16:creationId xmlns:a16="http://schemas.microsoft.com/office/drawing/2014/main" id="{8E82F494-8D7D-02F6-3C62-C54CA4DFD450}"/>
                </a:ext>
              </a:extLst>
            </p:cNvPr>
            <p:cNvSpPr txBox="1">
              <a:spLocks/>
            </p:cNvSpPr>
            <p:nvPr/>
          </p:nvSpPr>
          <p:spPr>
            <a:xfrm>
              <a:off x="784659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Responsible AI scorecard</a:t>
              </a:r>
            </a:p>
          </p:txBody>
        </p:sp>
        <p:sp>
          <p:nvSpPr>
            <p:cNvPr id="42" name="TextBox 41">
              <a:extLst>
                <a:ext uri="{FF2B5EF4-FFF2-40B4-BE49-F238E27FC236}">
                  <a16:creationId xmlns:a16="http://schemas.microsoft.com/office/drawing/2014/main" id="{04E0F4AC-884D-09B6-6060-735786E33DE4}"/>
                </a:ext>
              </a:extLst>
            </p:cNvPr>
            <p:cNvSpPr txBox="1"/>
            <p:nvPr/>
          </p:nvSpPr>
          <p:spPr>
            <a:xfrm>
              <a:off x="7846596" y="5042220"/>
              <a:ext cx="3660775"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6000">
                        <a:srgbClr val="FFFFFF"/>
                      </a:gs>
                      <a:gs pos="75000">
                        <a:srgbClr val="FFFFFF"/>
                      </a:gs>
                    </a:gsLst>
                    <a:lin ang="2700000" scaled="0"/>
                  </a:gradFill>
                  <a:effectLst/>
                  <a:uLnTx/>
                  <a:uFillTx/>
                  <a:latin typeface="Segoe UI"/>
                  <a:ea typeface="+mn-ea"/>
                  <a:cs typeface="+mn-cs"/>
                </a:rPr>
                <a:t>Get a PDF summary of your Responsible AI insights to share with your technical and non-technical stakeholders to aid in compliance reviews.</a:t>
              </a:r>
            </a:p>
          </p:txBody>
        </p:sp>
        <p:sp>
          <p:nvSpPr>
            <p:cNvPr id="66" name="Graphic 64">
              <a:extLst>
                <a:ext uri="{FF2B5EF4-FFF2-40B4-BE49-F238E27FC236}">
                  <a16:creationId xmlns:a16="http://schemas.microsoft.com/office/drawing/2014/main" id="{C6644E52-E275-D0C6-899B-8BB63A4F4B09}"/>
                </a:ext>
              </a:extLst>
            </p:cNvPr>
            <p:cNvSpPr/>
            <p:nvPr/>
          </p:nvSpPr>
          <p:spPr>
            <a:xfrm>
              <a:off x="7846597" y="3977372"/>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343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4.44444E-6 L -2.91667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42" presetClass="path" presetSubtype="0" decel="100000" fill="hold" nodeType="withEffect">
                                  <p:stCondLst>
                                    <p:cond delay="200"/>
                                  </p:stCondLst>
                                  <p:childTnLst>
                                    <p:animMotion origin="layout" path="M -2.91667E-6 4.44444E-6 L -2.91667E-6 0.01805 " pathEditMode="relative" rAng="0" ptsTypes="AA">
                                      <p:cBhvr>
                                        <p:cTn id="14" dur="500" spd="-100000" fill="hold"/>
                                        <p:tgtEl>
                                          <p:spTgt spid="6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nodeType="withEffect">
                                  <p:stCondLst>
                                    <p:cond delay="200"/>
                                  </p:stCondLst>
                                  <p:childTnLst>
                                    <p:animMotion origin="layout" path="M -2.91667E-6 4.44444E-6 L -2.91667E-6 0.01805 " pathEditMode="relative" rAng="0" ptsTypes="AA">
                                      <p:cBhvr>
                                        <p:cTn id="19" dur="500" spd="-100000" fill="hold"/>
                                        <p:tgtEl>
                                          <p:spTgt spid="69"/>
                                        </p:tgtEl>
                                        <p:attrNameLst>
                                          <p:attrName>ppt_x</p:attrName>
                                          <p:attrName>ppt_y</p:attrName>
                                        </p:attrNameLst>
                                      </p:cBhvr>
                                      <p:rCtr x="0" y="903"/>
                                    </p:animMotion>
                                  </p:childTnLst>
                                </p:cTn>
                              </p:par>
                              <p:par>
                                <p:cTn id="20" presetID="10" presetClass="entr" presetSubtype="0" fill="hold" nodeType="withEffect">
                                  <p:stCondLst>
                                    <p:cond delay="2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nodeType="withEffect">
                                  <p:stCondLst>
                                    <p:cond delay="200"/>
                                  </p:stCondLst>
                                  <p:childTnLst>
                                    <p:animMotion origin="layout" path="M -2.91667E-6 4.44444E-6 L -2.91667E-6 0.01805 " pathEditMode="relative" rAng="0" ptsTypes="AA">
                                      <p:cBhvr>
                                        <p:cTn id="24" dur="500" spd="-100000" fill="hold"/>
                                        <p:tgtEl>
                                          <p:spTgt spid="70"/>
                                        </p:tgtEl>
                                        <p:attrNameLst>
                                          <p:attrName>ppt_x</p:attrName>
                                          <p:attrName>ppt_y</p:attrName>
                                        </p:attrNameLst>
                                      </p:cBhvr>
                                      <p:rCtr x="0" y="903"/>
                                    </p:animMotion>
                                  </p:childTnLst>
                                </p:cTn>
                              </p:par>
                              <p:par>
                                <p:cTn id="25" presetID="10" presetClass="entr" presetSubtype="0" fill="hold" nodeType="withEffect">
                                  <p:stCondLst>
                                    <p:cond delay="4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42" presetClass="path" presetSubtype="0" decel="100000" fill="hold" nodeType="withEffect">
                                  <p:stCondLst>
                                    <p:cond delay="400"/>
                                  </p:stCondLst>
                                  <p:childTnLst>
                                    <p:animMotion origin="layout" path="M -2.91667E-6 4.44444E-6 L -2.91667E-6 0.01805 " pathEditMode="relative" rAng="0" ptsTypes="AA">
                                      <p:cBhvr>
                                        <p:cTn id="29" dur="500" spd="-100000" fill="hold"/>
                                        <p:tgtEl>
                                          <p:spTgt spid="71"/>
                                        </p:tgtEl>
                                        <p:attrNameLst>
                                          <p:attrName>ppt_x</p:attrName>
                                          <p:attrName>ppt_y</p:attrName>
                                        </p:attrNameLst>
                                      </p:cBhvr>
                                      <p:rCtr x="0" y="903"/>
                                    </p:animMotion>
                                  </p:childTnLst>
                                </p:cTn>
                              </p:par>
                              <p:par>
                                <p:cTn id="30" presetID="10" presetClass="entr" presetSubtype="0" fill="hold" nodeType="withEffect">
                                  <p:stCondLst>
                                    <p:cond delay="4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nodeType="withEffect">
                                  <p:stCondLst>
                                    <p:cond delay="400"/>
                                  </p:stCondLst>
                                  <p:childTnLst>
                                    <p:animMotion origin="layout" path="M -2.91667E-6 4.44444E-6 L -2.91667E-6 0.01805 " pathEditMode="relative" rAng="0" ptsTypes="AA">
                                      <p:cBhvr>
                                        <p:cTn id="34" dur="500" spd="-100000" fill="hold"/>
                                        <p:tgtEl>
                                          <p:spTgt spid="72"/>
                                        </p:tgtEl>
                                        <p:attrNameLst>
                                          <p:attrName>ppt_x</p:attrName>
                                          <p:attrName>ppt_y</p:attrName>
                                        </p:attrNameLst>
                                      </p:cBhvr>
                                      <p:rCtr x="0" y="903"/>
                                    </p:animMotion>
                                  </p:childTnLst>
                                </p:cTn>
                              </p:par>
                              <p:par>
                                <p:cTn id="35" presetID="10" presetClass="entr" presetSubtype="0" fill="hold" nodeType="withEffect">
                                  <p:stCondLst>
                                    <p:cond delay="4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nodeType="withEffect">
                                  <p:stCondLst>
                                    <p:cond delay="400"/>
                                  </p:stCondLst>
                                  <p:childTnLst>
                                    <p:animMotion origin="layout" path="M -2.91667E-6 4.44444E-6 L -2.91667E-6 0.01805 " pathEditMode="relative" rAng="0" ptsTypes="AA">
                                      <p:cBhvr>
                                        <p:cTn id="39" dur="500" spd="-100000" fill="hold"/>
                                        <p:tgtEl>
                                          <p:spTgt spid="7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and person sitting on a bench looking at a computer">
            <a:extLst>
              <a:ext uri="{FF2B5EF4-FFF2-40B4-BE49-F238E27FC236}">
                <a16:creationId xmlns:a16="http://schemas.microsoft.com/office/drawing/2014/main" id="{79B67EAD-D73A-0520-5295-6B89180BAC79}"/>
              </a:ext>
            </a:extLst>
          </p:cNvPr>
          <p:cNvPicPr>
            <a:picLocks noChangeAspect="1"/>
          </p:cNvPicPr>
          <p:nvPr/>
        </p:nvPicPr>
        <p:blipFill rotWithShape="1">
          <a:blip r:embed="rId3">
            <a:alphaModFix amt="40000"/>
          </a:blip>
          <a:srcRect l="567" t="10779" b="5225"/>
          <a:stretch/>
        </p:blipFill>
        <p:spPr>
          <a:xfrm>
            <a:off x="0" y="-1"/>
            <a:ext cx="12192000" cy="6858001"/>
          </a:xfrm>
          <a:prstGeom prst="rect">
            <a:avLst/>
          </a:prstGeom>
        </p:spPr>
      </p:pic>
      <p:pic>
        <p:nvPicPr>
          <p:cNvPr id="2054" name="Picture 6" descr="Broward College Plans for International College Student on F1 or M1 Visa">
            <a:extLst>
              <a:ext uri="{FF2B5EF4-FFF2-40B4-BE49-F238E27FC236}">
                <a16:creationId xmlns:a16="http://schemas.microsoft.com/office/drawing/2014/main" id="{CDF2F85D-A167-CFC0-F0DB-AB54BCF155FF}"/>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94471" y="1503097"/>
            <a:ext cx="4203057" cy="110860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347D9E9-FB9B-8619-DA5B-72445045C0D2}"/>
              </a:ext>
              <a:ext uri="{C183D7F6-B498-43B3-948B-1728B52AA6E4}">
                <adec:decorative xmlns:adec="http://schemas.microsoft.com/office/drawing/2017/decorative" val="1"/>
              </a:ext>
            </a:extLst>
          </p:cNvPr>
          <p:cNvCxnSpPr/>
          <p:nvPr/>
        </p:nvCxnSpPr>
        <p:spPr>
          <a:xfrm>
            <a:off x="1192696" y="3485322"/>
            <a:ext cx="9892747" cy="0"/>
          </a:xfrm>
          <a:prstGeom prst="line">
            <a:avLst/>
          </a:prstGeom>
          <a:ln>
            <a:gradFill>
              <a:gsLst>
                <a:gs pos="0">
                  <a:schemeClr val="bg1">
                    <a:lumMod val="65000"/>
                    <a:lumOff val="35000"/>
                  </a:schemeClr>
                </a:gs>
                <a:gs pos="31000">
                  <a:schemeClr val="accent1">
                    <a:lumMod val="45000"/>
                    <a:lumOff val="55000"/>
                  </a:schemeClr>
                </a:gs>
                <a:gs pos="70000">
                  <a:schemeClr val="accent1">
                    <a:lumMod val="45000"/>
                    <a:lumOff val="55000"/>
                  </a:schemeClr>
                </a:gs>
                <a:gs pos="100000">
                  <a:schemeClr val="bg1">
                    <a:lumMod val="65000"/>
                    <a:lumOff val="35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8C74515-46C2-87C3-D2FD-1BBEFD6BA567}"/>
              </a:ext>
            </a:extLst>
          </p:cNvPr>
          <p:cNvSpPr txBox="1"/>
          <p:nvPr/>
        </p:nvSpPr>
        <p:spPr>
          <a:xfrm>
            <a:off x="1192696" y="4009447"/>
            <a:ext cx="9892747" cy="221599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“Our students don’t come to quit, they come to finish—but they just don’t always know what’s in the journey ahead of them. We can use this technology to predict and help them succeed.”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 </a:t>
            </a:r>
            <a:r>
              <a:rPr kumimoji="0" lang="en-US" sz="2400" b="0" i="0" u="none" strike="noStrike" kern="1200" cap="none" spc="0" normalizeH="0" baseline="0" noProof="0">
                <a:ln>
                  <a:noFill/>
                </a:ln>
                <a:solidFill>
                  <a:srgbClr val="FFFFFF"/>
                </a:solidFill>
                <a:effectLst/>
                <a:uLnTx/>
                <a:uFillTx/>
                <a:latin typeface="Segoe UI"/>
                <a:ea typeface="+mn-ea"/>
                <a:cs typeface="+mn-cs"/>
              </a:rPr>
              <a:t>Dr. Mildred Coyne, Senior Vice President of Workforce Education and Innovation, Broward College </a:t>
            </a:r>
          </a:p>
        </p:txBody>
      </p:sp>
      <p:sp>
        <p:nvSpPr>
          <p:cNvPr id="3" name="Title 2">
            <a:extLst>
              <a:ext uri="{FF2B5EF4-FFF2-40B4-BE49-F238E27FC236}">
                <a16:creationId xmlns:a16="http://schemas.microsoft.com/office/drawing/2014/main" id="{E92FD858-0D08-4508-29D0-4600679CBB5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Broward College</a:t>
            </a:r>
          </a:p>
        </p:txBody>
      </p:sp>
    </p:spTree>
    <p:extLst>
      <p:ext uri="{BB962C8B-B14F-4D97-AF65-F5344CB8AC3E}">
        <p14:creationId xmlns:p14="http://schemas.microsoft.com/office/powerpoint/2010/main" val="393188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pic>
        <p:nvPicPr>
          <p:cNvPr id="4" name="Picture Placeholder 3" descr="A gray photo of a person&#10;&#10;Description automatically generated with low confidence">
            <a:extLst>
              <a:ext uri="{FF2B5EF4-FFF2-40B4-BE49-F238E27FC236}">
                <a16:creationId xmlns:a16="http://schemas.microsoft.com/office/drawing/2014/main" id="{0B72E159-D2D0-A211-390C-E704E6969F2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5" name="Text Placeholder 4">
            <a:extLst>
              <a:ext uri="{FF2B5EF4-FFF2-40B4-BE49-F238E27FC236}">
                <a16:creationId xmlns:a16="http://schemas.microsoft.com/office/drawing/2014/main" id="{E7EBE661-9CAB-EA8A-B7A7-5C3A7FBE11FE}"/>
              </a:ext>
            </a:extLst>
          </p:cNvPr>
          <p:cNvSpPr>
            <a:spLocks noGrp="1"/>
          </p:cNvSpPr>
          <p:nvPr>
            <p:ph type="body" sz="quarter" idx="15"/>
          </p:nvPr>
        </p:nvSpPr>
        <p:spPr/>
        <p:txBody>
          <a:bodyPr/>
          <a:lstStyle/>
          <a:p>
            <a:r>
              <a:rPr lang="en-CA"/>
              <a:t>Firstname Lastname</a:t>
            </a:r>
          </a:p>
        </p:txBody>
      </p:sp>
      <p:sp>
        <p:nvSpPr>
          <p:cNvPr id="6" name="Text Placeholder 5">
            <a:extLst>
              <a:ext uri="{FF2B5EF4-FFF2-40B4-BE49-F238E27FC236}">
                <a16:creationId xmlns:a16="http://schemas.microsoft.com/office/drawing/2014/main" id="{508DFFD9-B485-8FD0-F682-D8B7D0BA0B12}"/>
              </a:ext>
            </a:extLst>
          </p:cNvPr>
          <p:cNvSpPr>
            <a:spLocks noGrp="1"/>
          </p:cNvSpPr>
          <p:nvPr>
            <p:ph type="body" sz="quarter" idx="16"/>
          </p:nvPr>
        </p:nvSpPr>
        <p:spPr/>
        <p:txBody>
          <a:bodyPr/>
          <a:lstStyle/>
          <a:p>
            <a:r>
              <a:rPr lang="en-CA"/>
              <a:t>Area AVP</a:t>
            </a:r>
          </a:p>
        </p:txBody>
      </p:sp>
      <p:sp>
        <p:nvSpPr>
          <p:cNvPr id="7" name="Text Placeholder 6">
            <a:extLst>
              <a:ext uri="{FF2B5EF4-FFF2-40B4-BE49-F238E27FC236}">
                <a16:creationId xmlns:a16="http://schemas.microsoft.com/office/drawing/2014/main" id="{345A6F4F-7448-A986-C8F6-1E0367ED533D}"/>
              </a:ext>
            </a:extLst>
          </p:cNvPr>
          <p:cNvSpPr>
            <a:spLocks noGrp="1"/>
          </p:cNvSpPr>
          <p:nvPr>
            <p:ph type="body" sz="quarter" idx="17"/>
          </p:nvPr>
        </p:nvSpPr>
        <p:spPr/>
        <p:txBody>
          <a:bodyPr/>
          <a:lstStyle/>
          <a:p>
            <a:r>
              <a:rPr lang="en-CA"/>
              <a:t>Microsoft</a:t>
            </a:r>
          </a:p>
        </p:txBody>
      </p:sp>
    </p:spTree>
    <p:extLst>
      <p:ext uri="{BB962C8B-B14F-4D97-AF65-F5344CB8AC3E}">
        <p14:creationId xmlns:p14="http://schemas.microsoft.com/office/powerpoint/2010/main" val="10616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and person sitting on a bench looking at a computer">
            <a:extLst>
              <a:ext uri="{FF2B5EF4-FFF2-40B4-BE49-F238E27FC236}">
                <a16:creationId xmlns:a16="http://schemas.microsoft.com/office/drawing/2014/main" id="{79B67EAD-D73A-0520-5295-6B89180BAC79}"/>
              </a:ext>
            </a:extLst>
          </p:cNvPr>
          <p:cNvPicPr>
            <a:picLocks noChangeAspect="1"/>
          </p:cNvPicPr>
          <p:nvPr/>
        </p:nvPicPr>
        <p:blipFill rotWithShape="1">
          <a:blip r:embed="rId3">
            <a:alphaModFix amt="40000"/>
          </a:blip>
          <a:srcRect l="567" t="10779" b="5225"/>
          <a:stretch/>
        </p:blipFill>
        <p:spPr>
          <a:xfrm>
            <a:off x="0" y="-1"/>
            <a:ext cx="12192000" cy="6858001"/>
          </a:xfrm>
          <a:prstGeom prst="rect">
            <a:avLst/>
          </a:prstGeom>
        </p:spPr>
      </p:pic>
      <p:pic>
        <p:nvPicPr>
          <p:cNvPr id="2054" name="Picture 6" descr="Broward College Plans for International College Student on F1 or M1 Visa">
            <a:extLst>
              <a:ext uri="{FF2B5EF4-FFF2-40B4-BE49-F238E27FC236}">
                <a16:creationId xmlns:a16="http://schemas.microsoft.com/office/drawing/2014/main" id="{CDF2F85D-A167-CFC0-F0DB-AB54BCF155FF}"/>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94471" y="2874698"/>
            <a:ext cx="4203057" cy="11086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DAF6102-4A6F-8C4B-7168-C1CB5B9BD1D9}"/>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Broward College</a:t>
            </a:r>
          </a:p>
        </p:txBody>
      </p:sp>
    </p:spTree>
    <p:extLst>
      <p:ext uri="{BB962C8B-B14F-4D97-AF65-F5344CB8AC3E}">
        <p14:creationId xmlns:p14="http://schemas.microsoft.com/office/powerpoint/2010/main" val="38153100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15" name="Rectangle 14">
            <a:extLst>
              <a:ext uri="{FF2B5EF4-FFF2-40B4-BE49-F238E27FC236}">
                <a16:creationId xmlns:a16="http://schemas.microsoft.com/office/drawing/2014/main" id="{39EB1AD5-8662-126F-121A-3536719923D9}"/>
              </a:ext>
              <a:ext uri="{C183D7F6-B498-43B3-948B-1728B52AA6E4}">
                <adec:decorative xmlns:adec="http://schemas.microsoft.com/office/drawing/2017/decorative" val="1"/>
              </a:ext>
            </a:extLst>
          </p:cNvPr>
          <p:cNvSpPr/>
          <p:nvPr/>
        </p:nvSpPr>
        <p:spPr bwMode="auto">
          <a:xfrm>
            <a:off x="3772319" y="1562633"/>
            <a:ext cx="5730910" cy="3655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itle 14">
            <a:extLst>
              <a:ext uri="{FF2B5EF4-FFF2-40B4-BE49-F238E27FC236}">
                <a16:creationId xmlns:a16="http://schemas.microsoft.com/office/drawing/2014/main" id="{D5BE723E-B9F1-D155-F6A5-CDB8DCAB3433}"/>
              </a:ext>
            </a:extLst>
          </p:cNvPr>
          <p:cNvSpPr txBox="1">
            <a:spLocks/>
          </p:cNvSpPr>
          <p:nvPr/>
        </p:nvSpPr>
        <p:spPr>
          <a:xfrm>
            <a:off x="89117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89117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 name="TextBox 1">
            <a:extLst>
              <a:ext uri="{FF2B5EF4-FFF2-40B4-BE49-F238E27FC236}">
                <a16:creationId xmlns:a16="http://schemas.microsoft.com/office/drawing/2014/main" id="{5349A002-D946-6CFC-09CD-FD0B79C52F37}"/>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768323" y="3167869"/>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18290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470411" y="2423966"/>
            <a:ext cx="4399443"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2ED1DC7-6F69-9AC4-6A4B-C1AB08AA64F8}"/>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Runs on Trust</a:t>
            </a:r>
          </a:p>
        </p:txBody>
      </p: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3.7037E-6 L 0 0.01968 " pathEditMode="relative" rAng="0" ptsTypes="AA">
                                      <p:cBhvr>
                                        <p:cTn id="9" dur="500" spd="-100000" fill="hold"/>
                                        <p:tgtEl>
                                          <p:spTgt spid="14"/>
                                        </p:tgtEl>
                                        <p:attrNameLst>
                                          <p:attrName>ppt_x</p:attrName>
                                          <p:attrName>ppt_y</p:attrName>
                                        </p:attrNameLst>
                                      </p:cBhvr>
                                      <p:rCtr x="0" y="972"/>
                                    </p:animMotion>
                                  </p:childTnLst>
                                </p:cTn>
                              </p:par>
                              <p:par>
                                <p:cTn id="10" presetID="35" presetClass="path" presetSubtype="0" accel="50000" decel="50000" fill="hold" grpId="2" nodeType="withEffect">
                                  <p:stCondLst>
                                    <p:cond delay="0"/>
                                  </p:stCondLst>
                                  <p:childTnLst>
                                    <p:animMotion origin="layout" path="M 0 -3.7037E-6 L -0.31706 -3.7037E-6 " pathEditMode="relative" rAng="0" ptsTypes="AA">
                                      <p:cBhvr>
                                        <p:cTn id="11" dur="1000" fill="hold"/>
                                        <p:tgtEl>
                                          <p:spTgt spid="14"/>
                                        </p:tgtEl>
                                        <p:attrNameLst>
                                          <p:attrName>ppt_x</p:attrName>
                                          <p:attrName>ppt_y</p:attrName>
                                        </p:attrNameLst>
                                      </p:cBhvr>
                                      <p:rCtr x="-15859" y="0"/>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2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42" presetClass="path" presetSubtype="0" decel="100000" fill="hold" grpId="1" nodeType="withEffect">
                                  <p:stCondLst>
                                    <p:cond delay="0"/>
                                  </p:stCondLst>
                                  <p:childTnLst>
                                    <p:animMotion origin="layout" path="M 3.95833E-6 3.7037E-7 L 3.95833E-6 0.01968 " pathEditMode="relative" rAng="0" ptsTypes="AA">
                                      <p:cBhvr>
                                        <p:cTn id="28" dur="500" spd="-100000" fill="hold"/>
                                        <p:tgtEl>
                                          <p:spTgt spid="2"/>
                                        </p:tgtEl>
                                        <p:attrNameLst>
                                          <p:attrName>ppt_x</p:attrName>
                                          <p:attrName>ppt_y</p:attrName>
                                        </p:attrNameLst>
                                      </p:cBhvr>
                                      <p:rCtr x="0" y="972"/>
                                    </p:animMotion>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nodeType="withEffect">
                                  <p:stCondLst>
                                    <p:cond delay="0"/>
                                  </p:stCondLst>
                                  <p:childTnLst>
                                    <p:animMotion origin="layout" path="M 2.91667E-6 -7.40741E-7 L 2.91667E-6 0.01968 " pathEditMode="relative" rAng="0" ptsTypes="AA">
                                      <p:cBhvr>
                                        <p:cTn id="33" dur="500" spd="-100000" fill="hold"/>
                                        <p:tgtEl>
                                          <p:spTgt spid="3"/>
                                        </p:tgtEl>
                                        <p:attrNameLst>
                                          <p:attrName>ppt_x</p:attrName>
                                          <p:attrName>ppt_y</p:attrName>
                                        </p:attrNameLst>
                                      </p:cBhvr>
                                      <p:rCtr x="0" y="972"/>
                                    </p:animMotion>
                                  </p:childTnLst>
                                </p:cTn>
                              </p:par>
                              <p:par>
                                <p:cTn id="34" presetID="16" presetClass="entr" presetSubtype="4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out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42" presetClass="path" presetSubtype="0" decel="100000" fill="hold" grpId="1" nodeType="withEffect">
                                  <p:stCondLst>
                                    <p:cond delay="0"/>
                                  </p:stCondLst>
                                  <p:childTnLst>
                                    <p:animMotion origin="layout" path="M 2.29167E-6 -2.22222E-6 L 2.29167E-6 0.01968 " pathEditMode="relative" rAng="0" ptsTypes="AA">
                                      <p:cBhvr>
                                        <p:cTn id="43" dur="500" spd="-100000" fill="hold"/>
                                        <p:tgtEl>
                                          <p:spTgt spid="12"/>
                                        </p:tgtEl>
                                        <p:attrNameLst>
                                          <p:attrName>ppt_x</p:attrName>
                                          <p:attrName>ppt_y</p:attrName>
                                        </p:attrNameLst>
                                      </p:cBhvr>
                                      <p:rCtr x="0" y="972"/>
                                    </p:animMotion>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42" presetClass="path" presetSubtype="0" decel="100000" fill="hold" nodeType="withEffect">
                                  <p:stCondLst>
                                    <p:cond delay="0"/>
                                  </p:stCondLst>
                                  <p:childTnLst>
                                    <p:animMotion origin="layout" path="M -3.33333E-6 -1.11111E-6 L -3.33333E-6 0.01968 " pathEditMode="relative" rAng="0" ptsTypes="AA">
                                      <p:cBhvr>
                                        <p:cTn id="48" dur="500" spd="-100000" fill="hold"/>
                                        <p:tgtEl>
                                          <p:spTgt spid="6"/>
                                        </p:tgtEl>
                                        <p:attrNameLst>
                                          <p:attrName>ppt_x</p:attrName>
                                          <p:attrName>ppt_y</p:attrName>
                                        </p:attrNameLst>
                                      </p:cBhvr>
                                      <p:rCtr x="0" y="972"/>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42" presetClass="path" presetSubtype="0" decel="100000" fill="hold" grpId="1" nodeType="withEffect">
                                  <p:stCondLst>
                                    <p:cond delay="0"/>
                                  </p:stCondLst>
                                  <p:childTnLst>
                                    <p:animMotion origin="layout" path="M -1.04167E-6 3.7037E-7 L -1.04167E-6 0.01968 " pathEditMode="relative" rAng="0" ptsTypes="AA">
                                      <p:cBhvr>
                                        <p:cTn id="55" dur="500" spd="-100000" fill="hold"/>
                                        <p:tgtEl>
                                          <p:spTgt spid="13"/>
                                        </p:tgtEl>
                                        <p:attrNameLst>
                                          <p:attrName>ppt_x</p:attrName>
                                          <p:attrName>ppt_y</p:attrName>
                                        </p:attrNameLst>
                                      </p:cBhvr>
                                      <p:rCtr x="0" y="972"/>
                                    </p:animMotion>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42" presetClass="path" presetSubtype="0" decel="100000" fill="hold" nodeType="withEffect">
                                  <p:stCondLst>
                                    <p:cond delay="0"/>
                                  </p:stCondLst>
                                  <p:childTnLst>
                                    <p:animMotion origin="layout" path="M -1.25E-6 -1.11111E-6 L -1.25E-6 0.01968 " pathEditMode="relative" rAng="0" ptsTypes="AA">
                                      <p:cBhvr>
                                        <p:cTn id="60"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animBg="1"/>
      <p:bldP spid="7" grpId="0"/>
      <p:bldP spid="8" grpId="0"/>
      <p:bldP spid="8" grpId="1"/>
      <p:bldP spid="2" grpId="0"/>
      <p:bldP spid="2" grpId="1"/>
      <p:bldP spid="13" grpId="0"/>
      <p:bldP spid="13"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56561-F759-7CAD-E1E4-FCCFAACE27FE}"/>
              </a:ext>
            </a:extLst>
          </p:cNvPr>
          <p:cNvSpPr txBox="1"/>
          <p:nvPr/>
        </p:nvSpPr>
        <p:spPr>
          <a:xfrm>
            <a:off x="6206293" y="2152364"/>
            <a:ext cx="462325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Data is stored encrypted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Azure subscription</a:t>
            </a:r>
          </a:p>
        </p:txBody>
      </p:sp>
      <p:sp>
        <p:nvSpPr>
          <p:cNvPr id="5" name="TextBox 4">
            <a:extLst>
              <a:ext uri="{FF2B5EF4-FFF2-40B4-BE49-F238E27FC236}">
                <a16:creationId xmlns:a16="http://schemas.microsoft.com/office/drawing/2014/main" id="{383354BE-7B1F-444D-2557-2BA6244369A3}"/>
              </a:ext>
            </a:extLst>
          </p:cNvPr>
          <p:cNvSpPr txBox="1"/>
          <p:nvPr/>
        </p:nvSpPr>
        <p:spPr>
          <a:xfrm>
            <a:off x="6206292" y="3071337"/>
            <a:ext cx="568090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Azure </a:t>
            </a:r>
            <a:r>
              <a:rPr kumimoji="0" lang="en-US" sz="1600" b="0" i="0" u="none" strike="noStrike" kern="1200" cap="none" spc="0" normalizeH="0" baseline="0" noProof="0" err="1">
                <a:ln>
                  <a:noFill/>
                </a:ln>
                <a:gradFill>
                  <a:gsLst>
                    <a:gs pos="0">
                      <a:srgbClr val="FFFFFF"/>
                    </a:gs>
                    <a:gs pos="100000">
                      <a:srgbClr val="FFFFFF"/>
                    </a:gs>
                  </a:gsLst>
                  <a:lin ang="2700000" scaled="1"/>
                </a:gradFill>
                <a:effectLst/>
                <a:uLnTx/>
                <a:uFillTx/>
                <a:latin typeface="Segoe UI"/>
                <a:ea typeface="+mn-ea"/>
                <a:cs typeface="+mn-cs"/>
              </a:rPr>
              <a:t>OpenAI</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Service provisioned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a:t>
            </a:r>
          </a:p>
        </p:txBody>
      </p:sp>
      <p:sp>
        <p:nvSpPr>
          <p:cNvPr id="10" name="TextBox 9">
            <a:extLst>
              <a:ext uri="{FF2B5EF4-FFF2-40B4-BE49-F238E27FC236}">
                <a16:creationId xmlns:a16="http://schemas.microsoft.com/office/drawing/2014/main" id="{E435AC0C-1A6A-CC17-CE1B-F57E02D8CC29}"/>
              </a:ext>
            </a:extLst>
          </p:cNvPr>
          <p:cNvSpPr txBox="1"/>
          <p:nvPr/>
        </p:nvSpPr>
        <p:spPr>
          <a:xfrm>
            <a:off x="6206293" y="3534109"/>
            <a:ext cx="4843803"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Model fine tuning stays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 </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and never moves into the foundation AI models </a:t>
            </a:r>
          </a:p>
        </p:txBody>
      </p:sp>
      <p:cxnSp>
        <p:nvCxnSpPr>
          <p:cNvPr id="16" name="Straight Connector 15">
            <a:extLst>
              <a:ext uri="{FF2B5EF4-FFF2-40B4-BE49-F238E27FC236}">
                <a16:creationId xmlns:a16="http://schemas.microsoft.com/office/drawing/2014/main" id="{E292EAF4-DCFC-7873-C8E6-C48FB93C8C12}"/>
              </a:ext>
              <a:ext uri="{C183D7F6-B498-43B3-948B-1728B52AA6E4}">
                <adec:decorative xmlns:adec="http://schemas.microsoft.com/office/drawing/2017/decorative" val="1"/>
              </a:ext>
            </a:extLst>
          </p:cNvPr>
          <p:cNvCxnSpPr>
            <a:cxnSpLocks/>
          </p:cNvCxnSpPr>
          <p:nvPr/>
        </p:nvCxnSpPr>
        <p:spPr>
          <a:xfrm>
            <a:off x="671663" y="2696806"/>
            <a:ext cx="1080756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67B700-D2B3-B24F-6CC3-1625CE70719C}"/>
              </a:ext>
              <a:ext uri="{C183D7F6-B498-43B3-948B-1728B52AA6E4}">
                <adec:decorative xmlns:adec="http://schemas.microsoft.com/office/drawing/2017/decorative" val="1"/>
              </a:ext>
            </a:extLst>
          </p:cNvPr>
          <p:cNvCxnSpPr>
            <a:cxnSpLocks/>
          </p:cNvCxnSpPr>
          <p:nvPr/>
        </p:nvCxnSpPr>
        <p:spPr>
          <a:xfrm>
            <a:off x="671663" y="4390125"/>
            <a:ext cx="1080756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B432F3-B845-C79B-739D-37F74439C0DF}"/>
              </a:ext>
            </a:extLst>
          </p:cNvPr>
          <p:cNvSpPr txBox="1"/>
          <p:nvPr/>
        </p:nvSpPr>
        <p:spPr>
          <a:xfrm>
            <a:off x="6206293" y="5039008"/>
            <a:ext cx="5016994" cy="2238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Private Virtual Networks, Role Based Access Control</a:t>
            </a:r>
          </a:p>
        </p:txBody>
      </p:sp>
      <p:sp>
        <p:nvSpPr>
          <p:cNvPr id="20" name="TextBox 19">
            <a:extLst>
              <a:ext uri="{FF2B5EF4-FFF2-40B4-BE49-F238E27FC236}">
                <a16:creationId xmlns:a16="http://schemas.microsoft.com/office/drawing/2014/main" id="{B29DA627-6D32-049F-BF7C-DC1CA5D597B1}"/>
              </a:ext>
            </a:extLst>
          </p:cNvPr>
          <p:cNvSpPr txBox="1"/>
          <p:nvPr/>
        </p:nvSpPr>
        <p:spPr>
          <a:xfrm>
            <a:off x="6206293" y="4591456"/>
            <a:ext cx="50575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Encrypted with Customer Managed Keys </a:t>
            </a:r>
          </a:p>
        </p:txBody>
      </p:sp>
      <p:sp>
        <p:nvSpPr>
          <p:cNvPr id="21" name="TextBox 20">
            <a:extLst>
              <a:ext uri="{FF2B5EF4-FFF2-40B4-BE49-F238E27FC236}">
                <a16:creationId xmlns:a16="http://schemas.microsoft.com/office/drawing/2014/main" id="{5A61C9E8-8375-8793-F3AA-09D6944CB448}"/>
              </a:ext>
            </a:extLst>
          </p:cNvPr>
          <p:cNvSpPr txBox="1"/>
          <p:nvPr/>
        </p:nvSpPr>
        <p:spPr>
          <a:xfrm>
            <a:off x="6206293" y="5464174"/>
            <a:ext cx="50575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SOC 2, ISO, HIPAA, CSA STAR Compliant</a:t>
            </a:r>
          </a:p>
        </p:txBody>
      </p:sp>
      <p:sp>
        <p:nvSpPr>
          <p:cNvPr id="6" name="Title 5">
            <a:extLst>
              <a:ext uri="{FF2B5EF4-FFF2-40B4-BE49-F238E27FC236}">
                <a16:creationId xmlns:a16="http://schemas.microsoft.com/office/drawing/2014/main" id="{28ADB20E-5087-0FFF-CEC2-7EFAEB7CCD42}"/>
              </a:ext>
            </a:extLst>
          </p:cNvPr>
          <p:cNvSpPr txBox="1">
            <a:spLocks noGrp="1"/>
          </p:cNvSpPr>
          <p:nvPr>
            <p:ph type="title" idx="4294967295"/>
          </p:nvPr>
        </p:nvSpPr>
        <p:spPr>
          <a:xfrm>
            <a:off x="671663" y="2090738"/>
            <a:ext cx="3692519" cy="369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 data</a:t>
            </a:r>
          </a:p>
        </p:txBody>
      </p:sp>
      <p:cxnSp>
        <p:nvCxnSpPr>
          <p:cNvPr id="11" name="Straight Connector 10">
            <a:extLst>
              <a:ext uri="{FF2B5EF4-FFF2-40B4-BE49-F238E27FC236}">
                <a16:creationId xmlns:a16="http://schemas.microsoft.com/office/drawing/2014/main" id="{536D6352-143D-C428-E027-9C85596CD126}"/>
              </a:ext>
              <a:ext uri="{C183D7F6-B498-43B3-948B-1728B52AA6E4}">
                <adec:decorative xmlns:adec="http://schemas.microsoft.com/office/drawing/2017/decorative" val="1"/>
              </a:ext>
            </a:extLst>
          </p:cNvPr>
          <p:cNvCxnSpPr>
            <a:cxnSpLocks/>
          </p:cNvCxnSpPr>
          <p:nvPr/>
        </p:nvCxnSpPr>
        <p:spPr>
          <a:xfrm>
            <a:off x="2409881" y="2460625"/>
            <a:ext cx="41803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A98CBE-AD9E-FE6D-F929-E4543BD63E7D}"/>
              </a:ext>
              <a:ext uri="{C183D7F6-B498-43B3-948B-1728B52AA6E4}">
                <adec:decorative xmlns:adec="http://schemas.microsoft.com/office/drawing/2017/decorative" val="1"/>
              </a:ext>
            </a:extLst>
          </p:cNvPr>
          <p:cNvCxnSpPr>
            <a:cxnSpLocks/>
          </p:cNvCxnSpPr>
          <p:nvPr/>
        </p:nvCxnSpPr>
        <p:spPr>
          <a:xfrm>
            <a:off x="961989" y="3631732"/>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DB56CD-E405-655B-4F5D-F6004CC98ACB}"/>
              </a:ext>
              <a:ext uri="{C183D7F6-B498-43B3-948B-1728B52AA6E4}">
                <adec:decorative xmlns:adec="http://schemas.microsoft.com/office/drawing/2017/decorative" val="1"/>
              </a:ext>
            </a:extLst>
          </p:cNvPr>
          <p:cNvCxnSpPr>
            <a:cxnSpLocks/>
          </p:cNvCxnSpPr>
          <p:nvPr/>
        </p:nvCxnSpPr>
        <p:spPr>
          <a:xfrm>
            <a:off x="2349850" y="4935525"/>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C29647-8B43-B439-D0C5-67E406CEA090}"/>
              </a:ext>
            </a:extLst>
          </p:cNvPr>
          <p:cNvSpPr txBox="1"/>
          <p:nvPr/>
        </p:nvSpPr>
        <p:spPr>
          <a:xfrm>
            <a:off x="637360" y="4550761"/>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3" name="TextBox 12">
            <a:extLst>
              <a:ext uri="{FF2B5EF4-FFF2-40B4-BE49-F238E27FC236}">
                <a16:creationId xmlns:a16="http://schemas.microsoft.com/office/drawing/2014/main" id="{731E1AD6-6F84-2951-62FE-C3F6B8CF89E7}"/>
              </a:ext>
            </a:extLst>
          </p:cNvPr>
          <p:cNvSpPr txBox="1"/>
          <p:nvPr/>
        </p:nvSpPr>
        <p:spPr>
          <a:xfrm>
            <a:off x="671663" y="2883295"/>
            <a:ext cx="4346425"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sp>
        <p:nvSpPr>
          <p:cNvPr id="27" name="Title 14">
            <a:extLst>
              <a:ext uri="{FF2B5EF4-FFF2-40B4-BE49-F238E27FC236}">
                <a16:creationId xmlns:a16="http://schemas.microsoft.com/office/drawing/2014/main" id="{97CF68BB-C880-8363-A5E4-95F079B3DC73}"/>
              </a:ext>
            </a:extLst>
          </p:cNvPr>
          <p:cNvSpPr txBox="1">
            <a:spLocks/>
          </p:cNvSpPr>
          <p:nvPr/>
        </p:nvSpPr>
        <p:spPr>
          <a:xfrm>
            <a:off x="651928" y="519231"/>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28" name="Title 14">
            <a:extLst>
              <a:ext uri="{FF2B5EF4-FFF2-40B4-BE49-F238E27FC236}">
                <a16:creationId xmlns:a16="http://schemas.microsoft.com/office/drawing/2014/main" id="{7A20B6B2-9ABB-3DD9-F0A5-C893C5C3E57C}"/>
              </a:ext>
            </a:extLst>
          </p:cNvPr>
          <p:cNvSpPr txBox="1">
            <a:spLocks/>
          </p:cNvSpPr>
          <p:nvPr/>
        </p:nvSpPr>
        <p:spPr>
          <a:xfrm>
            <a:off x="651928" y="1118340"/>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188027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200"/>
                                  </p:stCondLst>
                                  <p:childTnLst>
                                    <p:animMotion origin="layout" path="M -1.875E-6 2.96296E-6 L -0.01484 2.96296E-6 " pathEditMode="relative" rAng="0" ptsTypes="AA">
                                      <p:cBhvr>
                                        <p:cTn id="15" dur="500" spd="-100000" fill="hold"/>
                                        <p:tgtEl>
                                          <p:spTgt spid="4"/>
                                        </p:tgtEl>
                                        <p:attrNameLst>
                                          <p:attrName>ppt_x</p:attrName>
                                          <p:attrName>ppt_y</p:attrName>
                                        </p:attrNameLst>
                                      </p:cBhvr>
                                      <p:rCtr x="-742" y="0"/>
                                    </p:animMotion>
                                  </p:childTnLst>
                                </p:cTn>
                              </p:par>
                              <p:par>
                                <p:cTn id="16" presetID="10" presetClass="entr" presetSubtype="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200"/>
                                  </p:stCondLst>
                                  <p:childTnLst>
                                    <p:animMotion origin="layout" path="M 2.91667E-6 -7.40741E-7 L -0.01485 -7.40741E-7 " pathEditMode="relative" rAng="0" ptsTypes="AA">
                                      <p:cBhvr>
                                        <p:cTn id="20" dur="500" spd="-100000" fill="hold"/>
                                        <p:tgtEl>
                                          <p:spTgt spid="5"/>
                                        </p:tgtEl>
                                        <p:attrNameLst>
                                          <p:attrName>ppt_x</p:attrName>
                                          <p:attrName>ppt_y</p:attrName>
                                        </p:attrNameLst>
                                      </p:cBhvr>
                                      <p:rCtr x="-742" y="0"/>
                                    </p:animMotion>
                                  </p:childTnLst>
                                </p:cTn>
                              </p:par>
                              <p:par>
                                <p:cTn id="21" presetID="10" presetClass="entr" presetSubtype="0"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200"/>
                                  </p:stCondLst>
                                  <p:childTnLst>
                                    <p:animMotion origin="layout" path="M -2.29167E-6 1.48148E-6 L -0.01484 1.48148E-6 " pathEditMode="relative" rAng="0" ptsTypes="AA">
                                      <p:cBhvr>
                                        <p:cTn id="25" dur="500" spd="-100000" fill="hold"/>
                                        <p:tgtEl>
                                          <p:spTgt spid="10"/>
                                        </p:tgtEl>
                                        <p:attrNameLst>
                                          <p:attrName>ppt_x</p:attrName>
                                          <p:attrName>ppt_y</p:attrName>
                                        </p:attrNameLst>
                                      </p:cBhvr>
                                      <p:rCtr x="-742" y="0"/>
                                    </p:animMotion>
                                  </p:childTnLst>
                                </p:cTn>
                              </p:par>
                              <p:par>
                                <p:cTn id="26" presetID="10" presetClass="entr" presetSubtype="0" fill="hold" grpId="0" nodeType="withEffect">
                                  <p:stCondLst>
                                    <p:cond delay="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42" presetClass="path" presetSubtype="0" decel="100000" fill="hold" grpId="1" nodeType="withEffect">
                                  <p:stCondLst>
                                    <p:cond delay="200"/>
                                  </p:stCondLst>
                                  <p:childTnLst>
                                    <p:animMotion origin="layout" path="M 3.75E-6 1.48148E-6 L -0.01485 1.48148E-6 " pathEditMode="relative" rAng="0" ptsTypes="AA">
                                      <p:cBhvr>
                                        <p:cTn id="30" dur="500" spd="-100000" fill="hold"/>
                                        <p:tgtEl>
                                          <p:spTgt spid="20"/>
                                        </p:tgtEl>
                                        <p:attrNameLst>
                                          <p:attrName>ppt_x</p:attrName>
                                          <p:attrName>ppt_y</p:attrName>
                                        </p:attrNameLst>
                                      </p:cBhvr>
                                      <p:rCtr x="-742" y="0"/>
                                    </p:animMotion>
                                  </p:childTnLst>
                                </p:cTn>
                              </p:par>
                              <p:par>
                                <p:cTn id="31" presetID="10" presetClass="entr" presetSubtype="0" fill="hold" grpId="0" nodeType="withEffect">
                                  <p:stCondLst>
                                    <p:cond delay="2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200"/>
                                  </p:stCondLst>
                                  <p:childTnLst>
                                    <p:animMotion origin="layout" path="M -3.54167E-6 4.07407E-6 L -0.01484 4.07407E-6 " pathEditMode="relative" rAng="0" ptsTypes="AA">
                                      <p:cBhvr>
                                        <p:cTn id="35" dur="500" spd="-100000" fill="hold"/>
                                        <p:tgtEl>
                                          <p:spTgt spid="14"/>
                                        </p:tgtEl>
                                        <p:attrNameLst>
                                          <p:attrName>ppt_x</p:attrName>
                                          <p:attrName>ppt_y</p:attrName>
                                        </p:attrNameLst>
                                      </p:cBhvr>
                                      <p:rCtr x="-742" y="0"/>
                                    </p:animMotion>
                                  </p:childTnLst>
                                </p:cTn>
                              </p:par>
                              <p:par>
                                <p:cTn id="36" presetID="10" presetClass="entr" presetSubtype="0" fill="hold" grpId="0" nodeType="withEffect">
                                  <p:stCondLst>
                                    <p:cond delay="2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42" presetClass="path" presetSubtype="0" decel="100000" fill="hold" grpId="1" nodeType="withEffect">
                                  <p:stCondLst>
                                    <p:cond delay="200"/>
                                  </p:stCondLst>
                                  <p:childTnLst>
                                    <p:animMotion origin="layout" path="M 3.75E-6 -2.96296E-6 L -0.01485 -2.96296E-6 " pathEditMode="relative" rAng="0" ptsTypes="AA">
                                      <p:cBhvr>
                                        <p:cTn id="40" dur="500" spd="-100000" fill="hold"/>
                                        <p:tgtEl>
                                          <p:spTgt spid="21"/>
                                        </p:tgtEl>
                                        <p:attrNameLst>
                                          <p:attrName>ppt_x</p:attrName>
                                          <p:attrName>ppt_y</p:attrName>
                                        </p:attrNameLst>
                                      </p:cBhvr>
                                      <p:rCtr x="-7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0" grpId="0"/>
      <p:bldP spid="10" grpId="1"/>
      <p:bldP spid="14" grpId="0"/>
      <p:bldP spid="14" grpId="1"/>
      <p:bldP spid="20" grpId="0"/>
      <p:bldP spid="20"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5" name="Text Placeholder 4">
            <a:extLst>
              <a:ext uri="{FF2B5EF4-FFF2-40B4-BE49-F238E27FC236}">
                <a16:creationId xmlns:a16="http://schemas.microsoft.com/office/drawing/2014/main" id="{E7EBE661-9CAB-EA8A-B7A7-5C3A7FBE11FE}"/>
              </a:ext>
            </a:extLst>
          </p:cNvPr>
          <p:cNvSpPr>
            <a:spLocks noGrp="1"/>
          </p:cNvSpPr>
          <p:nvPr>
            <p:ph type="body" sz="quarter" idx="12"/>
          </p:nvPr>
        </p:nvSpPr>
        <p:spPr/>
        <p:txBody>
          <a:bodyPr/>
          <a:lstStyle/>
          <a:p>
            <a:r>
              <a:rPr lang="en-CA" err="1"/>
              <a:t>Firstname</a:t>
            </a:r>
            <a:r>
              <a:rPr lang="en-CA"/>
              <a:t> </a:t>
            </a:r>
            <a:r>
              <a:rPr lang="en-CA" err="1"/>
              <a:t>Lastname</a:t>
            </a:r>
            <a:endParaRPr lang="en-CA"/>
          </a:p>
        </p:txBody>
      </p:sp>
    </p:spTree>
    <p:extLst>
      <p:ext uri="{BB962C8B-B14F-4D97-AF65-F5344CB8AC3E}">
        <p14:creationId xmlns:p14="http://schemas.microsoft.com/office/powerpoint/2010/main" val="10160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9306EA5-1199-6CE1-E13D-A85DCA93782B}"/>
              </a:ext>
            </a:extLst>
          </p:cNvPr>
          <p:cNvSpPr>
            <a:spLocks noGrp="1"/>
          </p:cNvSpPr>
          <p:nvPr>
            <p:ph type="body" sz="quarter" idx="12"/>
          </p:nvPr>
        </p:nvSpPr>
        <p:spPr>
          <a:xfrm>
            <a:off x="584200" y="6269038"/>
            <a:ext cx="2165914" cy="492443"/>
          </a:xfrm>
        </p:spPr>
        <p:txBody>
          <a:bodyPr/>
          <a:lstStyle/>
          <a:p>
            <a:r>
              <a:rPr lang="en-CA"/>
              <a:t>Source: WTI</a:t>
            </a:r>
          </a:p>
        </p:txBody>
      </p:sp>
      <p:sp>
        <p:nvSpPr>
          <p:cNvPr id="15" name="Text Placeholder 14">
            <a:extLst>
              <a:ext uri="{FF2B5EF4-FFF2-40B4-BE49-F238E27FC236}">
                <a16:creationId xmlns:a16="http://schemas.microsoft.com/office/drawing/2014/main" id="{649E7F09-17F6-F6D5-AB76-6A7495EB1C31}"/>
              </a:ext>
            </a:extLst>
          </p:cNvPr>
          <p:cNvSpPr>
            <a:spLocks noGrp="1"/>
          </p:cNvSpPr>
          <p:nvPr>
            <p:ph type="body" sz="quarter" idx="13"/>
          </p:nvPr>
        </p:nvSpPr>
        <p:spPr>
          <a:xfrm>
            <a:off x="6852210" y="3581678"/>
            <a:ext cx="2165914" cy="492443"/>
          </a:xfrm>
        </p:spPr>
        <p:txBody>
          <a:bodyPr/>
          <a:lstStyle/>
          <a:p>
            <a:r>
              <a:rPr lang="en-CA" sz="1600"/>
              <a:t>Employees comfort with using AI</a:t>
            </a:r>
          </a:p>
        </p:txBody>
      </p:sp>
      <p:sp>
        <p:nvSpPr>
          <p:cNvPr id="9" name="Title 8">
            <a:extLst>
              <a:ext uri="{FF2B5EF4-FFF2-40B4-BE49-F238E27FC236}">
                <a16:creationId xmlns:a16="http://schemas.microsoft.com/office/drawing/2014/main" id="{EB7C5DD3-F99E-6C32-8167-876561E6DA2D}"/>
              </a:ext>
            </a:extLst>
          </p:cNvPr>
          <p:cNvSpPr>
            <a:spLocks noGrp="1"/>
          </p:cNvSpPr>
          <p:nvPr>
            <p:ph type="title"/>
          </p:nvPr>
        </p:nvSpPr>
        <p:spPr/>
        <p:txBody>
          <a:bodyPr/>
          <a:lstStyle/>
          <a:p>
            <a:r>
              <a:rPr lang="en-US"/>
              <a:t>Employees &amp; managers are ready to </a:t>
            </a:r>
            <a:r>
              <a:rPr lang="en-US">
                <a:gradFill flip="none" rotWithShape="1">
                  <a:gsLst>
                    <a:gs pos="12000">
                      <a:srgbClr val="CD9AD0"/>
                    </a:gs>
                    <a:gs pos="36000">
                      <a:srgbClr val="8EC8E8"/>
                    </a:gs>
                  </a:gsLst>
                  <a:lin ang="10800000" scaled="1"/>
                  <a:tileRect/>
                </a:gradFill>
                <a:latin typeface="Segoe UI Semibold"/>
                <a:ea typeface="+mj-lt"/>
                <a:cs typeface="Segoe UI Semibold"/>
              </a:rPr>
              <a:t>embrace AI</a:t>
            </a:r>
            <a:endParaRPr lang="en-CA">
              <a:gradFill flip="none" rotWithShape="1">
                <a:gsLst>
                  <a:gs pos="12000">
                    <a:srgbClr val="CD9AD0"/>
                  </a:gs>
                  <a:gs pos="36000">
                    <a:srgbClr val="8EC8E8"/>
                  </a:gs>
                </a:gsLst>
                <a:lin ang="10800000" scaled="1"/>
                <a:tileRect/>
              </a:gradFill>
              <a:latin typeface="Segoe UI Semibold"/>
              <a:ea typeface="+mj-lt"/>
              <a:cs typeface="Segoe UI Semibold"/>
            </a:endParaRPr>
          </a:p>
        </p:txBody>
      </p:sp>
      <p:sp>
        <p:nvSpPr>
          <p:cNvPr id="16" name="Text Placeholder 15">
            <a:extLst>
              <a:ext uri="{FF2B5EF4-FFF2-40B4-BE49-F238E27FC236}">
                <a16:creationId xmlns:a16="http://schemas.microsoft.com/office/drawing/2014/main" id="{EA37EC93-3CA6-2416-16ED-AAE12E34624A}"/>
              </a:ext>
            </a:extLst>
          </p:cNvPr>
          <p:cNvSpPr>
            <a:spLocks noGrp="1"/>
          </p:cNvSpPr>
          <p:nvPr>
            <p:ph type="body" sz="quarter" idx="14"/>
          </p:nvPr>
        </p:nvSpPr>
        <p:spPr>
          <a:xfrm>
            <a:off x="6852210" y="2484845"/>
            <a:ext cx="1986441" cy="1107996"/>
          </a:xfrm>
        </p:spPr>
        <p:txBody>
          <a:bodyPr/>
          <a:lstStyle/>
          <a:p>
            <a:r>
              <a:rPr lang="en-CA"/>
              <a:t>75%</a:t>
            </a:r>
          </a:p>
        </p:txBody>
      </p:sp>
      <p:sp>
        <p:nvSpPr>
          <p:cNvPr id="17" name="Text Placeholder 16">
            <a:extLst>
              <a:ext uri="{FF2B5EF4-FFF2-40B4-BE49-F238E27FC236}">
                <a16:creationId xmlns:a16="http://schemas.microsoft.com/office/drawing/2014/main" id="{72964F4B-8FDB-5079-630D-15E156CCD7EC}"/>
              </a:ext>
            </a:extLst>
          </p:cNvPr>
          <p:cNvSpPr>
            <a:spLocks noGrp="1"/>
          </p:cNvSpPr>
          <p:nvPr>
            <p:ph type="body" sz="quarter" idx="15"/>
          </p:nvPr>
        </p:nvSpPr>
        <p:spPr>
          <a:xfrm>
            <a:off x="9592790" y="3581678"/>
            <a:ext cx="2165914" cy="492443"/>
          </a:xfrm>
        </p:spPr>
        <p:txBody>
          <a:bodyPr/>
          <a:lstStyle/>
          <a:p>
            <a:r>
              <a:rPr lang="en-CA"/>
              <a:t>Improve productivity over cutting jobs</a:t>
            </a:r>
          </a:p>
        </p:txBody>
      </p:sp>
      <p:sp>
        <p:nvSpPr>
          <p:cNvPr id="18" name="Text Placeholder 17">
            <a:extLst>
              <a:ext uri="{FF2B5EF4-FFF2-40B4-BE49-F238E27FC236}">
                <a16:creationId xmlns:a16="http://schemas.microsoft.com/office/drawing/2014/main" id="{E80234E6-8EB2-F8D2-61D2-59016CB82DA6}"/>
              </a:ext>
            </a:extLst>
          </p:cNvPr>
          <p:cNvSpPr>
            <a:spLocks noGrp="1"/>
          </p:cNvSpPr>
          <p:nvPr>
            <p:ph type="body" sz="quarter" idx="16"/>
          </p:nvPr>
        </p:nvSpPr>
        <p:spPr>
          <a:xfrm>
            <a:off x="9592790" y="2484845"/>
            <a:ext cx="1986441" cy="1107996"/>
          </a:xfrm>
        </p:spPr>
        <p:txBody>
          <a:bodyPr/>
          <a:lstStyle/>
          <a:p>
            <a:r>
              <a:rPr lang="en-CA"/>
              <a:t>2X</a:t>
            </a:r>
          </a:p>
        </p:txBody>
      </p:sp>
      <p:cxnSp>
        <p:nvCxnSpPr>
          <p:cNvPr id="2" name="Straight Connector 1">
            <a:extLst>
              <a:ext uri="{FF2B5EF4-FFF2-40B4-BE49-F238E27FC236}">
                <a16:creationId xmlns:a16="http://schemas.microsoft.com/office/drawing/2014/main" id="{79930AB5-DF02-5E44-E928-8E3054FBFC77}"/>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500"/>
                                        <p:tgtEl>
                                          <p:spTgt spid="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64" presetClass="path" presetSubtype="0" decel="100000" fill="hold" grpId="1" nodeType="withEffect">
                                  <p:stCondLst>
                                    <p:cond delay="250"/>
                                  </p:stCondLst>
                                  <p:childTnLst>
                                    <p:animMotion origin="layout" path="M 8.33333E-7 0.09607 L 8.33333E-7 -3.7037E-7 " pathEditMode="relative" rAng="0" ptsTypes="AA">
                                      <p:cBhvr>
                                        <p:cTn id="24" dur="500" fill="hold"/>
                                        <p:tgtEl>
                                          <p:spTgt spid="9"/>
                                        </p:tgtEl>
                                        <p:attrNameLst>
                                          <p:attrName>ppt_x</p:attrName>
                                          <p:attrName>ppt_y</p:attrName>
                                        </p:attrNameLst>
                                      </p:cBhvr>
                                      <p:rCtr x="0" y="-4745"/>
                                    </p:animMotion>
                                  </p:childTnLst>
                                </p:cTn>
                              </p:par>
                              <p:par>
                                <p:cTn id="25" presetID="64" presetClass="path" presetSubtype="0" decel="100000" fill="hold" grpId="1" nodeType="withEffect">
                                  <p:stCondLst>
                                    <p:cond delay="250"/>
                                  </p:stCondLst>
                                  <p:childTnLst>
                                    <p:animMotion origin="layout" path="M -1.45833E-6 0.04768 L -1.45833E-6 1.25767E-17 " pathEditMode="relative" rAng="0" ptsTypes="AA">
                                      <p:cBhvr>
                                        <p:cTn id="26" dur="500" fill="hold"/>
                                        <p:tgtEl>
                                          <p:spTgt spid="16">
                                            <p:txEl>
                                              <p:pRg st="0" end="0"/>
                                            </p:txEl>
                                          </p:spTgt>
                                        </p:tgtEl>
                                        <p:attrNameLst>
                                          <p:attrName>ppt_x</p:attrName>
                                          <p:attrName>ppt_y</p:attrName>
                                        </p:attrNameLst>
                                      </p:cBhvr>
                                      <p:rCtr x="0" y="-2315"/>
                                    </p:animMotion>
                                  </p:childTnLst>
                                </p:cTn>
                              </p:par>
                              <p:par>
                                <p:cTn id="27" presetID="64" presetClass="path" presetSubtype="0" decel="100000" fill="hold" grpId="1" nodeType="withEffect">
                                  <p:stCondLst>
                                    <p:cond delay="250"/>
                                  </p:stCondLst>
                                  <p:childTnLst>
                                    <p:animMotion origin="layout" path="M 4.16667E-6 0.04398 L 4.16667E-6 -4.44444E-6 " pathEditMode="relative" rAng="0" ptsTypes="AA">
                                      <p:cBhvr>
                                        <p:cTn id="28" dur="500" fill="hold"/>
                                        <p:tgtEl>
                                          <p:spTgt spid="18">
                                            <p:txEl>
                                              <p:pRg st="0" end="0"/>
                                            </p:txEl>
                                          </p:spTgt>
                                        </p:tgtEl>
                                        <p:attrNameLst>
                                          <p:attrName>ppt_x</p:attrName>
                                          <p:attrName>ppt_y</p:attrName>
                                        </p:attrNameLst>
                                      </p:cBhvr>
                                      <p:rCtr x="0" y="-2083"/>
                                    </p:animMotion>
                                  </p:childTnLst>
                                </p:cTn>
                              </p:par>
                              <p:par>
                                <p:cTn id="29" presetID="64" presetClass="path" presetSubtype="0" decel="100000" fill="hold" grpId="1" nodeType="withEffect">
                                  <p:stCondLst>
                                    <p:cond delay="250"/>
                                  </p:stCondLst>
                                  <p:childTnLst>
                                    <p:animMotion origin="layout" path="M 8.33333E-7 0.0368 L 8.33333E-7 4.07407E-6 " pathEditMode="relative" rAng="0" ptsTypes="AA">
                                      <p:cBhvr>
                                        <p:cTn id="30" dur="500" fill="hold"/>
                                        <p:tgtEl>
                                          <p:spTgt spid="17">
                                            <p:txEl>
                                              <p:pRg st="0" end="0"/>
                                            </p:txEl>
                                          </p:spTgt>
                                        </p:tgtEl>
                                        <p:attrNameLst>
                                          <p:attrName>ppt_x</p:attrName>
                                          <p:attrName>ppt_y</p:attrName>
                                        </p:attrNameLst>
                                      </p:cBhvr>
                                      <p:rCtr x="0" y="-1875"/>
                                    </p:animMotion>
                                  </p:childTnLst>
                                </p:cTn>
                              </p:par>
                              <p:par>
                                <p:cTn id="31" presetID="64" presetClass="path" presetSubtype="0" decel="100000" fill="hold" grpId="1" nodeType="withEffect">
                                  <p:stCondLst>
                                    <p:cond delay="250"/>
                                  </p:stCondLst>
                                  <p:childTnLst>
                                    <p:animMotion origin="layout" path="M 3.54167E-6 0.03634 L -3.33333E-6 -3.7037E-6 " pathEditMode="relative" rAng="0" ptsTypes="AA">
                                      <p:cBhvr>
                                        <p:cTn id="32" dur="500" fill="hold"/>
                                        <p:tgtEl>
                                          <p:spTgt spid="15">
                                            <p:txEl>
                                              <p:pRg st="0" end="0"/>
                                            </p:txEl>
                                          </p:spTgt>
                                        </p:tgtEl>
                                        <p:attrNameLst>
                                          <p:attrName>ppt_x</p:attrName>
                                          <p:attrName>ppt_y</p:attrName>
                                        </p:attrNameLst>
                                      </p:cBhvr>
                                      <p:rCtr x="833"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p"/>
      <p:bldP spid="9" grpId="0"/>
      <p:bldP spid="9" grpId="1"/>
      <p:bldP spid="16" grpId="0" build="p"/>
      <p:bldP spid="16" grpId="1" build="p"/>
      <p:bldP spid="17" grpId="0" build="p"/>
      <p:bldP spid="17" grpId="1" build="p"/>
      <p:bldP spid="18" grpId="0" build="p"/>
      <p:bldP spid="18"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374766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Amplify human ingenuity with a copilot for everyone</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3825581"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Realize exponential value with the leading AI platform</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0">
                    <a:srgbClr val="091F2C"/>
                  </a:gs>
                  <a:gs pos="50000">
                    <a:schemeClr val="accent1"/>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accent2">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solidFill>
            <a:schemeClr val="bg2">
              <a:lumMod val="50000"/>
              <a:alpha val="47000"/>
            </a:schemeClr>
          </a:solidFill>
          <a:ln w="19050" cap="flat" cmpd="sng" algn="ctr">
            <a:gradFill>
              <a:gsLst>
                <a:gs pos="0">
                  <a:schemeClr val="accent3">
                    <a:lumMod val="60000"/>
                    <a:lumOff val="40000"/>
                  </a:schemeClr>
                </a:gs>
                <a:gs pos="100000">
                  <a:schemeClr val="accent2"/>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87937" y="3200400"/>
            <a:ext cx="987425" cy="4413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a:extLst>
              <a:ext uri="{FF2B5EF4-FFF2-40B4-BE49-F238E27FC236}">
                <a16:creationId xmlns:a16="http://schemas.microsoft.com/office/drawing/2014/main" id="{A9F2C55D-B4F4-0F74-E1C7-954806ED72C9}"/>
              </a:ext>
              <a:ext uri="{C183D7F6-B498-43B3-948B-1728B52AA6E4}">
                <adec:decorative xmlns:adec="http://schemas.microsoft.com/office/drawing/2017/decorative" val="1"/>
              </a:ext>
            </a:extLst>
          </p:cNvPr>
          <p:cNvSpPr/>
          <p:nvPr/>
        </p:nvSpPr>
        <p:spPr bwMode="auto">
          <a:xfrm>
            <a:off x="6230983" y="1455294"/>
            <a:ext cx="5460274" cy="1345474"/>
          </a:xfrm>
          <a:prstGeom prst="rect">
            <a:avLst/>
          </a:prstGeom>
          <a:solidFill>
            <a:srgbClr val="091F2C">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E27286FC-2563-4F21-401D-564CDCDE5AF7}"/>
              </a:ext>
              <a:ext uri="{C183D7F6-B498-43B3-948B-1728B52AA6E4}">
                <adec:decorative xmlns:adec="http://schemas.microsoft.com/office/drawing/2017/decorative" val="1"/>
              </a:ext>
            </a:extLst>
          </p:cNvPr>
          <p:cNvSpPr/>
          <p:nvPr/>
        </p:nvSpPr>
        <p:spPr bwMode="auto">
          <a:xfrm>
            <a:off x="6279618" y="4098448"/>
            <a:ext cx="5460274" cy="1345474"/>
          </a:xfrm>
          <a:prstGeom prst="rect">
            <a:avLst/>
          </a:prstGeom>
          <a:solidFill>
            <a:srgbClr val="091F2C">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3742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F1C6AF-23E0-1FE0-C8A2-394C86413E98}"/>
              </a:ext>
            </a:extLst>
          </p:cNvPr>
          <p:cNvSpPr>
            <a:spLocks noGrp="1"/>
          </p:cNvSpPr>
          <p:nvPr>
            <p:ph type="title"/>
          </p:nvPr>
        </p:nvSpPr>
        <p:spPr/>
        <p:txBody>
          <a:bodyPr/>
          <a:lstStyle/>
          <a:p>
            <a:r>
              <a:rPr lang="en-US" dirty="0">
                <a:hlinkClick r:id="rId3"/>
              </a:rPr>
              <a:t>AI Transformation Sizzle Video</a:t>
            </a:r>
            <a:endParaRPr lang="en-US" dirty="0"/>
          </a:p>
        </p:txBody>
      </p:sp>
      <p:sp>
        <p:nvSpPr>
          <p:cNvPr id="5" name="Text Placeholder 4">
            <a:extLst>
              <a:ext uri="{FF2B5EF4-FFF2-40B4-BE49-F238E27FC236}">
                <a16:creationId xmlns:a16="http://schemas.microsoft.com/office/drawing/2014/main" id="{69A7D891-3C97-7324-C374-B96A1CB124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87680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F7F8BB-06CE-5A0F-D639-1184AD4C80E5}"/>
              </a:ext>
            </a:extLst>
          </p:cNvPr>
          <p:cNvSpPr>
            <a:spLocks noGrp="1"/>
          </p:cNvSpPr>
          <p:nvPr>
            <p:ph type="title"/>
          </p:nvPr>
        </p:nvSpPr>
        <p:spPr>
          <a:xfrm>
            <a:off x="590868" y="867938"/>
            <a:ext cx="11018520" cy="615553"/>
          </a:xfrm>
        </p:spPr>
        <p:txBody>
          <a:bodyPr/>
          <a:lstStyle/>
          <a:p>
            <a:r>
              <a:rPr lang="en-GB" noProof="0">
                <a:solidFill>
                  <a:schemeClr val="tx1"/>
                </a:solidFill>
              </a:rPr>
              <a:t>A </a:t>
            </a:r>
            <a:r>
              <a:rPr lang="en-GB" noProof="0" err="1"/>
              <a:t>copilot</a:t>
            </a:r>
            <a:r>
              <a:rPr lang="en-GB" noProof="0"/>
              <a:t> </a:t>
            </a:r>
            <a:r>
              <a:rPr lang="en-GB" noProof="0">
                <a:solidFill>
                  <a:schemeClr val="tx1"/>
                </a:solidFill>
              </a:rPr>
              <a:t>for every Microsoft Cloud </a:t>
            </a:r>
            <a:r>
              <a:rPr lang="en-GB" b="0" spc="-50">
                <a:gradFill flip="none" rotWithShape="1">
                  <a:gsLst>
                    <a:gs pos="12000">
                      <a:srgbClr val="CD9AD0"/>
                    </a:gs>
                    <a:gs pos="36000">
                      <a:srgbClr val="8EC8E8"/>
                    </a:gs>
                  </a:gsLst>
                  <a:lin ang="10800000" scaled="1"/>
                  <a:tileRect/>
                </a:gradFill>
                <a:latin typeface="Segoe UI Semibold"/>
                <a:ea typeface="+mj-lt"/>
                <a:cs typeface="Segoe UI Semibold"/>
              </a:rPr>
              <a:t>experience</a:t>
            </a:r>
            <a:endParaRPr lang="en-US" sz="4400" b="0" spc="-50">
              <a:gradFill flip="none" rotWithShape="1">
                <a:gsLst>
                  <a:gs pos="12000">
                    <a:srgbClr val="CD9AD0"/>
                  </a:gs>
                  <a:gs pos="36000">
                    <a:srgbClr val="8EC8E8"/>
                  </a:gs>
                </a:gsLst>
                <a:lin ang="10800000" scaled="1"/>
                <a:tileRect/>
              </a:gradFill>
              <a:latin typeface="Segoe UI Semibold"/>
              <a:ea typeface="+mj-lt"/>
              <a:cs typeface="Segoe UI Semibold"/>
            </a:endParaRPr>
          </a:p>
        </p:txBody>
      </p:sp>
      <p:sp>
        <p:nvSpPr>
          <p:cNvPr id="4" name="Title 1">
            <a:extLst>
              <a:ext uri="{FF2B5EF4-FFF2-40B4-BE49-F238E27FC236}">
                <a16:creationId xmlns:a16="http://schemas.microsoft.com/office/drawing/2014/main" id="{0BC9DF70-E121-1777-2720-D38885C1BFDA}"/>
              </a:ext>
            </a:extLst>
          </p:cNvPr>
          <p:cNvSpPr txBox="1">
            <a:spLocks/>
          </p:cNvSpPr>
          <p:nvPr/>
        </p:nvSpPr>
        <p:spPr>
          <a:xfrm>
            <a:off x="582612" y="2678880"/>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sp>
        <p:nvSpPr>
          <p:cNvPr id="7" name="Title 1">
            <a:extLst>
              <a:ext uri="{FF2B5EF4-FFF2-40B4-BE49-F238E27FC236}">
                <a16:creationId xmlns:a16="http://schemas.microsoft.com/office/drawing/2014/main" id="{771DB253-48C4-7E6F-EE37-58D244668714}"/>
              </a:ext>
            </a:extLst>
          </p:cNvPr>
          <p:cNvSpPr txBox="1">
            <a:spLocks/>
          </p:cNvSpPr>
          <p:nvPr/>
        </p:nvSpPr>
        <p:spPr>
          <a:xfrm>
            <a:off x="2847419" y="2678880"/>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Dynamics 365 Copilot</a:t>
            </a:r>
          </a:p>
        </p:txBody>
      </p:sp>
      <p:sp>
        <p:nvSpPr>
          <p:cNvPr id="10" name="Title 1">
            <a:extLst>
              <a:ext uri="{FF2B5EF4-FFF2-40B4-BE49-F238E27FC236}">
                <a16:creationId xmlns:a16="http://schemas.microsoft.com/office/drawing/2014/main" id="{AB62AFE8-0A0F-E3FA-03BE-34C3A54D1B78}"/>
              </a:ext>
            </a:extLst>
          </p:cNvPr>
          <p:cNvSpPr txBox="1">
            <a:spLocks/>
          </p:cNvSpPr>
          <p:nvPr/>
        </p:nvSpPr>
        <p:spPr>
          <a:xfrm>
            <a:off x="5125789" y="2672981"/>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Copilot in </a:t>
            </a:r>
            <a:b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Platform</a:t>
            </a:r>
          </a:p>
        </p:txBody>
      </p:sp>
      <p:sp>
        <p:nvSpPr>
          <p:cNvPr id="13" name="Title 1">
            <a:extLst>
              <a:ext uri="{FF2B5EF4-FFF2-40B4-BE49-F238E27FC236}">
                <a16:creationId xmlns:a16="http://schemas.microsoft.com/office/drawing/2014/main" id="{5D490CD1-0D37-1E80-1EC6-A1A42C8F454E}"/>
              </a:ext>
            </a:extLst>
          </p:cNvPr>
          <p:cNvSpPr txBox="1">
            <a:spLocks/>
          </p:cNvSpPr>
          <p:nvPr/>
        </p:nvSpPr>
        <p:spPr>
          <a:xfrm>
            <a:off x="9778137" y="2667699"/>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GitHub </a:t>
            </a:r>
            <a:b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Copilot</a:t>
            </a:r>
          </a:p>
        </p:txBody>
      </p:sp>
      <p:sp>
        <p:nvSpPr>
          <p:cNvPr id="23" name="Data Text">
            <a:extLst>
              <a:ext uri="{FF2B5EF4-FFF2-40B4-BE49-F238E27FC236}">
                <a16:creationId xmlns:a16="http://schemas.microsoft.com/office/drawing/2014/main" id="{3F2BE6A1-6DD2-1F67-66E2-C94DED8B7564}"/>
              </a:ext>
            </a:extLst>
          </p:cNvPr>
          <p:cNvSpPr/>
          <p:nvPr/>
        </p:nvSpPr>
        <p:spPr>
          <a:xfrm>
            <a:off x="9778137"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Increase developer productivity to accelerate innovation</a:t>
            </a:r>
          </a:p>
        </p:txBody>
      </p:sp>
      <p:sp>
        <p:nvSpPr>
          <p:cNvPr id="24" name="Data Text">
            <a:extLst>
              <a:ext uri="{FF2B5EF4-FFF2-40B4-BE49-F238E27FC236}">
                <a16:creationId xmlns:a16="http://schemas.microsoft.com/office/drawing/2014/main" id="{1EC68C24-2F4E-4C28-1FF7-7E6AE3E0F8BE}"/>
              </a:ext>
            </a:extLst>
          </p:cNvPr>
          <p:cNvSpPr/>
          <p:nvPr/>
        </p:nvSpPr>
        <p:spPr>
          <a:xfrm>
            <a:off x="5125789"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Imagine it, describe it, and Power Platform builds it</a:t>
            </a:r>
          </a:p>
        </p:txBody>
      </p:sp>
      <p:sp>
        <p:nvSpPr>
          <p:cNvPr id="25" name="Data Text">
            <a:extLst>
              <a:ext uri="{FF2B5EF4-FFF2-40B4-BE49-F238E27FC236}">
                <a16:creationId xmlns:a16="http://schemas.microsoft.com/office/drawing/2014/main" id="{B2A084B1-5068-5475-2B4E-02C63C66510E}"/>
              </a:ext>
            </a:extLst>
          </p:cNvPr>
          <p:cNvSpPr/>
          <p:nvPr/>
        </p:nvSpPr>
        <p:spPr>
          <a:xfrm>
            <a:off x="2847419"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Turbocharge your workforce with a copilot for every job role </a:t>
            </a:r>
          </a:p>
        </p:txBody>
      </p:sp>
      <p:sp>
        <p:nvSpPr>
          <p:cNvPr id="26" name="Data Text">
            <a:extLst>
              <a:ext uri="{FF2B5EF4-FFF2-40B4-BE49-F238E27FC236}">
                <a16:creationId xmlns:a16="http://schemas.microsoft.com/office/drawing/2014/main" id="{646E9338-410E-FAE6-D329-30D0F9DC2C90}"/>
              </a:ext>
            </a:extLst>
          </p:cNvPr>
          <p:cNvSpPr/>
          <p:nvPr/>
        </p:nvSpPr>
        <p:spPr>
          <a:xfrm>
            <a:off x="582612" y="3795221"/>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Works alongside you in the apps you use every day </a:t>
            </a:r>
          </a:p>
        </p:txBody>
      </p:sp>
      <p:sp>
        <p:nvSpPr>
          <p:cNvPr id="28" name="TextBox 27">
            <a:extLst>
              <a:ext uri="{FF2B5EF4-FFF2-40B4-BE49-F238E27FC236}">
                <a16:creationId xmlns:a16="http://schemas.microsoft.com/office/drawing/2014/main" id="{B33F9A66-286F-CC9C-8AF9-7DD7B6A6F9EA}"/>
              </a:ext>
            </a:extLst>
          </p:cNvPr>
          <p:cNvSpPr txBox="1"/>
          <p:nvPr/>
        </p:nvSpPr>
        <p:spPr>
          <a:xfrm>
            <a:off x="582612" y="5252267"/>
            <a:ext cx="1965960" cy="193899"/>
          </a:xfrm>
          <a:prstGeom prst="rect">
            <a:avLst/>
          </a:prstGeom>
          <a:noFill/>
        </p:spPr>
        <p:txBody>
          <a:bodyPr wrap="square" lIns="0" tIns="0" rIns="0" bIns="0">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3"/>
              </a:rPr>
              <a:t>Learn more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67C2BFD-819B-70BC-5D0F-DAB4A411F083}"/>
              </a:ext>
            </a:extLst>
          </p:cNvPr>
          <p:cNvSpPr txBox="1"/>
          <p:nvPr/>
        </p:nvSpPr>
        <p:spPr>
          <a:xfrm>
            <a:off x="2847419"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4"/>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1" name="TextBox 30">
            <a:extLst>
              <a:ext uri="{FF2B5EF4-FFF2-40B4-BE49-F238E27FC236}">
                <a16:creationId xmlns:a16="http://schemas.microsoft.com/office/drawing/2014/main" id="{B4587EB8-395B-1373-716B-6D8BF8DB780B}"/>
              </a:ext>
            </a:extLst>
          </p:cNvPr>
          <p:cNvSpPr txBox="1"/>
          <p:nvPr/>
        </p:nvSpPr>
        <p:spPr>
          <a:xfrm>
            <a:off x="5125789"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5"/>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2" name="TextBox 31">
            <a:extLst>
              <a:ext uri="{FF2B5EF4-FFF2-40B4-BE49-F238E27FC236}">
                <a16:creationId xmlns:a16="http://schemas.microsoft.com/office/drawing/2014/main" id="{083E54FE-5DD2-DF30-6425-8ED946B1A052}"/>
              </a:ext>
            </a:extLst>
          </p:cNvPr>
          <p:cNvSpPr txBox="1"/>
          <p:nvPr/>
        </p:nvSpPr>
        <p:spPr>
          <a:xfrm>
            <a:off x="9778137"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6"/>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46" name="Title 1">
            <a:extLst>
              <a:ext uri="{FF2B5EF4-FFF2-40B4-BE49-F238E27FC236}">
                <a16:creationId xmlns:a16="http://schemas.microsoft.com/office/drawing/2014/main" id="{4D3F0D14-741C-72A9-12B1-576B23F9EE3E}"/>
              </a:ext>
            </a:extLst>
          </p:cNvPr>
          <p:cNvSpPr txBox="1">
            <a:spLocks/>
          </p:cNvSpPr>
          <p:nvPr/>
        </p:nvSpPr>
        <p:spPr>
          <a:xfrm>
            <a:off x="7366646" y="2672981"/>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Security Copilot</a:t>
            </a:r>
          </a:p>
        </p:txBody>
      </p:sp>
      <p:sp>
        <p:nvSpPr>
          <p:cNvPr id="47" name="Data Text">
            <a:extLst>
              <a:ext uri="{FF2B5EF4-FFF2-40B4-BE49-F238E27FC236}">
                <a16:creationId xmlns:a16="http://schemas.microsoft.com/office/drawing/2014/main" id="{5D8F4AA8-B506-6B67-85AD-771CECFE2E90}"/>
              </a:ext>
            </a:extLst>
          </p:cNvPr>
          <p:cNvSpPr/>
          <p:nvPr/>
        </p:nvSpPr>
        <p:spPr>
          <a:xfrm>
            <a:off x="7366646" y="3795221"/>
            <a:ext cx="1965960" cy="997196"/>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Defend at machine speed with Microsoft Security Copilot</a:t>
            </a:r>
          </a:p>
        </p:txBody>
      </p:sp>
      <p:sp>
        <p:nvSpPr>
          <p:cNvPr id="48" name="TextBox 47">
            <a:extLst>
              <a:ext uri="{FF2B5EF4-FFF2-40B4-BE49-F238E27FC236}">
                <a16:creationId xmlns:a16="http://schemas.microsoft.com/office/drawing/2014/main" id="{388A7109-3B0A-1DEA-4A26-A57640EA69CB}"/>
              </a:ext>
            </a:extLst>
          </p:cNvPr>
          <p:cNvSpPr txBox="1"/>
          <p:nvPr/>
        </p:nvSpPr>
        <p:spPr>
          <a:xfrm>
            <a:off x="7366646" y="5252267"/>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7"/>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Tree>
    <p:extLst>
      <p:ext uri="{BB962C8B-B14F-4D97-AF65-F5344CB8AC3E}">
        <p14:creationId xmlns:p14="http://schemas.microsoft.com/office/powerpoint/2010/main" val="653650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F9EFD2-3136-546B-CB62-C52E8F37299A}"/>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t>Microsoft + OpenAI</a:t>
            </a:r>
          </a:p>
        </p:txBody>
      </p:sp>
      <p:pic>
        <p:nvPicPr>
          <p:cNvPr id="4" name="MS logo white - EMF" descr="Microsoft logo white text version">
            <a:extLst>
              <a:ext uri="{FF2B5EF4-FFF2-40B4-BE49-F238E27FC236}">
                <a16:creationId xmlns:a16="http://schemas.microsoft.com/office/drawing/2014/main" id="{7660059C-3CF1-C4C3-6CDE-8539A701D3FB}"/>
              </a:ext>
            </a:extLst>
          </p:cNvPr>
          <p:cNvPicPr>
            <a:picLocks noChangeAspect="1"/>
          </p:cNvPicPr>
          <p:nvPr/>
        </p:nvPicPr>
        <p:blipFill>
          <a:blip r:embed="rId3"/>
          <a:stretch>
            <a:fillRect/>
          </a:stretch>
        </p:blipFill>
        <p:spPr bwMode="black">
          <a:xfrm>
            <a:off x="1995432" y="3092195"/>
            <a:ext cx="3145215" cy="673609"/>
          </a:xfrm>
          <a:prstGeom prst="rect">
            <a:avLst/>
          </a:prstGeom>
        </p:spPr>
      </p:pic>
      <p:sp>
        <p:nvSpPr>
          <p:cNvPr id="5" name="Cross 4" descr="plus symbol">
            <a:extLst>
              <a:ext uri="{FF2B5EF4-FFF2-40B4-BE49-F238E27FC236}">
                <a16:creationId xmlns:a16="http://schemas.microsoft.com/office/drawing/2014/main" id="{A03BEBF8-5553-38E2-CAC8-E026A1F364BF}"/>
              </a:ext>
            </a:extLst>
          </p:cNvPr>
          <p:cNvSpPr/>
          <p:nvPr/>
        </p:nvSpPr>
        <p:spPr bwMode="auto">
          <a:xfrm>
            <a:off x="5845630" y="3178629"/>
            <a:ext cx="500740" cy="500740"/>
          </a:xfrm>
          <a:prstGeom prst="plus">
            <a:avLst>
              <a:gd name="adj" fmla="val 42568"/>
            </a:avLst>
          </a:prstGeom>
          <a:gradFill>
            <a:gsLst>
              <a:gs pos="21000">
                <a:srgbClr val="8DC8E8"/>
              </a:gs>
              <a:gs pos="79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pic>
        <p:nvPicPr>
          <p:cNvPr id="2" name="Picture 1" descr="OpenAI logo">
            <a:extLst>
              <a:ext uri="{FF2B5EF4-FFF2-40B4-BE49-F238E27FC236}">
                <a16:creationId xmlns:a16="http://schemas.microsoft.com/office/drawing/2014/main" id="{C51F459A-E9BE-55C5-B97E-E8E2ACBBA02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70680" y="2857133"/>
            <a:ext cx="3267809" cy="1143733"/>
          </a:xfrm>
          <a:prstGeom prst="rect">
            <a:avLst/>
          </a:prstGeom>
        </p:spPr>
      </p:pic>
    </p:spTree>
    <p:extLst>
      <p:ext uri="{BB962C8B-B14F-4D97-AF65-F5344CB8AC3E}">
        <p14:creationId xmlns:p14="http://schemas.microsoft.com/office/powerpoint/2010/main" val="84770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nodeType="withEffect">
                                  <p:stCondLst>
                                    <p:cond delay="300"/>
                                  </p:stCondLst>
                                  <p:childTnLst>
                                    <p:animMotion origin="layout" path="M -4.58333E-6 3.7037E-7 L -0.01484 3.7037E-7 " pathEditMode="relative" rAng="0" ptsTypes="AA">
                                      <p:cBhvr>
                                        <p:cTn id="14" dur="500" spd="-100000" fill="hold"/>
                                        <p:tgtEl>
                                          <p:spTgt spid="4"/>
                                        </p:tgtEl>
                                        <p:attrNameLst>
                                          <p:attrName>ppt_x</p:attrName>
                                          <p:attrName>ppt_y</p:attrName>
                                        </p:attrNameLst>
                                      </p:cBhvr>
                                      <p:rCtr x="-742" y="0"/>
                                    </p:animMotion>
                                  </p:childTnLst>
                                </p:cTn>
                              </p:par>
                              <p:par>
                                <p:cTn id="15" presetID="10" presetClass="entr" presetSubtype="0" fill="hold" nodeType="withEffect">
                                  <p:stCondLst>
                                    <p:cond delay="3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300"/>
                                  </p:stCondLst>
                                  <p:childTnLst>
                                    <p:animMotion origin="layout" path="M -2.29167E-6 4.81481E-6 L 0.01563 4.81481E-6 " pathEditMode="relative" rAng="0" ptsTypes="AA">
                                      <p:cBhvr>
                                        <p:cTn id="19" dur="500" spd="-100000" fill="hold"/>
                                        <p:tgtEl>
                                          <p:spTgt spid="2"/>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117D-4EA0-3040-2A2F-04FC1FEBE84D}"/>
              </a:ext>
            </a:extLst>
          </p:cNvPr>
          <p:cNvSpPr>
            <a:spLocks noGrp="1"/>
          </p:cNvSpPr>
          <p:nvPr>
            <p:ph type="title" idx="4294967295"/>
          </p:nvPr>
        </p:nvSpPr>
        <p:spPr>
          <a:xfrm>
            <a:off x="593448" y="2535757"/>
            <a:ext cx="11017250" cy="493713"/>
          </a:xfrm>
        </p:spPr>
        <p:txBody>
          <a:bodyPr/>
          <a:lstStyle/>
          <a:p>
            <a:pPr algn="ctr">
              <a:spcBef>
                <a:spcPts val="0"/>
              </a:spcBef>
            </a:pPr>
            <a:r>
              <a:rPr lang="en-US" sz="3200"/>
              <a:t>Works alongside you in the apps you use every day </a:t>
            </a:r>
            <a:endParaRPr lang="en-US"/>
          </a:p>
        </p:txBody>
      </p:sp>
      <p:sp>
        <p:nvSpPr>
          <p:cNvPr id="6" name="Title 1">
            <a:extLst>
              <a:ext uri="{FF2B5EF4-FFF2-40B4-BE49-F238E27FC236}">
                <a16:creationId xmlns:a16="http://schemas.microsoft.com/office/drawing/2014/main" id="{52179020-069F-3F67-2B10-64383EF3FA0C}"/>
              </a:ext>
            </a:extLst>
          </p:cNvPr>
          <p:cNvSpPr txBox="1">
            <a:spLocks/>
          </p:cNvSpPr>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7" name="Picture 6" descr="Microsoft 365 Copilot logo">
            <a:extLst>
              <a:ext uri="{FF2B5EF4-FFF2-40B4-BE49-F238E27FC236}">
                <a16:creationId xmlns:a16="http://schemas.microsoft.com/office/drawing/2014/main" id="{FD59A97A-9BCC-B467-9FF7-76951C817EF2}"/>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grpSp>
        <p:nvGrpSpPr>
          <p:cNvPr id="3" name="Group 2" descr="Natural Language achieved through large language models + Your data + Microsoft 365 apps">
            <a:extLst>
              <a:ext uri="{FF2B5EF4-FFF2-40B4-BE49-F238E27FC236}">
                <a16:creationId xmlns:a16="http://schemas.microsoft.com/office/drawing/2014/main" id="{C0609D00-D0E3-CEBB-9CF7-0855E956D3BB}"/>
              </a:ext>
            </a:extLst>
          </p:cNvPr>
          <p:cNvGrpSpPr/>
          <p:nvPr/>
        </p:nvGrpSpPr>
        <p:grpSpPr>
          <a:xfrm>
            <a:off x="2337716" y="3595518"/>
            <a:ext cx="7516568" cy="1770626"/>
            <a:chOff x="2463364" y="3416034"/>
            <a:chExt cx="7516568" cy="1770626"/>
          </a:xfrm>
        </p:grpSpPr>
        <p:sp>
          <p:nvSpPr>
            <p:cNvPr id="4" name="Rectangle: Rounded Corners 34">
              <a:extLst>
                <a:ext uri="{FF2B5EF4-FFF2-40B4-BE49-F238E27FC236}">
                  <a16:creationId xmlns:a16="http://schemas.microsoft.com/office/drawing/2014/main" id="{D0D1C7F5-5AF9-006E-BFA6-9D67D8C17675}"/>
                </a:ext>
              </a:extLst>
            </p:cNvPr>
            <p:cNvSpPr/>
            <p:nvPr/>
          </p:nvSpPr>
          <p:spPr bwMode="auto">
            <a:xfrm>
              <a:off x="2463364" y="3614392"/>
              <a:ext cx="7516568" cy="1572268"/>
            </a:xfrm>
            <a:prstGeom prst="roundRect">
              <a:avLst>
                <a:gd name="adj" fmla="val 6666"/>
              </a:avLst>
            </a:prstGeom>
            <a:solidFill>
              <a:schemeClr val="bg1"/>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 name="TextBox 4">
              <a:extLst>
                <a:ext uri="{FF2B5EF4-FFF2-40B4-BE49-F238E27FC236}">
                  <a16:creationId xmlns:a16="http://schemas.microsoft.com/office/drawing/2014/main" id="{0AD18CC7-953E-A59E-FD49-00B0BED8A6E6}"/>
                </a:ext>
              </a:extLst>
            </p:cNvPr>
            <p:cNvSpPr txBox="1"/>
            <p:nvPr/>
          </p:nvSpPr>
          <p:spPr>
            <a:xfrm>
              <a:off x="4896630" y="3416034"/>
              <a:ext cx="2650037" cy="372411"/>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Natural Language</a:t>
              </a:r>
            </a:p>
          </p:txBody>
        </p:sp>
      </p:grpSp>
      <p:sp>
        <p:nvSpPr>
          <p:cNvPr id="8" name="Graphic 8">
            <a:extLst>
              <a:ext uri="{FF2B5EF4-FFF2-40B4-BE49-F238E27FC236}">
                <a16:creationId xmlns:a16="http://schemas.microsoft.com/office/drawing/2014/main" id="{537440B0-2E1B-D247-D259-16F7E789E45E}"/>
              </a:ext>
              <a:ext uri="{C183D7F6-B498-43B3-948B-1728B52AA6E4}">
                <adec:decorative xmlns:adec="http://schemas.microsoft.com/office/drawing/2017/decorative" val="1"/>
              </a:ext>
            </a:extLst>
          </p:cNvPr>
          <p:cNvSpPr/>
          <p:nvPr/>
        </p:nvSpPr>
        <p:spPr>
          <a:xfrm>
            <a:off x="4875060" y="4259576"/>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9" name="Group 8">
            <a:extLst>
              <a:ext uri="{FF2B5EF4-FFF2-40B4-BE49-F238E27FC236}">
                <a16:creationId xmlns:a16="http://schemas.microsoft.com/office/drawing/2014/main" id="{109CEA41-1EE3-7AAF-F99D-4692FD20D103}"/>
              </a:ext>
              <a:ext uri="{C183D7F6-B498-43B3-948B-1728B52AA6E4}">
                <adec:decorative xmlns:adec="http://schemas.microsoft.com/office/drawing/2017/decorative" val="1"/>
              </a:ext>
            </a:extLst>
          </p:cNvPr>
          <p:cNvGrpSpPr/>
          <p:nvPr/>
        </p:nvGrpSpPr>
        <p:grpSpPr>
          <a:xfrm>
            <a:off x="4851164" y="4116053"/>
            <a:ext cx="2489673" cy="1056141"/>
            <a:chOff x="4851164" y="3936569"/>
            <a:chExt cx="2489673" cy="1056141"/>
          </a:xfrm>
        </p:grpSpPr>
        <p:sp>
          <p:nvSpPr>
            <p:cNvPr id="10" name="TextBox 9">
              <a:extLst>
                <a:ext uri="{FF2B5EF4-FFF2-40B4-BE49-F238E27FC236}">
                  <a16:creationId xmlns:a16="http://schemas.microsoft.com/office/drawing/2014/main" id="{044A8C10-15B8-10E2-A2DC-56E9D9FBD126}"/>
                </a:ext>
              </a:extLst>
            </p:cNvPr>
            <p:cNvSpPr txBox="1"/>
            <p:nvPr/>
          </p:nvSpPr>
          <p:spPr>
            <a:xfrm>
              <a:off x="4851164" y="4746489"/>
              <a:ext cx="2489673"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Your data</a:t>
              </a:r>
            </a:p>
          </p:txBody>
        </p:sp>
        <p:pic>
          <p:nvPicPr>
            <p:cNvPr id="12" name="Graphic 11">
              <a:extLst>
                <a:ext uri="{FF2B5EF4-FFF2-40B4-BE49-F238E27FC236}">
                  <a16:creationId xmlns:a16="http://schemas.microsoft.com/office/drawing/2014/main" id="{C7494B4C-E150-193D-8072-8F5CA399F8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6563" y="3936569"/>
              <a:ext cx="498874" cy="498874"/>
            </a:xfrm>
            <a:prstGeom prst="rect">
              <a:avLst/>
            </a:prstGeom>
          </p:spPr>
        </p:pic>
      </p:grpSp>
      <p:grpSp>
        <p:nvGrpSpPr>
          <p:cNvPr id="13" name="Group 12">
            <a:extLst>
              <a:ext uri="{FF2B5EF4-FFF2-40B4-BE49-F238E27FC236}">
                <a16:creationId xmlns:a16="http://schemas.microsoft.com/office/drawing/2014/main" id="{691E1797-51FB-56DA-43C5-9FCF96243AB1}"/>
              </a:ext>
              <a:ext uri="{C183D7F6-B498-43B3-948B-1728B52AA6E4}">
                <adec:decorative xmlns:adec="http://schemas.microsoft.com/office/drawing/2017/decorative" val="1"/>
              </a:ext>
            </a:extLst>
          </p:cNvPr>
          <p:cNvGrpSpPr/>
          <p:nvPr/>
        </p:nvGrpSpPr>
        <p:grpSpPr>
          <a:xfrm>
            <a:off x="2740097" y="4144231"/>
            <a:ext cx="2241102" cy="1151074"/>
            <a:chOff x="2740097" y="3964747"/>
            <a:chExt cx="2241102" cy="1151074"/>
          </a:xfrm>
        </p:grpSpPr>
        <p:sp>
          <p:nvSpPr>
            <p:cNvPr id="14" name="TextBox 13">
              <a:extLst>
                <a:ext uri="{FF2B5EF4-FFF2-40B4-BE49-F238E27FC236}">
                  <a16:creationId xmlns:a16="http://schemas.microsoft.com/office/drawing/2014/main" id="{AD1568BA-8BC5-CF1A-3070-FE88C619D4A8}"/>
                </a:ext>
              </a:extLst>
            </p:cNvPr>
            <p:cNvSpPr txBox="1"/>
            <p:nvPr/>
          </p:nvSpPr>
          <p:spPr>
            <a:xfrm>
              <a:off x="2740097" y="4623378"/>
              <a:ext cx="22411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Large Language Models</a:t>
              </a:r>
            </a:p>
          </p:txBody>
        </p:sp>
        <p:pic>
          <p:nvPicPr>
            <p:cNvPr id="15" name="Graphic 14">
              <a:extLst>
                <a:ext uri="{FF2B5EF4-FFF2-40B4-BE49-F238E27FC236}">
                  <a16:creationId xmlns:a16="http://schemas.microsoft.com/office/drawing/2014/main" id="{3DF450D5-CE57-2C95-BA61-2AB8563EA2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6774" y="3964747"/>
              <a:ext cx="447748" cy="447748"/>
            </a:xfrm>
            <a:prstGeom prst="rect">
              <a:avLst/>
            </a:prstGeom>
          </p:spPr>
        </p:pic>
      </p:grpSp>
      <p:grpSp>
        <p:nvGrpSpPr>
          <p:cNvPr id="24" name="Group 23">
            <a:extLst>
              <a:ext uri="{FF2B5EF4-FFF2-40B4-BE49-F238E27FC236}">
                <a16:creationId xmlns:a16="http://schemas.microsoft.com/office/drawing/2014/main" id="{3BF0B698-8AFE-9068-5F6D-239DAFDED315}"/>
              </a:ext>
              <a:ext uri="{C183D7F6-B498-43B3-948B-1728B52AA6E4}">
                <adec:decorative xmlns:adec="http://schemas.microsoft.com/office/drawing/2017/decorative" val="1"/>
              </a:ext>
            </a:extLst>
          </p:cNvPr>
          <p:cNvGrpSpPr/>
          <p:nvPr/>
        </p:nvGrpSpPr>
        <p:grpSpPr>
          <a:xfrm>
            <a:off x="7412022" y="4116053"/>
            <a:ext cx="1883397" cy="1056140"/>
            <a:chOff x="7412022" y="3936569"/>
            <a:chExt cx="1883397" cy="1056140"/>
          </a:xfrm>
        </p:grpSpPr>
        <p:sp>
          <p:nvSpPr>
            <p:cNvPr id="25" name="TextBox 24">
              <a:extLst>
                <a:ext uri="{FF2B5EF4-FFF2-40B4-BE49-F238E27FC236}">
                  <a16:creationId xmlns:a16="http://schemas.microsoft.com/office/drawing/2014/main" id="{F13E476A-B5E7-4BB9-E9CF-92A80CC1161A}"/>
                </a:ext>
              </a:extLst>
            </p:cNvPr>
            <p:cNvSpPr txBox="1"/>
            <p:nvPr/>
          </p:nvSpPr>
          <p:spPr>
            <a:xfrm>
              <a:off x="7412022" y="4746488"/>
              <a:ext cx="1883397"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365 apps</a:t>
              </a:r>
            </a:p>
          </p:txBody>
        </p:sp>
        <p:pic>
          <p:nvPicPr>
            <p:cNvPr id="26" name="Graphic 25">
              <a:extLst>
                <a:ext uri="{FF2B5EF4-FFF2-40B4-BE49-F238E27FC236}">
                  <a16:creationId xmlns:a16="http://schemas.microsoft.com/office/drawing/2014/main" id="{4C2A559E-3CDA-8B3A-76E0-D932460A55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1669" y="3936569"/>
              <a:ext cx="504102" cy="504102"/>
            </a:xfrm>
            <a:prstGeom prst="rect">
              <a:avLst/>
            </a:prstGeom>
          </p:spPr>
        </p:pic>
      </p:grpSp>
      <p:sp>
        <p:nvSpPr>
          <p:cNvPr id="27" name="Graphic 28">
            <a:extLst>
              <a:ext uri="{FF2B5EF4-FFF2-40B4-BE49-F238E27FC236}">
                <a16:creationId xmlns:a16="http://schemas.microsoft.com/office/drawing/2014/main" id="{F8D1A307-507F-D834-9721-9CC786338536}"/>
              </a:ext>
              <a:ext uri="{C183D7F6-B498-43B3-948B-1728B52AA6E4}">
                <adec:decorative xmlns:adec="http://schemas.microsoft.com/office/drawing/2017/decorative" val="1"/>
              </a:ext>
            </a:extLst>
          </p:cNvPr>
          <p:cNvSpPr/>
          <p:nvPr/>
        </p:nvSpPr>
        <p:spPr>
          <a:xfrm>
            <a:off x="7105164" y="4259576"/>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itle 2">
            <a:extLst>
              <a:ext uri="{FF2B5EF4-FFF2-40B4-BE49-F238E27FC236}">
                <a16:creationId xmlns:a16="http://schemas.microsoft.com/office/drawing/2014/main" id="{5C63F5B4-9219-269F-02A0-6A9B8B54B02F}"/>
              </a:ext>
            </a:extLst>
          </p:cNvPr>
          <p:cNvSpPr txBox="1">
            <a:spLocks/>
          </p:cNvSpPr>
          <p:nvPr/>
        </p:nvSpPr>
        <p:spPr>
          <a:xfrm>
            <a:off x="337303" y="-808759"/>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365 Copilot</a:t>
            </a:r>
          </a:p>
        </p:txBody>
      </p:sp>
    </p:spTree>
    <p:extLst>
      <p:ext uri="{BB962C8B-B14F-4D97-AF65-F5344CB8AC3E}">
        <p14:creationId xmlns:p14="http://schemas.microsoft.com/office/powerpoint/2010/main" val="289253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6" presetClass="emph" presetSubtype="0" accel="100000" autoRev="1" fill="hold" nodeType="withEffect">
                                  <p:stCondLst>
                                    <p:cond delay="0"/>
                                  </p:stCondLst>
                                  <p:childTnLst>
                                    <p:animScale>
                                      <p:cBhvr>
                                        <p:cTn id="9" dur="400" fill="hold"/>
                                        <p:tgtEl>
                                          <p:spTgt spid="13"/>
                                        </p:tgtEl>
                                      </p:cBhvr>
                                      <p:by x="90000" y="90000"/>
                                    </p:animScale>
                                  </p:childTnLst>
                                </p:cTn>
                              </p:par>
                              <p:par>
                                <p:cTn id="10" presetID="10" presetClass="entr" presetSubtype="0"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
                                        <p:tgtEl>
                                          <p:spTgt spid="9"/>
                                        </p:tgtEl>
                                      </p:cBhvr>
                                    </p:animEffect>
                                  </p:childTnLst>
                                </p:cTn>
                              </p:par>
                              <p:par>
                                <p:cTn id="13" presetID="6" presetClass="emph" presetSubtype="0" accel="100000" autoRev="1" fill="hold" nodeType="withEffect">
                                  <p:stCondLst>
                                    <p:cond delay="0"/>
                                  </p:stCondLst>
                                  <p:childTnLst>
                                    <p:animScale>
                                      <p:cBhvr>
                                        <p:cTn id="14" dur="400" fill="hold"/>
                                        <p:tgtEl>
                                          <p:spTgt spid="9"/>
                                        </p:tgtEl>
                                      </p:cBhvr>
                                      <p:by x="90000" y="90000"/>
                                    </p:animScale>
                                  </p:childTnLst>
                                </p:cTn>
                              </p:par>
                              <p:par>
                                <p:cTn id="15" presetID="10" presetClass="entr" presetSubtype="0" fill="hold" nodeType="withEffect">
                                  <p:stCondLst>
                                    <p:cond delay="4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400"/>
                                        <p:tgtEl>
                                          <p:spTgt spid="24"/>
                                        </p:tgtEl>
                                      </p:cBhvr>
                                    </p:animEffect>
                                  </p:childTnLst>
                                </p:cTn>
                              </p:par>
                              <p:par>
                                <p:cTn id="18" presetID="6" presetClass="emph" presetSubtype="0" accel="100000" autoRev="1" fill="hold" nodeType="withEffect">
                                  <p:stCondLst>
                                    <p:cond delay="0"/>
                                  </p:stCondLst>
                                  <p:childTnLst>
                                    <p:animScale>
                                      <p:cBhvr>
                                        <p:cTn id="19" dur="400" fill="hold"/>
                                        <p:tgtEl>
                                          <p:spTgt spid="24"/>
                                        </p:tgtEl>
                                      </p:cBhvr>
                                      <p:by x="90000" y="90000"/>
                                    </p:animScale>
                                  </p:childTnLst>
                                </p:cTn>
                              </p:par>
                              <p:par>
                                <p:cTn id="20" presetID="10"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400"/>
                                  </p:stCondLst>
                                  <p:childTnLst>
                                    <p:animScale>
                                      <p:cBhvr>
                                        <p:cTn id="24" dur="400" fill="hold"/>
                                        <p:tgtEl>
                                          <p:spTgt spid="3"/>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3531" y="2690813"/>
            <a:ext cx="3913188" cy="1476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world 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changing</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5CC21-4132-926A-C61B-897EDC68A001}"/>
              </a:ext>
            </a:extLst>
          </p:cNvPr>
          <p:cNvSpPr txBox="1"/>
          <p:nvPr/>
        </p:nvSpPr>
        <p:spPr>
          <a:xfrm>
            <a:off x="5947500" y="2351782"/>
            <a:ext cx="5856464"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Industries are transforming rapidly</a:t>
            </a:r>
          </a:p>
        </p:txBody>
      </p:sp>
      <p:sp>
        <p:nvSpPr>
          <p:cNvPr id="2" name="TextBox 1">
            <a:extLst>
              <a:ext uri="{FF2B5EF4-FFF2-40B4-BE49-F238E27FC236}">
                <a16:creationId xmlns:a16="http://schemas.microsoft.com/office/drawing/2014/main" id="{60A1C5E8-C35C-8CCA-B4B5-7EFD2A49D26C}"/>
              </a:ext>
            </a:extLst>
          </p:cNvPr>
          <p:cNvSpPr txBox="1"/>
          <p:nvPr/>
        </p:nvSpPr>
        <p:spPr>
          <a:xfrm>
            <a:off x="5947499" y="3259723"/>
            <a:ext cx="5856461"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The drivers for economic growth are evolving</a:t>
            </a:r>
          </a:p>
        </p:txBody>
      </p:sp>
      <p:sp>
        <p:nvSpPr>
          <p:cNvPr id="3" name="TextBox 2">
            <a:extLst>
              <a:ext uri="{FF2B5EF4-FFF2-40B4-BE49-F238E27FC236}">
                <a16:creationId xmlns:a16="http://schemas.microsoft.com/office/drawing/2014/main" id="{E9BB6E23-B905-0B8F-2DDA-63BB1C5B8C11}"/>
              </a:ext>
            </a:extLst>
          </p:cNvPr>
          <p:cNvSpPr txBox="1"/>
          <p:nvPr/>
        </p:nvSpPr>
        <p:spPr>
          <a:xfrm>
            <a:off x="5947499" y="4167664"/>
            <a:ext cx="5856455"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Technology is at an inflection</a:t>
            </a:r>
            <a:r>
              <a:rPr kumimoji="0" lang="en-US" sz="2200" b="0" i="0" u="none" strike="noStrike" kern="1200" cap="none" spc="-50" normalizeH="0" noProof="0">
                <a:ln w="3175">
                  <a:noFill/>
                </a:ln>
                <a:gradFill>
                  <a:gsLst>
                    <a:gs pos="0">
                      <a:srgbClr val="FFFFFF"/>
                    </a:gs>
                    <a:gs pos="100000">
                      <a:srgbClr val="FFFFFF"/>
                    </a:gs>
                  </a:gsLst>
                  <a:lin ang="5400000" scaled="1"/>
                </a:gradFill>
                <a:effectLst/>
                <a:uLnTx/>
                <a:uFillTx/>
                <a:latin typeface="Segoe UI Semibold"/>
                <a:cs typeface="Segoe UI Semibold"/>
              </a:rPr>
              <a:t> point </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endParaRPr>
          </a:p>
        </p:txBody>
      </p:sp>
    </p:spTree>
    <p:extLst>
      <p:ext uri="{BB962C8B-B14F-4D97-AF65-F5344CB8AC3E}">
        <p14:creationId xmlns:p14="http://schemas.microsoft.com/office/powerpoint/2010/main" val="296678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outHorizontal)">
                                      <p:cBhvr>
                                        <p:cTn id="12" dur="500"/>
                                        <p:tgtEl>
                                          <p:spTgt spid="4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grpId="1" nodeType="withEffect">
                                  <p:stCondLst>
                                    <p:cond delay="100"/>
                                  </p:stCondLst>
                                  <p:childTnLst>
                                    <p:animMotion origin="layout" path="M -4.79167E-6 -2.59259E-6 L -4.79167E-6 0.03542 " pathEditMode="relative" rAng="0" ptsTypes="AA">
                                      <p:cBhvr>
                                        <p:cTn id="17" dur="700" spd="-100000" fill="hold"/>
                                        <p:tgtEl>
                                          <p:spTgt spid="34"/>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grpId="1" nodeType="withEffect">
                                  <p:stCondLst>
                                    <p:cond delay="200"/>
                                  </p:stCondLst>
                                  <p:childTnLst>
                                    <p:animMotion origin="layout" path="M -4.79167E-6 0 L -4.79167E-6 0.03542 " pathEditMode="relative" rAng="0" ptsTypes="AA">
                                      <p:cBhvr>
                                        <p:cTn id="22" dur="700" spd="-100000" fill="hold"/>
                                        <p:tgtEl>
                                          <p:spTgt spid="2"/>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100000" fill="hold" grpId="1" nodeType="withEffect">
                                  <p:stCondLst>
                                    <p:cond delay="300"/>
                                  </p:stCondLst>
                                  <p:childTnLst>
                                    <p:animMotion origin="layout" path="M -4.79167E-6 2.59259E-6 L -4.79167E-6 0.03541 " pathEditMode="relative" rAng="0" ptsTypes="AA">
                                      <p:cBhvr>
                                        <p:cTn id="27"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2" grpId="0"/>
      <p:bldP spid="2" grpId="1"/>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4A94FA0-8ABC-58A1-232F-366E2EC8E4DD}"/>
              </a:ext>
              <a:ext uri="{C183D7F6-B498-43B3-948B-1728B52AA6E4}">
                <adec:decorative xmlns:adec="http://schemas.microsoft.com/office/drawing/2017/decorative" val="1"/>
              </a:ext>
            </a:extLst>
          </p:cNvPr>
          <p:cNvSpPr txBox="1">
            <a:spLocks/>
          </p:cNvSpPr>
          <p:nvPr/>
        </p:nvSpPr>
        <p:spPr>
          <a:xfrm>
            <a:off x="1158145" y="4975882"/>
            <a:ext cx="987571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UI"/>
              </a:rPr>
              <a:t>Business Chat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brings together data </a:t>
            </a:r>
            <a:r>
              <a:rPr kumimoji="0" lang="en-US" sz="2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from documents, presentations, email, calendar, notes, and contacts – all </a:t>
            </a: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using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natural language</a:t>
            </a:r>
          </a:p>
        </p:txBody>
      </p:sp>
      <p:sp>
        <p:nvSpPr>
          <p:cNvPr id="17" name="Title 1">
            <a:extLst>
              <a:ext uri="{FF2B5EF4-FFF2-40B4-BE49-F238E27FC236}">
                <a16:creationId xmlns:a16="http://schemas.microsoft.com/office/drawing/2014/main" id="{499139A5-3A03-D43B-077F-62D6CB54172A}"/>
              </a:ext>
            </a:extLst>
          </p:cNvPr>
          <p:cNvSpPr txBox="1">
            <a:spLocks noGrp="1"/>
          </p:cNvSpPr>
          <p:nvPr>
            <p:ph type="title" idx="4294967295"/>
          </p:nvPr>
        </p:nvSpPr>
        <p:spPr>
          <a:xfrm>
            <a:off x="3611880" y="1143000"/>
            <a:ext cx="5830887" cy="530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18" name="Picture 17" descr="Microsoft 365 Copilot logo">
            <a:extLst>
              <a:ext uri="{FF2B5EF4-FFF2-40B4-BE49-F238E27FC236}">
                <a16:creationId xmlns:a16="http://schemas.microsoft.com/office/drawing/2014/main" id="{69B64AAE-D5A3-A14A-2D12-EA4E18D92CE4}"/>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grpSp>
        <p:nvGrpSpPr>
          <p:cNvPr id="20" name="Group 19">
            <a:extLst>
              <a:ext uri="{FF2B5EF4-FFF2-40B4-BE49-F238E27FC236}">
                <a16:creationId xmlns:a16="http://schemas.microsoft.com/office/drawing/2014/main" id="{F8CDA488-B6B7-3EAB-DE3E-81D443938800}"/>
              </a:ext>
              <a:ext uri="{C183D7F6-B498-43B3-948B-1728B52AA6E4}">
                <adec:decorative xmlns:adec="http://schemas.microsoft.com/office/drawing/2017/decorative" val="1"/>
              </a:ext>
            </a:extLst>
          </p:cNvPr>
          <p:cNvGrpSpPr/>
          <p:nvPr/>
        </p:nvGrpSpPr>
        <p:grpSpPr>
          <a:xfrm>
            <a:off x="3068448" y="3695840"/>
            <a:ext cx="5753100" cy="617376"/>
            <a:chOff x="7150996" y="4851308"/>
            <a:chExt cx="3722870" cy="399509"/>
          </a:xfrm>
        </p:grpSpPr>
        <p:pic>
          <p:nvPicPr>
            <p:cNvPr id="21" name="Picture 20">
              <a:extLst>
                <a:ext uri="{FF2B5EF4-FFF2-40B4-BE49-F238E27FC236}">
                  <a16:creationId xmlns:a16="http://schemas.microsoft.com/office/drawing/2014/main" id="{3D361F48-00E1-2E5A-2751-D454578DCF4F}"/>
                </a:ext>
              </a:extLst>
            </p:cNvPr>
            <p:cNvPicPr>
              <a:picLocks noChangeAspect="1"/>
            </p:cNvPicPr>
            <p:nvPr/>
          </p:nvPicPr>
          <p:blipFill>
            <a:blip r:embed="rId4"/>
            <a:srcRect/>
            <a:stretch/>
          </p:blipFill>
          <p:spPr>
            <a:xfrm>
              <a:off x="9623356" y="4851308"/>
              <a:ext cx="426389" cy="399509"/>
            </a:xfrm>
            <a:prstGeom prst="rect">
              <a:avLst/>
            </a:prstGeom>
          </p:spPr>
        </p:pic>
        <p:pic>
          <p:nvPicPr>
            <p:cNvPr id="22" name="Picture 21">
              <a:extLst>
                <a:ext uri="{FF2B5EF4-FFF2-40B4-BE49-F238E27FC236}">
                  <a16:creationId xmlns:a16="http://schemas.microsoft.com/office/drawing/2014/main" id="{D35C8F98-DCEB-60A8-7808-D677A98FDC07}"/>
                </a:ext>
              </a:extLst>
            </p:cNvPr>
            <p:cNvPicPr>
              <a:picLocks noChangeAspect="1"/>
            </p:cNvPicPr>
            <p:nvPr/>
          </p:nvPicPr>
          <p:blipFill>
            <a:blip r:embed="rId5"/>
            <a:srcRect/>
            <a:stretch/>
          </p:blipFill>
          <p:spPr>
            <a:xfrm>
              <a:off x="8799236" y="4851308"/>
              <a:ext cx="426389" cy="399509"/>
            </a:xfrm>
            <a:prstGeom prst="rect">
              <a:avLst/>
            </a:prstGeom>
          </p:spPr>
        </p:pic>
        <p:pic>
          <p:nvPicPr>
            <p:cNvPr id="23" name="Picture 22">
              <a:extLst>
                <a:ext uri="{FF2B5EF4-FFF2-40B4-BE49-F238E27FC236}">
                  <a16:creationId xmlns:a16="http://schemas.microsoft.com/office/drawing/2014/main" id="{08D772D7-BF62-05AB-2F18-D2E7CC1C204C}"/>
                </a:ext>
              </a:extLst>
            </p:cNvPr>
            <p:cNvPicPr>
              <a:picLocks noChangeAspect="1"/>
            </p:cNvPicPr>
            <p:nvPr/>
          </p:nvPicPr>
          <p:blipFill>
            <a:blip r:embed="rId6"/>
            <a:srcRect/>
            <a:stretch/>
          </p:blipFill>
          <p:spPr>
            <a:xfrm>
              <a:off x="7150996" y="4851308"/>
              <a:ext cx="426389" cy="399509"/>
            </a:xfrm>
            <a:prstGeom prst="rect">
              <a:avLst/>
            </a:prstGeom>
          </p:spPr>
        </p:pic>
        <p:pic>
          <p:nvPicPr>
            <p:cNvPr id="24" name="Picture 23">
              <a:extLst>
                <a:ext uri="{FF2B5EF4-FFF2-40B4-BE49-F238E27FC236}">
                  <a16:creationId xmlns:a16="http://schemas.microsoft.com/office/drawing/2014/main" id="{6985F1BE-1D75-5F89-CA8C-78175C02095E}"/>
                </a:ext>
              </a:extLst>
            </p:cNvPr>
            <p:cNvPicPr>
              <a:picLocks noChangeAspect="1"/>
            </p:cNvPicPr>
            <p:nvPr/>
          </p:nvPicPr>
          <p:blipFill>
            <a:blip r:embed="rId7"/>
            <a:srcRect/>
            <a:stretch/>
          </p:blipFill>
          <p:spPr>
            <a:xfrm>
              <a:off x="7975116" y="4851308"/>
              <a:ext cx="426389" cy="399509"/>
            </a:xfrm>
            <a:prstGeom prst="rect">
              <a:avLst/>
            </a:prstGeom>
          </p:spPr>
        </p:pic>
        <p:pic>
          <p:nvPicPr>
            <p:cNvPr id="25" name="Picture 24">
              <a:extLst>
                <a:ext uri="{FF2B5EF4-FFF2-40B4-BE49-F238E27FC236}">
                  <a16:creationId xmlns:a16="http://schemas.microsoft.com/office/drawing/2014/main" id="{BDE88F15-35C8-D784-B283-4E67249AE1AF}"/>
                </a:ext>
              </a:extLst>
            </p:cNvPr>
            <p:cNvPicPr>
              <a:picLocks noChangeAspect="1"/>
            </p:cNvPicPr>
            <p:nvPr/>
          </p:nvPicPr>
          <p:blipFill>
            <a:blip r:embed="rId8"/>
            <a:srcRect/>
            <a:stretch/>
          </p:blipFill>
          <p:spPr>
            <a:xfrm>
              <a:off x="10447477" y="4851308"/>
              <a:ext cx="426389" cy="399509"/>
            </a:xfrm>
            <a:prstGeom prst="rect">
              <a:avLst/>
            </a:prstGeom>
          </p:spPr>
        </p:pic>
      </p:grpSp>
      <p:sp>
        <p:nvSpPr>
          <p:cNvPr id="3" name="TextBox 2">
            <a:extLst>
              <a:ext uri="{FF2B5EF4-FFF2-40B4-BE49-F238E27FC236}">
                <a16:creationId xmlns:a16="http://schemas.microsoft.com/office/drawing/2014/main" id="{2244AA8B-B37E-A168-CA89-EB3B65826A6F}"/>
              </a:ext>
            </a:extLst>
          </p:cNvPr>
          <p:cNvSpPr txBox="1"/>
          <p:nvPr/>
        </p:nvSpPr>
        <p:spPr>
          <a:xfrm>
            <a:off x="1895938" y="2540731"/>
            <a:ext cx="8400125"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Semibold"/>
                <a:ea typeface="+mn-ea"/>
                <a:cs typeface="Segoe UI"/>
              </a:rPr>
              <a:t>Embedded across Microsoft 365 apps</a:t>
            </a:r>
          </a:p>
        </p:txBody>
      </p:sp>
    </p:spTree>
    <p:extLst>
      <p:ext uri="{BB962C8B-B14F-4D97-AF65-F5344CB8AC3E}">
        <p14:creationId xmlns:p14="http://schemas.microsoft.com/office/powerpoint/2010/main" val="357141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1.85185E-6 L 0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4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 presetClass="emph" presetSubtype="0" accel="100000" autoRev="1" fill="hold" nodeType="withEffect">
                                  <p:stCondLst>
                                    <p:cond delay="0"/>
                                  </p:stCondLst>
                                  <p:childTnLst>
                                    <p:animScale>
                                      <p:cBhvr>
                                        <p:cTn id="14" dur="400" fill="hold"/>
                                        <p:tgtEl>
                                          <p:spTgt spid="20"/>
                                        </p:tgtEl>
                                      </p:cBhvr>
                                      <p:by x="90000" y="90000"/>
                                    </p:animScale>
                                  </p:childTnLst>
                                </p:cTn>
                              </p:par>
                              <p:par>
                                <p:cTn id="15" presetID="10" presetClass="entr" presetSubtype="0" fill="hold" grpId="0" nodeType="withEffect">
                                  <p:stCondLst>
                                    <p:cond delay="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400"/>
                                        <p:tgtEl>
                                          <p:spTgt spid="3"/>
                                        </p:tgtEl>
                                      </p:cBhvr>
                                    </p:animEffect>
                                  </p:childTnLst>
                                </p:cTn>
                              </p:par>
                              <p:par>
                                <p:cTn id="18" presetID="6" presetClass="emph" presetSubtype="0" accel="100000" autoRev="1" fill="hold" grpId="1" nodeType="withEffect">
                                  <p:stCondLst>
                                    <p:cond delay="0"/>
                                  </p:stCondLst>
                                  <p:childTnLst>
                                    <p:animScale>
                                      <p:cBhvr>
                                        <p:cTn id="19" dur="4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793396-746E-7C10-59AD-27FCA58B4346}"/>
              </a:ext>
            </a:extLst>
          </p:cNvPr>
          <p:cNvSpPr>
            <a:spLocks noGrp="1"/>
          </p:cNvSpPr>
          <p:nvPr>
            <p:ph type="title"/>
          </p:nvPr>
        </p:nvSpPr>
        <p:spPr/>
        <p:txBody>
          <a:bodyPr/>
          <a:lstStyle/>
          <a:p>
            <a:r>
              <a:rPr lang="en-US" dirty="0">
                <a:hlinkClick r:id="rId2"/>
              </a:rPr>
              <a:t>Microsoft 365 Copilot Demo Video</a:t>
            </a:r>
            <a:endParaRPr lang="en-US" dirty="0"/>
          </a:p>
        </p:txBody>
      </p:sp>
      <p:sp>
        <p:nvSpPr>
          <p:cNvPr id="6" name="Text Placeholder 5">
            <a:extLst>
              <a:ext uri="{FF2B5EF4-FFF2-40B4-BE49-F238E27FC236}">
                <a16:creationId xmlns:a16="http://schemas.microsoft.com/office/drawing/2014/main" id="{1E3AF14F-5ED9-83BA-A876-2CB3FCABB8B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75144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gradient2" hidden="1">
            <a:extLst>
              <a:ext uri="{FF2B5EF4-FFF2-40B4-BE49-F238E27FC236}">
                <a16:creationId xmlns:a16="http://schemas.microsoft.com/office/drawing/2014/main" id="{9E8EF480-2E5D-880C-D9F4-28265B739B64}"/>
              </a:ext>
              <a:ext uri="{C183D7F6-B498-43B3-948B-1728B52AA6E4}">
                <adec:decorative xmlns:adec="http://schemas.microsoft.com/office/drawing/2017/decorative" val="1"/>
              </a:ext>
            </a:extLst>
          </p:cNvPr>
          <p:cNvSpPr/>
          <p:nvPr/>
        </p:nvSpPr>
        <p:spPr bwMode="auto">
          <a:xfrm>
            <a:off x="3736016" y="4483407"/>
            <a:ext cx="4714824" cy="4452733"/>
          </a:xfrm>
          <a:prstGeom prst="ellipse">
            <a:avLst/>
          </a:prstGeom>
          <a:gradFill>
            <a:gsLst>
              <a:gs pos="25000">
                <a:schemeClr val="tx1">
                  <a:alpha val="0"/>
                </a:schemeClr>
              </a:gs>
              <a:gs pos="46000">
                <a:schemeClr val="tx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13" name="Group 12" descr="Dynamics 365 Copilot logo">
            <a:extLst>
              <a:ext uri="{FF2B5EF4-FFF2-40B4-BE49-F238E27FC236}">
                <a16:creationId xmlns:a16="http://schemas.microsoft.com/office/drawing/2014/main" id="{538B8CAD-C4A4-AB85-F372-4B4CA3722616}"/>
              </a:ext>
            </a:extLst>
          </p:cNvPr>
          <p:cNvGrpSpPr/>
          <p:nvPr/>
        </p:nvGrpSpPr>
        <p:grpSpPr>
          <a:xfrm>
            <a:off x="2647174" y="1026965"/>
            <a:ext cx="6795765" cy="809625"/>
            <a:chOff x="2647174" y="1026965"/>
            <a:chExt cx="6795765" cy="809625"/>
          </a:xfrm>
        </p:grpSpPr>
        <p:pic>
          <p:nvPicPr>
            <p:cNvPr id="10" name="Picture 4">
              <a:extLst>
                <a:ext uri="{FF2B5EF4-FFF2-40B4-BE49-F238E27FC236}">
                  <a16:creationId xmlns:a16="http://schemas.microsoft.com/office/drawing/2014/main" id="{8550809D-D34D-AFF6-E7D9-0EB60291D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174" y="1026965"/>
              <a:ext cx="809625" cy="8096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3439C5CA-8510-B9EA-15CA-D4FA93F83380}"/>
                </a:ext>
              </a:extLst>
            </p:cNvPr>
            <p:cNvSpPr txBox="1">
              <a:spLocks/>
            </p:cNvSpPr>
            <p:nvPr/>
          </p:nvSpPr>
          <p:spPr>
            <a:xfrm>
              <a:off x="3612111" y="1143454"/>
              <a:ext cx="583082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Dynamics 365 Copilot</a:t>
              </a:r>
            </a:p>
          </p:txBody>
        </p:sp>
      </p:grpSp>
      <p:sp>
        <p:nvSpPr>
          <p:cNvPr id="6" name="Text Placeholder 8">
            <a:extLst>
              <a:ext uri="{FF2B5EF4-FFF2-40B4-BE49-F238E27FC236}">
                <a16:creationId xmlns:a16="http://schemas.microsoft.com/office/drawing/2014/main" id="{FA4E927E-9D12-6B2D-E72A-6CEC3A679366}"/>
              </a:ext>
            </a:extLst>
          </p:cNvPr>
          <p:cNvSpPr txBox="1">
            <a:spLocks/>
          </p:cNvSpPr>
          <p:nvPr/>
        </p:nvSpPr>
        <p:spPr>
          <a:xfrm>
            <a:off x="2414603" y="4410156"/>
            <a:ext cx="7619334" cy="738664"/>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Copilot features powered by Azure OpenAI Service natively built-in to Dynamics 365</a:t>
            </a:r>
          </a:p>
        </p:txBody>
      </p:sp>
      <p:sp>
        <p:nvSpPr>
          <p:cNvPr id="11" name="Text Placeholder 8">
            <a:extLst>
              <a:ext uri="{FF2B5EF4-FFF2-40B4-BE49-F238E27FC236}">
                <a16:creationId xmlns:a16="http://schemas.microsoft.com/office/drawing/2014/main" id="{814CE7DA-BD75-EA80-91A1-6DFFEE64948D}"/>
              </a:ext>
            </a:extLst>
          </p:cNvPr>
          <p:cNvSpPr txBox="1">
            <a:spLocks/>
          </p:cNvSpPr>
          <p:nvPr/>
        </p:nvSpPr>
        <p:spPr>
          <a:xfrm>
            <a:off x="2343854" y="3672790"/>
            <a:ext cx="7760832"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The world’s first AI copilot in both CRM and ERP</a:t>
            </a:r>
          </a:p>
        </p:txBody>
      </p:sp>
      <p:sp>
        <p:nvSpPr>
          <p:cNvPr id="57" name="Text Placeholder 8">
            <a:extLst>
              <a:ext uri="{FF2B5EF4-FFF2-40B4-BE49-F238E27FC236}">
                <a16:creationId xmlns:a16="http://schemas.microsoft.com/office/drawing/2014/main" id="{EBFE5740-35CC-8022-52C8-BFD68654B707}"/>
              </a:ext>
            </a:extLst>
          </p:cNvPr>
          <p:cNvSpPr txBox="1">
            <a:spLocks/>
          </p:cNvSpPr>
          <p:nvPr/>
        </p:nvSpPr>
        <p:spPr>
          <a:xfrm>
            <a:off x="1378019" y="5516854"/>
            <a:ext cx="9692503"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Build on Microsoft’s trusted and responsible AI foundation</a:t>
            </a:r>
          </a:p>
        </p:txBody>
      </p:sp>
      <p:sp>
        <p:nvSpPr>
          <p:cNvPr id="2" name="TextBox 1">
            <a:extLst>
              <a:ext uri="{FF2B5EF4-FFF2-40B4-BE49-F238E27FC236}">
                <a16:creationId xmlns:a16="http://schemas.microsoft.com/office/drawing/2014/main" id="{1D150F74-62C4-C23D-741E-505AD993F700}"/>
              </a:ext>
            </a:extLst>
          </p:cNvPr>
          <p:cNvSpPr txBox="1"/>
          <p:nvPr/>
        </p:nvSpPr>
        <p:spPr>
          <a:xfrm>
            <a:off x="909818" y="2189866"/>
            <a:ext cx="2868071"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Generate ideas and content faster</a:t>
            </a:r>
          </a:p>
        </p:txBody>
      </p:sp>
      <p:sp>
        <p:nvSpPr>
          <p:cNvPr id="5" name="TextBox 4">
            <a:extLst>
              <a:ext uri="{FF2B5EF4-FFF2-40B4-BE49-F238E27FC236}">
                <a16:creationId xmlns:a16="http://schemas.microsoft.com/office/drawing/2014/main" id="{9B380CFA-2FD2-BE8E-5193-1E12EBC19FDA}"/>
              </a:ext>
            </a:extLst>
          </p:cNvPr>
          <p:cNvSpPr txBox="1"/>
          <p:nvPr/>
        </p:nvSpPr>
        <p:spPr>
          <a:xfrm>
            <a:off x="4502189" y="2189866"/>
            <a:ext cx="3433532"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Perform and automate tasks faster</a:t>
            </a:r>
          </a:p>
        </p:txBody>
      </p:sp>
      <p:sp>
        <p:nvSpPr>
          <p:cNvPr id="7" name="TextBox 6">
            <a:extLst>
              <a:ext uri="{FF2B5EF4-FFF2-40B4-BE49-F238E27FC236}">
                <a16:creationId xmlns:a16="http://schemas.microsoft.com/office/drawing/2014/main" id="{4589E612-EF3E-B3E3-9074-1EBA0B02580C}"/>
              </a:ext>
            </a:extLst>
          </p:cNvPr>
          <p:cNvSpPr txBox="1"/>
          <p:nvPr/>
        </p:nvSpPr>
        <p:spPr>
          <a:xfrm>
            <a:off x="8660022" y="2189866"/>
            <a:ext cx="2616666"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Get insights and next best actions</a:t>
            </a:r>
          </a:p>
        </p:txBody>
      </p:sp>
      <p:cxnSp>
        <p:nvCxnSpPr>
          <p:cNvPr id="12" name="Straight Connector 11">
            <a:extLst>
              <a:ext uri="{FF2B5EF4-FFF2-40B4-BE49-F238E27FC236}">
                <a16:creationId xmlns:a16="http://schemas.microsoft.com/office/drawing/2014/main" id="{50C6F906-0A5B-6D4F-146D-54893100CC3D}"/>
              </a:ext>
              <a:ext uri="{C183D7F6-B498-43B3-948B-1728B52AA6E4}">
                <adec:decorative xmlns:adec="http://schemas.microsoft.com/office/drawing/2017/decorative" val="1"/>
              </a:ext>
            </a:extLst>
          </p:cNvPr>
          <p:cNvCxnSpPr>
            <a:cxnSpLocks/>
          </p:cNvCxnSpPr>
          <p:nvPr/>
        </p:nvCxnSpPr>
        <p:spPr>
          <a:xfrm rot="5400000" flipH="1">
            <a:off x="3774279" y="2603998"/>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A7D9F4-D7A4-8CE4-77C3-5C1FE86CDA9B}"/>
              </a:ext>
              <a:ext uri="{C183D7F6-B498-43B3-948B-1728B52AA6E4}">
                <adec:decorative xmlns:adec="http://schemas.microsoft.com/office/drawing/2017/decorative" val="1"/>
              </a:ext>
            </a:extLst>
          </p:cNvPr>
          <p:cNvCxnSpPr>
            <a:cxnSpLocks/>
          </p:cNvCxnSpPr>
          <p:nvPr/>
        </p:nvCxnSpPr>
        <p:spPr>
          <a:xfrm rot="5400000" flipH="1">
            <a:off x="7932111" y="2603998"/>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893C05C-31A0-7BEF-0888-9A58C729DAD1}"/>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solidFill>
                  <a:schemeClr val="bg1"/>
                </a:solidFill>
              </a:rPr>
              <a:t>Dynamics 365 Copilot</a:t>
            </a:r>
          </a:p>
        </p:txBody>
      </p:sp>
    </p:spTree>
    <p:extLst>
      <p:ext uri="{BB962C8B-B14F-4D97-AF65-F5344CB8AC3E}">
        <p14:creationId xmlns:p14="http://schemas.microsoft.com/office/powerpoint/2010/main" val="29086932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3.33333E-6 L 3.33333E-6 0.01967 " pathEditMode="relative" rAng="0" ptsTypes="AA">
                                      <p:cBhvr>
                                        <p:cTn id="9" dur="5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33333E-6 3.33333E-6 L 3.33333E-6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3.33333E-6 3.33333E-6 L 3.33333E-6 0.01967 " pathEditMode="relative" rAng="0" ptsTypes="AA">
                                      <p:cBhvr>
                                        <p:cTn id="19" dur="500" spd="-100000" fill="hold"/>
                                        <p:tgtEl>
                                          <p:spTgt spid="7"/>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3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300"/>
                                  </p:stCondLst>
                                  <p:childTnLst>
                                    <p:animMotion origin="layout" path="M 3.33333E-6 3.33333E-6 L 3.33333E-6 0.01967 " pathEditMode="relative" rAng="0" ptsTypes="AA">
                                      <p:cBhvr>
                                        <p:cTn id="30" dur="500" spd="-100000" fill="hold"/>
                                        <p:tgtEl>
                                          <p:spTgt spid="11"/>
                                        </p:tgtEl>
                                        <p:attrNameLst>
                                          <p:attrName>ppt_x</p:attrName>
                                          <p:attrName>ppt_y</p:attrName>
                                        </p:attrNameLst>
                                      </p:cBhvr>
                                      <p:rCtr x="0" y="972"/>
                                    </p:animMotion>
                                  </p:childTnLst>
                                </p:cTn>
                              </p:par>
                              <p:par>
                                <p:cTn id="31" presetID="10" presetClass="entr" presetSubtype="0" fill="hold" grpId="0" nodeType="withEffect">
                                  <p:stCondLst>
                                    <p:cond delay="4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grpId="1" nodeType="withEffect">
                                  <p:stCondLst>
                                    <p:cond delay="400"/>
                                  </p:stCondLst>
                                  <p:childTnLst>
                                    <p:animMotion origin="layout" path="M 3.125E-6 3.7037E-7 L 3.125E-6 0.01968 " pathEditMode="relative" rAng="0" ptsTypes="AA">
                                      <p:cBhvr>
                                        <p:cTn id="35" dur="500" spd="-100000" fill="hold"/>
                                        <p:tgtEl>
                                          <p:spTgt spid="6"/>
                                        </p:tgtEl>
                                        <p:attrNameLst>
                                          <p:attrName>ppt_x</p:attrName>
                                          <p:attrName>ppt_y</p:attrName>
                                        </p:attrNameLst>
                                      </p:cBhvr>
                                      <p:rCtr x="0" y="972"/>
                                    </p:animMotion>
                                  </p:childTnLst>
                                </p:cTn>
                              </p:par>
                              <p:par>
                                <p:cTn id="36" presetID="10" presetClass="entr" presetSubtype="0" fill="hold" grpId="0" nodeType="withEffect">
                                  <p:stCondLst>
                                    <p:cond delay="50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42" presetClass="path" presetSubtype="0" decel="100000" fill="hold" grpId="1" nodeType="withEffect">
                                  <p:stCondLst>
                                    <p:cond delay="500"/>
                                  </p:stCondLst>
                                  <p:childTnLst>
                                    <p:animMotion origin="layout" path="M 3.33333E-6 -7.40741E-7 L 3.33333E-6 0.01968 " pathEditMode="relative" rAng="0" ptsTypes="AA">
                                      <p:cBhvr>
                                        <p:cTn id="40" dur="500" spd="-100000" fill="hold"/>
                                        <p:tgtEl>
                                          <p:spTgt spid="5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57" grpId="0"/>
      <p:bldP spid="57" grpId="1"/>
      <p:bldP spid="2" grpId="0"/>
      <p:bldP spid="2" grpId="1"/>
      <p:bldP spid="5" grpId="0"/>
      <p:bldP spid="5" grpId="1"/>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gradient2" hidden="1">
            <a:extLst>
              <a:ext uri="{FF2B5EF4-FFF2-40B4-BE49-F238E27FC236}">
                <a16:creationId xmlns:a16="http://schemas.microsoft.com/office/drawing/2014/main" id="{9E8EF480-2E5D-880C-D9F4-28265B739B64}"/>
              </a:ext>
              <a:ext uri="{C183D7F6-B498-43B3-948B-1728B52AA6E4}">
                <adec:decorative xmlns:adec="http://schemas.microsoft.com/office/drawing/2017/decorative" val="1"/>
              </a:ext>
            </a:extLst>
          </p:cNvPr>
          <p:cNvSpPr/>
          <p:nvPr/>
        </p:nvSpPr>
        <p:spPr bwMode="auto">
          <a:xfrm>
            <a:off x="3736016" y="4483407"/>
            <a:ext cx="4714824" cy="4452733"/>
          </a:xfrm>
          <a:prstGeom prst="ellipse">
            <a:avLst/>
          </a:prstGeom>
          <a:gradFill>
            <a:gsLst>
              <a:gs pos="25000">
                <a:schemeClr val="tx1">
                  <a:alpha val="0"/>
                </a:schemeClr>
              </a:gs>
              <a:gs pos="46000">
                <a:schemeClr val="tx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4" name="Group 3" descr="Viva Sales logo">
            <a:extLst>
              <a:ext uri="{FF2B5EF4-FFF2-40B4-BE49-F238E27FC236}">
                <a16:creationId xmlns:a16="http://schemas.microsoft.com/office/drawing/2014/main" id="{9CB3A142-81C9-A536-7AB2-264DDE54D3C8}"/>
              </a:ext>
            </a:extLst>
          </p:cNvPr>
          <p:cNvGrpSpPr/>
          <p:nvPr/>
        </p:nvGrpSpPr>
        <p:grpSpPr>
          <a:xfrm>
            <a:off x="4455824" y="1105394"/>
            <a:ext cx="3536893" cy="605853"/>
            <a:chOff x="1228387" y="2331887"/>
            <a:chExt cx="3536893" cy="605853"/>
          </a:xfrm>
        </p:grpSpPr>
        <p:pic>
          <p:nvPicPr>
            <p:cNvPr id="14" name="Picture 13" descr="A picture containing logo&#10;&#10;Description automatically generated">
              <a:extLst>
                <a:ext uri="{FF2B5EF4-FFF2-40B4-BE49-F238E27FC236}">
                  <a16:creationId xmlns:a16="http://schemas.microsoft.com/office/drawing/2014/main" id="{3D145770-2D1F-0C85-583C-93CCFE97D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87" y="2331887"/>
              <a:ext cx="605853" cy="605853"/>
            </a:xfrm>
            <a:prstGeom prst="rect">
              <a:avLst/>
            </a:prstGeom>
          </p:spPr>
        </p:pic>
        <p:sp>
          <p:nvSpPr>
            <p:cNvPr id="17" name="Title 1">
              <a:extLst>
                <a:ext uri="{FF2B5EF4-FFF2-40B4-BE49-F238E27FC236}">
                  <a16:creationId xmlns:a16="http://schemas.microsoft.com/office/drawing/2014/main" id="{3439C5CA-8510-B9EA-15CA-D4FA93F83380}"/>
                </a:ext>
              </a:extLst>
            </p:cNvPr>
            <p:cNvSpPr txBox="1">
              <a:spLocks/>
            </p:cNvSpPr>
            <p:nvPr/>
          </p:nvSpPr>
          <p:spPr>
            <a:xfrm>
              <a:off x="2091437" y="2369947"/>
              <a:ext cx="2673843"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Viva Sales</a:t>
              </a:r>
            </a:p>
          </p:txBody>
        </p:sp>
      </p:grpSp>
      <p:sp>
        <p:nvSpPr>
          <p:cNvPr id="6" name="Text Placeholder 8">
            <a:extLst>
              <a:ext uri="{FF2B5EF4-FFF2-40B4-BE49-F238E27FC236}">
                <a16:creationId xmlns:a16="http://schemas.microsoft.com/office/drawing/2014/main" id="{FA4E927E-9D12-6B2D-E72A-6CEC3A679366}"/>
              </a:ext>
            </a:extLst>
          </p:cNvPr>
          <p:cNvSpPr txBox="1">
            <a:spLocks/>
          </p:cNvSpPr>
          <p:nvPr/>
        </p:nvSpPr>
        <p:spPr>
          <a:xfrm>
            <a:off x="3362011" y="4477252"/>
            <a:ext cx="5724518"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Integrated selling within Microsoft 365</a:t>
            </a:r>
          </a:p>
        </p:txBody>
      </p:sp>
      <p:sp>
        <p:nvSpPr>
          <p:cNvPr id="11" name="Text Placeholder 8">
            <a:extLst>
              <a:ext uri="{FF2B5EF4-FFF2-40B4-BE49-F238E27FC236}">
                <a16:creationId xmlns:a16="http://schemas.microsoft.com/office/drawing/2014/main" id="{814CE7DA-BD75-EA80-91A1-6DFFEE64948D}"/>
              </a:ext>
            </a:extLst>
          </p:cNvPr>
          <p:cNvSpPr txBox="1">
            <a:spLocks/>
          </p:cNvSpPr>
          <p:nvPr/>
        </p:nvSpPr>
        <p:spPr>
          <a:xfrm>
            <a:off x="3308856" y="3303458"/>
            <a:ext cx="5830828" cy="738664"/>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AI-driven conversational intelligence, </a:t>
            </a:r>
            <a:b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b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real-time coaching, relationship insights</a:t>
            </a:r>
          </a:p>
        </p:txBody>
      </p:sp>
      <p:sp>
        <p:nvSpPr>
          <p:cNvPr id="57" name="Text Placeholder 8">
            <a:extLst>
              <a:ext uri="{FF2B5EF4-FFF2-40B4-BE49-F238E27FC236}">
                <a16:creationId xmlns:a16="http://schemas.microsoft.com/office/drawing/2014/main" id="{EBFE5740-35CC-8022-52C8-BFD68654B707}"/>
              </a:ext>
            </a:extLst>
          </p:cNvPr>
          <p:cNvSpPr txBox="1">
            <a:spLocks/>
          </p:cNvSpPr>
          <p:nvPr/>
        </p:nvSpPr>
        <p:spPr>
          <a:xfrm>
            <a:off x="2583210" y="5281714"/>
            <a:ext cx="7282121" cy="369332"/>
          </a:xfrm>
          <a:prstGeom prst="rect">
            <a:avLst/>
          </a:prstGeom>
        </p:spPr>
        <p:txBody>
          <a:bodyPr vert="horz" wrap="square" lIns="0" tIns="0" rIns="0" bIns="0" rtlCol="0" anchor="b">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2400" b="1" i="0" u="none" strike="noStrike" kern="1200" cap="none" spc="0" normalizeH="0" baseline="0" noProof="0">
                <a:ln>
                  <a:noFill/>
                </a:ln>
                <a:gradFill>
                  <a:gsLst>
                    <a:gs pos="0">
                      <a:srgbClr val="FFFFFF"/>
                    </a:gs>
                    <a:gs pos="99000">
                      <a:srgbClr val="FFFFFF"/>
                    </a:gs>
                  </a:gsLst>
                  <a:lin ang="2700000" scaled="1"/>
                </a:gradFill>
                <a:effectLst/>
                <a:uLnTx/>
                <a:uFillTx/>
                <a:latin typeface="Segoe UI Semibold"/>
                <a:ea typeface="+mn-ea"/>
                <a:cs typeface="Segoe UI"/>
              </a:rPr>
              <a:t>Supports both Dynamics 365 and Salesforce</a:t>
            </a:r>
          </a:p>
        </p:txBody>
      </p:sp>
      <p:sp>
        <p:nvSpPr>
          <p:cNvPr id="2" name="TextBox 1">
            <a:extLst>
              <a:ext uri="{FF2B5EF4-FFF2-40B4-BE49-F238E27FC236}">
                <a16:creationId xmlns:a16="http://schemas.microsoft.com/office/drawing/2014/main" id="{1D150F74-62C4-C23D-741E-505AD993F700}"/>
              </a:ext>
            </a:extLst>
          </p:cNvPr>
          <p:cNvSpPr txBox="1"/>
          <p:nvPr/>
        </p:nvSpPr>
        <p:spPr>
          <a:xfrm>
            <a:off x="1955800" y="2183160"/>
            <a:ext cx="232731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Cut the forms</a:t>
            </a:r>
          </a:p>
        </p:txBody>
      </p:sp>
      <p:sp>
        <p:nvSpPr>
          <p:cNvPr id="5" name="TextBox 4">
            <a:extLst>
              <a:ext uri="{FF2B5EF4-FFF2-40B4-BE49-F238E27FC236}">
                <a16:creationId xmlns:a16="http://schemas.microsoft.com/office/drawing/2014/main" id="{9B380CFA-2FD2-BE8E-5193-1E12EBC19FDA}"/>
              </a:ext>
            </a:extLst>
          </p:cNvPr>
          <p:cNvSpPr txBox="1"/>
          <p:nvPr/>
        </p:nvSpPr>
        <p:spPr>
          <a:xfrm>
            <a:off x="4781703" y="2183160"/>
            <a:ext cx="291164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Connect the data</a:t>
            </a:r>
          </a:p>
        </p:txBody>
      </p:sp>
      <p:sp>
        <p:nvSpPr>
          <p:cNvPr id="7" name="TextBox 6">
            <a:extLst>
              <a:ext uri="{FF2B5EF4-FFF2-40B4-BE49-F238E27FC236}">
                <a16:creationId xmlns:a16="http://schemas.microsoft.com/office/drawing/2014/main" id="{4589E612-EF3E-B3E3-9074-1EBA0B02580C}"/>
              </a:ext>
            </a:extLst>
          </p:cNvPr>
          <p:cNvSpPr txBox="1"/>
          <p:nvPr/>
        </p:nvSpPr>
        <p:spPr>
          <a:xfrm>
            <a:off x="8191940" y="2183160"/>
            <a:ext cx="232731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Close the sale</a:t>
            </a:r>
          </a:p>
        </p:txBody>
      </p:sp>
      <p:cxnSp>
        <p:nvCxnSpPr>
          <p:cNvPr id="12" name="Straight Connector 11">
            <a:extLst>
              <a:ext uri="{FF2B5EF4-FFF2-40B4-BE49-F238E27FC236}">
                <a16:creationId xmlns:a16="http://schemas.microsoft.com/office/drawing/2014/main" id="{50C6F906-0A5B-6D4F-146D-54893100CC3D}"/>
              </a:ext>
              <a:ext uri="{C183D7F6-B498-43B3-948B-1728B52AA6E4}">
                <adec:decorative xmlns:adec="http://schemas.microsoft.com/office/drawing/2017/decorative" val="1"/>
              </a:ext>
            </a:extLst>
          </p:cNvPr>
          <p:cNvCxnSpPr>
            <a:cxnSpLocks/>
          </p:cNvCxnSpPr>
          <p:nvPr/>
        </p:nvCxnSpPr>
        <p:spPr>
          <a:xfrm rot="5400000" flipH="1">
            <a:off x="4285109" y="2398603"/>
            <a:ext cx="42045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A7D9F4-D7A4-8CE4-77C3-5C1FE86CDA9B}"/>
              </a:ext>
              <a:ext uri="{C183D7F6-B498-43B3-948B-1728B52AA6E4}">
                <adec:decorative xmlns:adec="http://schemas.microsoft.com/office/drawing/2017/decorative" val="1"/>
              </a:ext>
            </a:extLst>
          </p:cNvPr>
          <p:cNvCxnSpPr>
            <a:cxnSpLocks/>
          </p:cNvCxnSpPr>
          <p:nvPr/>
        </p:nvCxnSpPr>
        <p:spPr>
          <a:xfrm rot="5400000" flipH="1">
            <a:off x="7695345" y="2398603"/>
            <a:ext cx="420454"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893C05C-31A0-7BEF-0888-9A58C729DAD1}"/>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solidFill>
                  <a:schemeClr val="bg1"/>
                </a:solidFill>
              </a:rPr>
              <a:t>Viva Sales</a:t>
            </a:r>
          </a:p>
        </p:txBody>
      </p:sp>
    </p:spTree>
    <p:extLst>
      <p:ext uri="{BB962C8B-B14F-4D97-AF65-F5344CB8AC3E}">
        <p14:creationId xmlns:p14="http://schemas.microsoft.com/office/powerpoint/2010/main" val="1530323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07407E-6 L 3.125E-6 0.01968 " pathEditMode="relative" rAng="0" ptsTypes="AA">
                                      <p:cBhvr>
                                        <p:cTn id="9" dur="500" spd="-100000" fill="hold"/>
                                        <p:tgtEl>
                                          <p:spTgt spid="4"/>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6.25E-7 1.48148E-6 L 6.25E-7 0.01967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1.45833E-6 1.48148E-6 L 1.45833E-6 0.01967 " pathEditMode="relative" rAng="0" ptsTypes="AA">
                                      <p:cBhvr>
                                        <p:cTn id="19" dur="500" spd="-100000" fill="hold"/>
                                        <p:tgtEl>
                                          <p:spTgt spid="5"/>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300"/>
                                  </p:stCondLst>
                                  <p:childTnLst>
                                    <p:animMotion origin="layout" path="M 2.29167E-6 1.48148E-6 L 2.29167E-6 0.01967 " pathEditMode="relative" rAng="0" ptsTypes="AA">
                                      <p:cBhvr>
                                        <p:cTn id="24" dur="500" spd="-100000" fill="hold"/>
                                        <p:tgtEl>
                                          <p:spTgt spid="7"/>
                                        </p:tgtEl>
                                        <p:attrNameLst>
                                          <p:attrName>ppt_x</p:attrName>
                                          <p:attrName>ppt_y</p:attrName>
                                        </p:attrNameLst>
                                      </p:cBhvr>
                                      <p:rCtr x="0" y="972"/>
                                    </p:animMotion>
                                  </p:childTnLst>
                                </p:cTn>
                              </p:par>
                              <p:par>
                                <p:cTn id="25" presetID="10" presetClass="entr" presetSubtype="0" fill="hold" nodeType="withEffect">
                                  <p:stCondLst>
                                    <p:cond delay="3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3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42" presetClass="path" presetSubtype="0" decel="100000" fill="hold" grpId="1" nodeType="withEffect">
                                  <p:stCondLst>
                                    <p:cond delay="300"/>
                                  </p:stCondLst>
                                  <p:childTnLst>
                                    <p:animMotion origin="layout" path="M 3.33333E-6 3.33333E-6 L 3.33333E-6 0.01967 " pathEditMode="relative" rAng="0" ptsTypes="AA">
                                      <p:cBhvr>
                                        <p:cTn id="35" dur="500" spd="-100000" fill="hold"/>
                                        <p:tgtEl>
                                          <p:spTgt spid="11"/>
                                        </p:tgtEl>
                                        <p:attrNameLst>
                                          <p:attrName>ppt_x</p:attrName>
                                          <p:attrName>ppt_y</p:attrName>
                                        </p:attrNameLst>
                                      </p:cBhvr>
                                      <p:rCtr x="0" y="972"/>
                                    </p:animMotion>
                                  </p:childTnLst>
                                </p:cTn>
                              </p:par>
                              <p:par>
                                <p:cTn id="36" presetID="10" presetClass="entr" presetSubtype="0" fill="hold" grpId="0" nodeType="withEffect">
                                  <p:stCondLst>
                                    <p:cond delay="4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400"/>
                                  </p:stCondLst>
                                  <p:childTnLst>
                                    <p:animMotion origin="layout" path="M 3.125E-6 3.7037E-7 L 3.125E-6 0.01968 " pathEditMode="relative" rAng="0" ptsTypes="AA">
                                      <p:cBhvr>
                                        <p:cTn id="40" dur="500" spd="-100000" fill="hold"/>
                                        <p:tgtEl>
                                          <p:spTgt spid="6"/>
                                        </p:tgtEl>
                                        <p:attrNameLst>
                                          <p:attrName>ppt_x</p:attrName>
                                          <p:attrName>ppt_y</p:attrName>
                                        </p:attrNameLst>
                                      </p:cBhvr>
                                      <p:rCtr x="0" y="972"/>
                                    </p:animMotion>
                                  </p:childTnLst>
                                </p:cTn>
                              </p:par>
                              <p:par>
                                <p:cTn id="41" presetID="10" presetClass="entr" presetSubtype="0" fill="hold" grpId="0" nodeType="withEffect">
                                  <p:stCondLst>
                                    <p:cond delay="5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42" presetClass="path" presetSubtype="0" decel="100000" fill="hold" grpId="1" nodeType="withEffect">
                                  <p:stCondLst>
                                    <p:cond delay="500"/>
                                  </p:stCondLst>
                                  <p:childTnLst>
                                    <p:animMotion origin="layout" path="M 3.33333E-6 -7.40741E-7 L 3.33333E-6 0.01968 " pathEditMode="relative" rAng="0" ptsTypes="AA">
                                      <p:cBhvr>
                                        <p:cTn id="45" dur="500" spd="-100000" fill="hold"/>
                                        <p:tgtEl>
                                          <p:spTgt spid="5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57" grpId="0"/>
      <p:bldP spid="57" grpId="1"/>
      <p:bldP spid="2" grpId="0"/>
      <p:bldP spid="2" grpId="1"/>
      <p:bldP spid="5" grpId="0"/>
      <p:bldP spid="5"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2B8F98-8342-C864-2556-778DB5845946}"/>
              </a:ext>
            </a:extLst>
          </p:cNvPr>
          <p:cNvSpPr>
            <a:spLocks noGrp="1"/>
          </p:cNvSpPr>
          <p:nvPr>
            <p:ph type="title"/>
          </p:nvPr>
        </p:nvSpPr>
        <p:spPr/>
        <p:txBody>
          <a:bodyPr/>
          <a:lstStyle/>
          <a:p>
            <a:r>
              <a:rPr lang="en-US" dirty="0">
                <a:hlinkClick r:id="rId2"/>
              </a:rPr>
              <a:t>Viva Sales Demo Video</a:t>
            </a:r>
            <a:endParaRPr lang="en-US" dirty="0"/>
          </a:p>
        </p:txBody>
      </p:sp>
      <p:sp>
        <p:nvSpPr>
          <p:cNvPr id="6" name="Text Placeholder 5">
            <a:extLst>
              <a:ext uri="{FF2B5EF4-FFF2-40B4-BE49-F238E27FC236}">
                <a16:creationId xmlns:a16="http://schemas.microsoft.com/office/drawing/2014/main" id="{836FDB82-F7E9-DAD4-F124-989D5511DB6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845852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95100C46-2ACE-E769-AC06-F57C94D28448}"/>
              </a:ext>
            </a:extLst>
          </p:cNvPr>
          <p:cNvSpPr txBox="1">
            <a:spLocks noGrp="1"/>
          </p:cNvSpPr>
          <p:nvPr>
            <p:ph type="title"/>
          </p:nvPr>
        </p:nvSpPr>
        <p:spPr>
          <a:xfrm>
            <a:off x="590868" y="1041569"/>
            <a:ext cx="11018520" cy="1231106"/>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sz="4000" b="1" spc="-10">
                <a:gradFill>
                  <a:gsLst>
                    <a:gs pos="15000">
                      <a:srgbClr val="8DC8E8"/>
                    </a:gs>
                    <a:gs pos="85000">
                      <a:srgbClr val="D59ED7"/>
                    </a:gs>
                  </a:gsLst>
                  <a:lin ang="2700000" scaled="1"/>
                </a:gradFill>
              </a:rPr>
              <a:t>Turbocharge your workforce </a:t>
            </a:r>
            <a:br>
              <a:rPr lang="en-US" sz="4000" b="1" spc="-10">
                <a:gradFill>
                  <a:gsLst>
                    <a:gs pos="15000">
                      <a:srgbClr val="8DC8E8"/>
                    </a:gs>
                    <a:gs pos="85000">
                      <a:srgbClr val="D59ED7"/>
                    </a:gs>
                  </a:gsLst>
                  <a:lin ang="2700000" scaled="1"/>
                </a:gradFill>
              </a:rPr>
            </a:br>
            <a:r>
              <a:rPr lang="en-US" sz="4000" b="1" spc="-10"/>
              <a:t>with Copilot for every job role</a:t>
            </a:r>
          </a:p>
        </p:txBody>
      </p:sp>
      <p:grpSp>
        <p:nvGrpSpPr>
          <p:cNvPr id="10" name="Group 9">
            <a:extLst>
              <a:ext uri="{FF2B5EF4-FFF2-40B4-BE49-F238E27FC236}">
                <a16:creationId xmlns:a16="http://schemas.microsoft.com/office/drawing/2014/main" id="{64F4FFEA-CE14-B58C-F40D-A21749EC8761}"/>
              </a:ext>
              <a:ext uri="{C183D7F6-B498-43B3-948B-1728B52AA6E4}">
                <adec:decorative xmlns:adec="http://schemas.microsoft.com/office/drawing/2017/decorative" val="1"/>
              </a:ext>
            </a:extLst>
          </p:cNvPr>
          <p:cNvGrpSpPr/>
          <p:nvPr/>
        </p:nvGrpSpPr>
        <p:grpSpPr>
          <a:xfrm>
            <a:off x="613162" y="3280119"/>
            <a:ext cx="1892808" cy="1151364"/>
            <a:chOff x="577342" y="3280119"/>
            <a:chExt cx="1892808" cy="1151364"/>
          </a:xfrm>
        </p:grpSpPr>
        <p:sp>
          <p:nvSpPr>
            <p:cNvPr id="36" name="TextBox 4">
              <a:extLst>
                <a:ext uri="{FF2B5EF4-FFF2-40B4-BE49-F238E27FC236}">
                  <a16:creationId xmlns:a16="http://schemas.microsoft.com/office/drawing/2014/main" id="{A720F4BE-51A6-21B3-A61A-F90712006B03}"/>
                </a:ext>
              </a:extLst>
            </p:cNvPr>
            <p:cNvSpPr txBox="1"/>
            <p:nvPr/>
          </p:nvSpPr>
          <p:spPr>
            <a:xfrm>
              <a:off x="577342" y="3280119"/>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Sales</a:t>
              </a:r>
            </a:p>
          </p:txBody>
        </p:sp>
        <p:sp>
          <p:nvSpPr>
            <p:cNvPr id="37" name="TextBox 5">
              <a:extLst>
                <a:ext uri="{FF2B5EF4-FFF2-40B4-BE49-F238E27FC236}">
                  <a16:creationId xmlns:a16="http://schemas.microsoft.com/office/drawing/2014/main" id="{5E07CE05-88D2-C795-D323-67FCE4D1AD93}"/>
                </a:ext>
              </a:extLst>
            </p:cNvPr>
            <p:cNvSpPr txBox="1"/>
            <p:nvPr/>
          </p:nvSpPr>
          <p:spPr>
            <a:xfrm>
              <a:off x="577342" y="3785152"/>
              <a:ext cx="1892808" cy="646331"/>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Recap sales meetings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Craft customer emails</a:t>
              </a:r>
            </a:p>
          </p:txBody>
        </p:sp>
      </p:grpSp>
      <p:grpSp>
        <p:nvGrpSpPr>
          <p:cNvPr id="11" name="Group 10">
            <a:extLst>
              <a:ext uri="{FF2B5EF4-FFF2-40B4-BE49-F238E27FC236}">
                <a16:creationId xmlns:a16="http://schemas.microsoft.com/office/drawing/2014/main" id="{50E49307-6BAC-EB8F-6BC6-B8B5C4E55AB4}"/>
              </a:ext>
              <a:ext uri="{C183D7F6-B498-43B3-948B-1728B52AA6E4}">
                <adec:decorative xmlns:adec="http://schemas.microsoft.com/office/drawing/2017/decorative" val="1"/>
              </a:ext>
            </a:extLst>
          </p:cNvPr>
          <p:cNvGrpSpPr/>
          <p:nvPr/>
        </p:nvGrpSpPr>
        <p:grpSpPr>
          <a:xfrm>
            <a:off x="2894794" y="3280119"/>
            <a:ext cx="1897303" cy="1626896"/>
            <a:chOff x="2858974" y="3280119"/>
            <a:chExt cx="1897303" cy="1626896"/>
          </a:xfrm>
        </p:grpSpPr>
        <p:sp>
          <p:nvSpPr>
            <p:cNvPr id="32" name="TextBox 9">
              <a:extLst>
                <a:ext uri="{FF2B5EF4-FFF2-40B4-BE49-F238E27FC236}">
                  <a16:creationId xmlns:a16="http://schemas.microsoft.com/office/drawing/2014/main" id="{33D5A9F8-24B5-B54D-D09C-8E26A3228BB7}"/>
                </a:ext>
              </a:extLst>
            </p:cNvPr>
            <p:cNvSpPr txBox="1"/>
            <p:nvPr/>
          </p:nvSpPr>
          <p:spPr>
            <a:xfrm>
              <a:off x="2863469" y="3280119"/>
              <a:ext cx="1892808"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Marketing</a:t>
              </a:r>
            </a:p>
          </p:txBody>
        </p:sp>
        <p:sp>
          <p:nvSpPr>
            <p:cNvPr id="33" name="TextBox 10">
              <a:extLst>
                <a:ext uri="{FF2B5EF4-FFF2-40B4-BE49-F238E27FC236}">
                  <a16:creationId xmlns:a16="http://schemas.microsoft.com/office/drawing/2014/main" id="{77C4B9D4-A641-0ED4-830E-3059B846A038}"/>
                </a:ext>
              </a:extLst>
            </p:cNvPr>
            <p:cNvSpPr txBox="1"/>
            <p:nvPr/>
          </p:nvSpPr>
          <p:spPr>
            <a:xfrm>
              <a:off x="2858974" y="3785152"/>
              <a:ext cx="1892808" cy="11218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Generate content ideas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audience segments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Simplify customer insights</a:t>
              </a:r>
            </a:p>
          </p:txBody>
        </p:sp>
      </p:grpSp>
      <p:grpSp>
        <p:nvGrpSpPr>
          <p:cNvPr id="12" name="Group 11">
            <a:extLst>
              <a:ext uri="{FF2B5EF4-FFF2-40B4-BE49-F238E27FC236}">
                <a16:creationId xmlns:a16="http://schemas.microsoft.com/office/drawing/2014/main" id="{0552B547-BD50-822E-8D8E-CDF78A709FBC}"/>
              </a:ext>
              <a:ext uri="{C183D7F6-B498-43B3-948B-1728B52AA6E4}">
                <adec:decorative xmlns:adec="http://schemas.microsoft.com/office/drawing/2017/decorative" val="1"/>
              </a:ext>
            </a:extLst>
          </p:cNvPr>
          <p:cNvGrpSpPr/>
          <p:nvPr/>
        </p:nvGrpSpPr>
        <p:grpSpPr>
          <a:xfrm>
            <a:off x="5185416" y="3280119"/>
            <a:ext cx="1892808" cy="1398296"/>
            <a:chOff x="5149596" y="3280119"/>
            <a:chExt cx="1892808" cy="1398296"/>
          </a:xfrm>
        </p:grpSpPr>
        <p:sp>
          <p:nvSpPr>
            <p:cNvPr id="28" name="TextBox 14">
              <a:extLst>
                <a:ext uri="{FF2B5EF4-FFF2-40B4-BE49-F238E27FC236}">
                  <a16:creationId xmlns:a16="http://schemas.microsoft.com/office/drawing/2014/main" id="{029E9FEE-6094-8EC8-E3F7-4F752B6B0AD2}"/>
                </a:ext>
              </a:extLst>
            </p:cNvPr>
            <p:cNvSpPr txBox="1"/>
            <p:nvPr/>
          </p:nvSpPr>
          <p:spPr>
            <a:xfrm>
              <a:off x="5149596" y="3280119"/>
              <a:ext cx="1892808"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Service</a:t>
              </a:r>
            </a:p>
          </p:txBody>
        </p:sp>
        <p:sp>
          <p:nvSpPr>
            <p:cNvPr id="29" name="TextBox 15">
              <a:extLst>
                <a:ext uri="{FF2B5EF4-FFF2-40B4-BE49-F238E27FC236}">
                  <a16:creationId xmlns:a16="http://schemas.microsoft.com/office/drawing/2014/main" id="{AFCC05A8-5AE6-C2AA-62BF-A8623E046A3B}"/>
                </a:ext>
              </a:extLst>
            </p:cNvPr>
            <p:cNvSpPr txBox="1"/>
            <p:nvPr/>
          </p:nvSpPr>
          <p:spPr>
            <a:xfrm>
              <a:off x="5149596" y="3785152"/>
              <a:ext cx="1892808" cy="8932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customer responses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Enhance self-service bots</a:t>
              </a: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3" name="Group 12">
            <a:extLst>
              <a:ext uri="{FF2B5EF4-FFF2-40B4-BE49-F238E27FC236}">
                <a16:creationId xmlns:a16="http://schemas.microsoft.com/office/drawing/2014/main" id="{4CDDE647-ABA1-6FAD-E398-B12952F47459}"/>
              </a:ext>
              <a:ext uri="{C183D7F6-B498-43B3-948B-1728B52AA6E4}">
                <adec:decorative xmlns:adec="http://schemas.microsoft.com/office/drawing/2017/decorative" val="1"/>
              </a:ext>
            </a:extLst>
          </p:cNvPr>
          <p:cNvGrpSpPr/>
          <p:nvPr/>
        </p:nvGrpSpPr>
        <p:grpSpPr>
          <a:xfrm>
            <a:off x="7471543" y="3261585"/>
            <a:ext cx="1892808" cy="935920"/>
            <a:chOff x="7435723" y="3261585"/>
            <a:chExt cx="1892808" cy="935920"/>
          </a:xfrm>
        </p:grpSpPr>
        <p:sp>
          <p:nvSpPr>
            <p:cNvPr id="24" name="TextBox 19">
              <a:extLst>
                <a:ext uri="{FF2B5EF4-FFF2-40B4-BE49-F238E27FC236}">
                  <a16:creationId xmlns:a16="http://schemas.microsoft.com/office/drawing/2014/main" id="{1AC2FC86-1CE4-DCE3-18C9-A421E4C3892C}"/>
                </a:ext>
              </a:extLst>
            </p:cNvPr>
            <p:cNvSpPr txBox="1"/>
            <p:nvPr/>
          </p:nvSpPr>
          <p:spPr>
            <a:xfrm>
              <a:off x="7435723" y="3261585"/>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Supply Chain</a:t>
              </a:r>
            </a:p>
          </p:txBody>
        </p:sp>
        <p:sp>
          <p:nvSpPr>
            <p:cNvPr id="25" name="TextBox 20">
              <a:extLst>
                <a:ext uri="{FF2B5EF4-FFF2-40B4-BE49-F238E27FC236}">
                  <a16:creationId xmlns:a16="http://schemas.microsoft.com/office/drawing/2014/main" id="{E6DEE4E6-9095-30D9-514D-E3F848090A35}"/>
                </a:ext>
              </a:extLst>
            </p:cNvPr>
            <p:cNvSpPr txBox="1"/>
            <p:nvPr/>
          </p:nvSpPr>
          <p:spPr>
            <a:xfrm>
              <a:off x="7435723" y="3766618"/>
              <a:ext cx="1892808" cy="430887"/>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Predict disruptions</a:t>
              </a:r>
            </a:p>
            <a:p>
              <a:pPr marL="0" marR="0" lvl="0" indent="0" algn="ctr"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C3717663-8716-295C-266D-8B0E0CE327DD}"/>
              </a:ext>
              <a:ext uri="{C183D7F6-B498-43B3-948B-1728B52AA6E4}">
                <adec:decorative xmlns:adec="http://schemas.microsoft.com/office/drawing/2017/decorative" val="1"/>
              </a:ext>
            </a:extLst>
          </p:cNvPr>
          <p:cNvGrpSpPr/>
          <p:nvPr/>
        </p:nvGrpSpPr>
        <p:grpSpPr>
          <a:xfrm>
            <a:off x="9757670" y="3261585"/>
            <a:ext cx="1892808" cy="719792"/>
            <a:chOff x="9757670" y="3261585"/>
            <a:chExt cx="1892808" cy="719792"/>
          </a:xfrm>
        </p:grpSpPr>
        <p:sp>
          <p:nvSpPr>
            <p:cNvPr id="20" name="TextBox 24">
              <a:extLst>
                <a:ext uri="{FF2B5EF4-FFF2-40B4-BE49-F238E27FC236}">
                  <a16:creationId xmlns:a16="http://schemas.microsoft.com/office/drawing/2014/main" id="{62DD9A2D-B66D-78F2-1142-BFB8A7E85EAB}"/>
                </a:ext>
              </a:extLst>
            </p:cNvPr>
            <p:cNvSpPr txBox="1"/>
            <p:nvPr/>
          </p:nvSpPr>
          <p:spPr>
            <a:xfrm>
              <a:off x="9757670" y="3261585"/>
              <a:ext cx="1892808" cy="369332"/>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Operations</a:t>
              </a:r>
            </a:p>
          </p:txBody>
        </p:sp>
        <p:sp>
          <p:nvSpPr>
            <p:cNvPr id="21" name="TextBox 25">
              <a:extLst>
                <a:ext uri="{FF2B5EF4-FFF2-40B4-BE49-F238E27FC236}">
                  <a16:creationId xmlns:a16="http://schemas.microsoft.com/office/drawing/2014/main" id="{F1B64137-6A29-D6AF-85E8-038A31C8F10C}"/>
                </a:ext>
              </a:extLst>
            </p:cNvPr>
            <p:cNvSpPr txBox="1"/>
            <p:nvPr/>
          </p:nvSpPr>
          <p:spPr>
            <a:xfrm>
              <a:off x="9757670" y="3765933"/>
              <a:ext cx="1892808" cy="215444"/>
            </a:xfrm>
            <a:prstGeom prst="rect">
              <a:avLst/>
            </a:prstGeom>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Create product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descriptions</a:t>
              </a:r>
            </a:p>
          </p:txBody>
        </p:sp>
      </p:grpSp>
      <p:grpSp>
        <p:nvGrpSpPr>
          <p:cNvPr id="38" name="Group 37" descr="Dynamics 365 Copilot logo">
            <a:extLst>
              <a:ext uri="{FF2B5EF4-FFF2-40B4-BE49-F238E27FC236}">
                <a16:creationId xmlns:a16="http://schemas.microsoft.com/office/drawing/2014/main" id="{C2ABEB2C-56B8-361E-A571-93DA190F2D85}"/>
              </a:ext>
            </a:extLst>
          </p:cNvPr>
          <p:cNvGrpSpPr/>
          <p:nvPr/>
        </p:nvGrpSpPr>
        <p:grpSpPr>
          <a:xfrm>
            <a:off x="603250" y="5732013"/>
            <a:ext cx="11024870" cy="553998"/>
            <a:chOff x="603250" y="1928319"/>
            <a:chExt cx="11120074" cy="553998"/>
          </a:xfrm>
        </p:grpSpPr>
        <p:cxnSp>
          <p:nvCxnSpPr>
            <p:cNvPr id="39" name="Straight Connector 38">
              <a:extLst>
                <a:ext uri="{FF2B5EF4-FFF2-40B4-BE49-F238E27FC236}">
                  <a16:creationId xmlns:a16="http://schemas.microsoft.com/office/drawing/2014/main" id="{8106C170-0ECC-8B7C-59D0-57E861153A18}"/>
                </a:ext>
              </a:extLst>
            </p:cNvPr>
            <p:cNvCxnSpPr/>
            <p:nvPr/>
          </p:nvCxnSpPr>
          <p:spPr>
            <a:xfrm>
              <a:off x="603250" y="2205318"/>
              <a:ext cx="11120074"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grpSp>
          <p:nvGrpSpPr>
            <p:cNvPr id="40" name="Group 39">
              <a:extLst>
                <a:ext uri="{FF2B5EF4-FFF2-40B4-BE49-F238E27FC236}">
                  <a16:creationId xmlns:a16="http://schemas.microsoft.com/office/drawing/2014/main" id="{10D4B962-A819-C704-4B92-12CD343E5EB0}"/>
                </a:ext>
              </a:extLst>
            </p:cNvPr>
            <p:cNvGrpSpPr/>
            <p:nvPr/>
          </p:nvGrpSpPr>
          <p:grpSpPr>
            <a:xfrm>
              <a:off x="4477871" y="1928319"/>
              <a:ext cx="3267635" cy="553998"/>
              <a:chOff x="4477871" y="1928319"/>
              <a:chExt cx="3267635" cy="553998"/>
            </a:xfrm>
          </p:grpSpPr>
          <p:sp>
            <p:nvSpPr>
              <p:cNvPr id="41" name="Rectangle 40">
                <a:extLst>
                  <a:ext uri="{FF2B5EF4-FFF2-40B4-BE49-F238E27FC236}">
                    <a16:creationId xmlns:a16="http://schemas.microsoft.com/office/drawing/2014/main" id="{F316CE44-1593-6829-7CEB-F4DEBB580FAA}"/>
                  </a:ext>
                </a:extLst>
              </p:cNvPr>
              <p:cNvSpPr/>
              <p:nvPr/>
            </p:nvSpPr>
            <p:spPr bwMode="auto">
              <a:xfrm>
                <a:off x="4477871" y="2065999"/>
                <a:ext cx="3267635" cy="335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C6729FD-60B9-9856-9B2E-DF2FDA7048A3}"/>
                  </a:ext>
                </a:extLst>
              </p:cNvPr>
              <p:cNvGrpSpPr/>
              <p:nvPr/>
            </p:nvGrpSpPr>
            <p:grpSpPr>
              <a:xfrm>
                <a:off x="4603768" y="1928319"/>
                <a:ext cx="3015841" cy="553998"/>
                <a:chOff x="4644895" y="1928319"/>
                <a:chExt cx="3015841" cy="553998"/>
              </a:xfrm>
            </p:grpSpPr>
            <p:pic>
              <p:nvPicPr>
                <p:cNvPr id="43" name="Graphic 42">
                  <a:extLst>
                    <a:ext uri="{FF2B5EF4-FFF2-40B4-BE49-F238E27FC236}">
                      <a16:creationId xmlns:a16="http://schemas.microsoft.com/office/drawing/2014/main" id="{2E827368-BB9E-B43B-FF7F-5C1EBBCA48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895" y="1928319"/>
                  <a:ext cx="553998" cy="553998"/>
                </a:xfrm>
                <a:prstGeom prst="rect">
                  <a:avLst/>
                </a:prstGeom>
                <a:effectLst/>
              </p:spPr>
            </p:pic>
            <p:sp>
              <p:nvSpPr>
                <p:cNvPr id="44" name="TextBox 43">
                  <a:extLst>
                    <a:ext uri="{FF2B5EF4-FFF2-40B4-BE49-F238E27FC236}">
                      <a16:creationId xmlns:a16="http://schemas.microsoft.com/office/drawing/2014/main" id="{8F139CE4-2916-AED9-B21C-9B126A0060B1}"/>
                    </a:ext>
                  </a:extLst>
                </p:cNvPr>
                <p:cNvSpPr txBox="1"/>
                <p:nvPr/>
              </p:nvSpPr>
              <p:spPr>
                <a:xfrm>
                  <a:off x="5141017" y="2022852"/>
                  <a:ext cx="25197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Dynamics 365 Copilot</a:t>
                  </a:r>
                </a:p>
              </p:txBody>
            </p:sp>
          </p:grpSp>
        </p:grpSp>
      </p:grpSp>
      <p:cxnSp>
        <p:nvCxnSpPr>
          <p:cNvPr id="6" name="Straight Connector 5">
            <a:extLst>
              <a:ext uri="{FF2B5EF4-FFF2-40B4-BE49-F238E27FC236}">
                <a16:creationId xmlns:a16="http://schemas.microsoft.com/office/drawing/2014/main" id="{866F3134-43D1-F513-1C5E-A649A8B7C408}"/>
              </a:ext>
              <a:ext uri="{C183D7F6-B498-43B3-948B-1728B52AA6E4}">
                <adec:decorative xmlns:adec="http://schemas.microsoft.com/office/drawing/2017/decorative" val="1"/>
              </a:ext>
            </a:extLst>
          </p:cNvPr>
          <p:cNvCxnSpPr>
            <a:cxnSpLocks/>
          </p:cNvCxnSpPr>
          <p:nvPr/>
        </p:nvCxnSpPr>
        <p:spPr>
          <a:xfrm rot="5400000" flipH="1">
            <a:off x="2280015"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583D6F-DBEA-81AE-057B-0FFC8FFE6181}"/>
              </a:ext>
              <a:ext uri="{C183D7F6-B498-43B3-948B-1728B52AA6E4}">
                <adec:decorative xmlns:adec="http://schemas.microsoft.com/office/drawing/2017/decorative" val="1"/>
              </a:ext>
            </a:extLst>
          </p:cNvPr>
          <p:cNvCxnSpPr>
            <a:cxnSpLocks/>
          </p:cNvCxnSpPr>
          <p:nvPr/>
        </p:nvCxnSpPr>
        <p:spPr>
          <a:xfrm rot="5400000" flipH="1">
            <a:off x="4783836"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0768ED-A8D2-F200-77F3-DD8C3FF9CA61}"/>
              </a:ext>
              <a:ext uri="{C183D7F6-B498-43B3-948B-1728B52AA6E4}">
                <adec:decorative xmlns:adec="http://schemas.microsoft.com/office/drawing/2017/decorative" val="1"/>
              </a:ext>
            </a:extLst>
          </p:cNvPr>
          <p:cNvCxnSpPr>
            <a:cxnSpLocks/>
          </p:cNvCxnSpPr>
          <p:nvPr/>
        </p:nvCxnSpPr>
        <p:spPr>
          <a:xfrm rot="5400000" flipH="1">
            <a:off x="6676644"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5D7DD8-6410-50FE-D4C0-BCA56108FCC5}"/>
              </a:ext>
              <a:ext uri="{C183D7F6-B498-43B3-948B-1728B52AA6E4}">
                <adec:decorative xmlns:adec="http://schemas.microsoft.com/office/drawing/2017/decorative" val="1"/>
              </a:ext>
            </a:extLst>
          </p:cNvPr>
          <p:cNvCxnSpPr>
            <a:cxnSpLocks/>
          </p:cNvCxnSpPr>
          <p:nvPr/>
        </p:nvCxnSpPr>
        <p:spPr>
          <a:xfrm rot="5400000" flipH="1">
            <a:off x="9180465" y="3649451"/>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3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4.16667E-7 3.33333E-6 L -4.16667E-7 0.01967 " pathEditMode="relative" rAng="0" ptsTypes="AA">
                                      <p:cBhvr>
                                        <p:cTn id="9" dur="500" spd="-100000" fill="hold"/>
                                        <p:tgtEl>
                                          <p:spTgt spid="3"/>
                                        </p:tgtEl>
                                        <p:attrNameLst>
                                          <p:attrName>ppt_x</p:attrName>
                                          <p:attrName>ppt_y</p:attrName>
                                        </p:attrNameLst>
                                      </p:cBhvr>
                                      <p:rCtr x="0" y="972"/>
                                    </p:animMotion>
                                  </p:childTnLst>
                                </p:cTn>
                              </p:par>
                            </p:childTnLst>
                          </p:cTn>
                        </p:par>
                        <p:par>
                          <p:cTn id="10" fill="hold">
                            <p:stCondLst>
                              <p:cond delay="600"/>
                            </p:stCondLst>
                            <p:childTnLst>
                              <p:par>
                                <p:cTn id="11" presetID="16" presetClass="entr" presetSubtype="37" fill="hold" nodeType="after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barn(outVertical)">
                                      <p:cBhvr>
                                        <p:cTn id="13" dur="500"/>
                                        <p:tgtEl>
                                          <p:spTgt spid="38"/>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3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64" presetClass="path" presetSubtype="0" decel="100000" fill="hold" nodeType="withEffect">
                                  <p:stCondLst>
                                    <p:cond delay="0"/>
                                  </p:stCondLst>
                                  <p:childTnLst>
                                    <p:animMotion origin="layout" path="M -4.58333E-6 0.0324 L -4.58333E-6 -1.48148E-6 " pathEditMode="relative" rAng="0" ptsTypes="AA">
                                      <p:cBhvr>
                                        <p:cTn id="42" dur="500" fill="hold"/>
                                        <p:tgtEl>
                                          <p:spTgt spid="10"/>
                                        </p:tgtEl>
                                        <p:attrNameLst>
                                          <p:attrName>ppt_x</p:attrName>
                                          <p:attrName>ppt_y</p:attrName>
                                        </p:attrNameLst>
                                      </p:cBhvr>
                                      <p:rCtr x="0" y="-1597"/>
                                    </p:animMotion>
                                  </p:childTnLst>
                                </p:cTn>
                              </p:par>
                              <p:par>
                                <p:cTn id="43" presetID="64" presetClass="path" presetSubtype="0" decel="100000" fill="hold" nodeType="withEffect">
                                  <p:stCondLst>
                                    <p:cond delay="0"/>
                                  </p:stCondLst>
                                  <p:childTnLst>
                                    <p:animMotion origin="layout" path="M -4.375E-6 0.04236 L -4.375E-6 -7.40741E-7 " pathEditMode="relative" rAng="0" ptsTypes="AA">
                                      <p:cBhvr>
                                        <p:cTn id="44" dur="500" fill="hold"/>
                                        <p:tgtEl>
                                          <p:spTgt spid="11"/>
                                        </p:tgtEl>
                                        <p:attrNameLst>
                                          <p:attrName>ppt_x</p:attrName>
                                          <p:attrName>ppt_y</p:attrName>
                                        </p:attrNameLst>
                                      </p:cBhvr>
                                      <p:rCtr x="0" y="-2106"/>
                                    </p:animMotion>
                                  </p:childTnLst>
                                </p:cTn>
                              </p:par>
                              <p:par>
                                <p:cTn id="45" presetID="64" presetClass="path" presetSubtype="0" decel="100000" fill="hold" nodeType="withEffect">
                                  <p:stCondLst>
                                    <p:cond delay="0"/>
                                  </p:stCondLst>
                                  <p:childTnLst>
                                    <p:animMotion origin="layout" path="M -4.58333E-6 0.03935 L -4.58333E-6 -0.00208 " pathEditMode="relative" rAng="0" ptsTypes="AA">
                                      <p:cBhvr>
                                        <p:cTn id="46" dur="500" fill="hold"/>
                                        <p:tgtEl>
                                          <p:spTgt spid="12"/>
                                        </p:tgtEl>
                                        <p:attrNameLst>
                                          <p:attrName>ppt_x</p:attrName>
                                          <p:attrName>ppt_y</p:attrName>
                                        </p:attrNameLst>
                                      </p:cBhvr>
                                      <p:rCtr x="0" y="-2083"/>
                                    </p:animMotion>
                                  </p:childTnLst>
                                </p:cTn>
                              </p:par>
                              <p:par>
                                <p:cTn id="47" presetID="64" presetClass="path" presetSubtype="0" decel="100000" fill="hold" nodeType="withEffect">
                                  <p:stCondLst>
                                    <p:cond delay="0"/>
                                  </p:stCondLst>
                                  <p:childTnLst>
                                    <p:animMotion origin="layout" path="M -4.58333E-6 0.04792 L -4.58333E-6 1.11111E-6 " pathEditMode="relative" rAng="0" ptsTypes="AA">
                                      <p:cBhvr>
                                        <p:cTn id="48" dur="500" fill="hold"/>
                                        <p:tgtEl>
                                          <p:spTgt spid="13"/>
                                        </p:tgtEl>
                                        <p:attrNameLst>
                                          <p:attrName>ppt_x</p:attrName>
                                          <p:attrName>ppt_y</p:attrName>
                                        </p:attrNameLst>
                                      </p:cBhvr>
                                      <p:rCtr x="0" y="-2338"/>
                                    </p:animMotion>
                                  </p:childTnLst>
                                </p:cTn>
                              </p:par>
                              <p:par>
                                <p:cTn id="49" presetID="64" presetClass="path" presetSubtype="0" decel="100000" fill="hold" nodeType="withEffect">
                                  <p:stCondLst>
                                    <p:cond delay="0"/>
                                  </p:stCondLst>
                                  <p:childTnLst>
                                    <p:animMotion origin="layout" path="M -4.79167E-6 0.04676 L -4.79167E-6 1.11111E-6 " pathEditMode="relative" rAng="0" ptsTypes="AA">
                                      <p:cBhvr>
                                        <p:cTn id="50" dur="500" fill="hold"/>
                                        <p:tgtEl>
                                          <p:spTgt spid="15"/>
                                        </p:tgtEl>
                                        <p:attrNameLst>
                                          <p:attrName>ppt_x</p:attrName>
                                          <p:attrName>ppt_y</p:attrName>
                                        </p:attrNameLst>
                                      </p:cBhvr>
                                      <p:rCtr x="0" y="-2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117D-4EA0-3040-2A2F-04FC1FEBE84D}"/>
              </a:ext>
            </a:extLst>
          </p:cNvPr>
          <p:cNvSpPr>
            <a:spLocks noGrp="1"/>
          </p:cNvSpPr>
          <p:nvPr>
            <p:ph type="title" idx="4294967295"/>
          </p:nvPr>
        </p:nvSpPr>
        <p:spPr>
          <a:xfrm>
            <a:off x="581337" y="2577338"/>
            <a:ext cx="11017250" cy="492125"/>
          </a:xfrm>
        </p:spPr>
        <p:txBody>
          <a:bodyPr/>
          <a:lstStyle/>
          <a:p>
            <a:pPr algn="ctr" defTabSz="914400">
              <a:spcBef>
                <a:spcPts val="0"/>
              </a:spcBef>
            </a:pPr>
            <a:r>
              <a:rPr lang="en-US" sz="3200" b="1">
                <a:latin typeface="Segoe UI Semibold"/>
                <a:cs typeface="Segoe UI"/>
              </a:rPr>
              <a:t>Streamlined, intuitive low-code development for everyone</a:t>
            </a:r>
          </a:p>
        </p:txBody>
      </p:sp>
      <p:sp>
        <p:nvSpPr>
          <p:cNvPr id="6" name="Title 1">
            <a:extLst>
              <a:ext uri="{FF2B5EF4-FFF2-40B4-BE49-F238E27FC236}">
                <a16:creationId xmlns:a16="http://schemas.microsoft.com/office/drawing/2014/main" id="{52179020-069F-3F67-2B10-64383EF3FA0C}"/>
              </a:ext>
            </a:extLst>
          </p:cNvPr>
          <p:cNvSpPr txBox="1">
            <a:spLocks/>
          </p:cNvSpPr>
          <p:nvPr/>
        </p:nvSpPr>
        <p:spPr>
          <a:xfrm>
            <a:off x="4041317" y="1133429"/>
            <a:ext cx="535597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 in Power Platform</a:t>
            </a:r>
          </a:p>
        </p:txBody>
      </p:sp>
      <p:pic>
        <p:nvPicPr>
          <p:cNvPr id="11" name="Picture 10" descr="Power Platform Icon">
            <a:extLst>
              <a:ext uri="{FF2B5EF4-FFF2-40B4-BE49-F238E27FC236}">
                <a16:creationId xmlns:a16="http://schemas.microsoft.com/office/drawing/2014/main" id="{EFB39CB4-A94A-E560-C233-3B5CEEE6B6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77729" y="1140836"/>
            <a:ext cx="546625" cy="546625"/>
          </a:xfrm>
          <a:prstGeom prst="rect">
            <a:avLst/>
          </a:prstGeom>
        </p:spPr>
      </p:pic>
      <p:sp>
        <p:nvSpPr>
          <p:cNvPr id="8" name="TextBox 7">
            <a:extLst>
              <a:ext uri="{FF2B5EF4-FFF2-40B4-BE49-F238E27FC236}">
                <a16:creationId xmlns:a16="http://schemas.microsoft.com/office/drawing/2014/main" id="{536AEB87-58FA-851B-2BE8-B828E7A69745}"/>
              </a:ext>
            </a:extLst>
          </p:cNvPr>
          <p:cNvSpPr txBox="1"/>
          <p:nvPr/>
        </p:nvSpPr>
        <p:spPr>
          <a:xfrm>
            <a:off x="4124443" y="3959341"/>
            <a:ext cx="366267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Lower barriers to build and launch solutions</a:t>
            </a:r>
            <a:endPar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9" name="TextBox 8">
            <a:extLst>
              <a:ext uri="{FF2B5EF4-FFF2-40B4-BE49-F238E27FC236}">
                <a16:creationId xmlns:a16="http://schemas.microsoft.com/office/drawing/2014/main" id="{B798D64C-8DFD-4C9E-D707-D0AD2EFD1089}"/>
              </a:ext>
            </a:extLst>
          </p:cNvPr>
          <p:cNvSpPr txBox="1"/>
          <p:nvPr/>
        </p:nvSpPr>
        <p:spPr>
          <a:xfrm>
            <a:off x="306939" y="3959341"/>
            <a:ext cx="393404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AI-driven development efficiency and productivity</a:t>
            </a:r>
            <a:endPar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D730155C-C0F6-C284-C3C0-5285FAE9EEE5}"/>
              </a:ext>
            </a:extLst>
          </p:cNvPr>
          <p:cNvSpPr txBox="1"/>
          <p:nvPr/>
        </p:nvSpPr>
        <p:spPr>
          <a:xfrm>
            <a:off x="7670578" y="3959341"/>
            <a:ext cx="393404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Cross-platform integration to simplify creation</a:t>
            </a:r>
            <a:endPar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cxnSp>
        <p:nvCxnSpPr>
          <p:cNvPr id="12" name="Straight Connector 11">
            <a:extLst>
              <a:ext uri="{FF2B5EF4-FFF2-40B4-BE49-F238E27FC236}">
                <a16:creationId xmlns:a16="http://schemas.microsoft.com/office/drawing/2014/main" id="{C4AD1935-C7B0-B9A2-2831-BF9034906381}"/>
              </a:ext>
              <a:ext uri="{C183D7F6-B498-43B3-948B-1728B52AA6E4}">
                <adec:decorative xmlns:adec="http://schemas.microsoft.com/office/drawing/2017/decorative" val="1"/>
              </a:ext>
            </a:extLst>
          </p:cNvPr>
          <p:cNvCxnSpPr>
            <a:cxnSpLocks/>
          </p:cNvCxnSpPr>
          <p:nvPr/>
        </p:nvCxnSpPr>
        <p:spPr>
          <a:xfrm>
            <a:off x="4240986" y="3808378"/>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ED96C4-E57B-7DDD-0DAA-C9CC268CAEC1}"/>
              </a:ext>
              <a:ext uri="{C183D7F6-B498-43B3-948B-1728B52AA6E4}">
                <adec:decorative xmlns:adec="http://schemas.microsoft.com/office/drawing/2017/decorative" val="1"/>
              </a:ext>
            </a:extLst>
          </p:cNvPr>
          <p:cNvCxnSpPr>
            <a:cxnSpLocks/>
          </p:cNvCxnSpPr>
          <p:nvPr/>
        </p:nvCxnSpPr>
        <p:spPr>
          <a:xfrm>
            <a:off x="7673172" y="3808378"/>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15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00"/>
                                  </p:stCondLst>
                                  <p:childTnLst>
                                    <p:animMotion origin="layout" path="M 5.55112E-17 -4.44444E-6 L 5.55112E-17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200"/>
                                  </p:stCondLst>
                                  <p:childTnLst>
                                    <p:animMotion origin="layout" path="M -3.95833E-6 -2.96296E-6 L -3.95833E-6 0.01968 " pathEditMode="relative" rAng="0" ptsTypes="AA">
                                      <p:cBhvr>
                                        <p:cTn id="14" dur="500" spd="-100000" fill="hold"/>
                                        <p:tgtEl>
                                          <p:spTgt spid="9"/>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3.125E-6 -2.96296E-6 L 3.125E-6 0.01968 " pathEditMode="relative" rAng="0" ptsTypes="AA">
                                      <p:cBhvr>
                                        <p:cTn id="19" dur="500" spd="-100000" fill="hold"/>
                                        <p:tgtEl>
                                          <p:spTgt spid="10"/>
                                        </p:tgtEl>
                                        <p:attrNameLst>
                                          <p:attrName>ppt_x</p:attrName>
                                          <p:attrName>ppt_y</p:attrName>
                                        </p:attrNameLst>
                                      </p:cBhvr>
                                      <p:rCtr x="0" y="972"/>
                                    </p:animMotion>
                                  </p:childTnLst>
                                </p:cTn>
                              </p:par>
                              <p:par>
                                <p:cTn id="20" presetID="10" presetClass="entr" presetSubtype="0" fill="hold"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79020-069F-3F67-2B10-64383EF3FA0C}"/>
              </a:ext>
            </a:extLst>
          </p:cNvPr>
          <p:cNvSpPr txBox="1">
            <a:spLocks noGrp="1"/>
          </p:cNvSpPr>
          <p:nvPr>
            <p:ph type="title" idx="4294967295"/>
          </p:nvPr>
        </p:nvSpPr>
        <p:spPr>
          <a:xfrm>
            <a:off x="533904" y="906463"/>
            <a:ext cx="11124191" cy="530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4000" b="1" spc="-10">
                <a:gradFill>
                  <a:gsLst>
                    <a:gs pos="15000">
                      <a:srgbClr val="8DC8E8"/>
                    </a:gs>
                    <a:gs pos="85000">
                      <a:srgbClr val="D59ED7"/>
                    </a:gs>
                  </a:gsLst>
                  <a:lin ang="2700000" scaled="1"/>
                </a:gradFill>
              </a:rPr>
              <a:t>Next-generation </a:t>
            </a: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 in Power Platform</a:t>
            </a:r>
            <a:endParaRPr kumimoji="0" lang="en-US" sz="36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56" name="TextBox 55">
            <a:extLst>
              <a:ext uri="{FF2B5EF4-FFF2-40B4-BE49-F238E27FC236}">
                <a16:creationId xmlns:a16="http://schemas.microsoft.com/office/drawing/2014/main" id="{E40960AE-A917-313B-E955-C408B00A5867}"/>
              </a:ext>
            </a:extLst>
          </p:cNvPr>
          <p:cNvSpPr txBox="1"/>
          <p:nvPr/>
        </p:nvSpPr>
        <p:spPr>
          <a:xfrm>
            <a:off x="6311133" y="2989195"/>
            <a:ext cx="2651760"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Reduce the time </a:t>
            </a:r>
            <a:b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br>
            <a:r>
              <a:rPr lang="en-CA" sz="2000" spc="-50">
                <a:ln w="3175">
                  <a:noFill/>
                </a:ln>
                <a:cs typeface="Segoe UI"/>
              </a:rPr>
              <a:t>and effort needed to build bots that can access more of your information</a:t>
            </a:r>
            <a:endParaRPr lang="en-US" sz="2000" spc="-50">
              <a:ln w="3175">
                <a:noFill/>
              </a:ln>
              <a:cs typeface="Segoe UI"/>
            </a:endParaRPr>
          </a:p>
        </p:txBody>
      </p:sp>
      <p:sp>
        <p:nvSpPr>
          <p:cNvPr id="57" name="TextBox 56">
            <a:extLst>
              <a:ext uri="{FF2B5EF4-FFF2-40B4-BE49-F238E27FC236}">
                <a16:creationId xmlns:a16="http://schemas.microsoft.com/office/drawing/2014/main" id="{F801C395-DF6C-B82C-983C-66CB576E67FA}"/>
              </a:ext>
            </a:extLst>
          </p:cNvPr>
          <p:cNvSpPr txBox="1"/>
          <p:nvPr/>
        </p:nvSpPr>
        <p:spPr>
          <a:xfrm>
            <a:off x="191390" y="2989195"/>
            <a:ext cx="2651760"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Create and deploy </a:t>
            </a:r>
            <a:r>
              <a:rPr kumimoji="0" lang="en-CA" sz="2000" i="0" u="none" strike="noStrike" kern="1200" cap="none" spc="-50" normalizeH="0" baseline="0" noProof="0">
                <a:ln w="3175">
                  <a:noFill/>
                </a:ln>
                <a:effectLst/>
                <a:uLnTx/>
                <a:uFillTx/>
                <a:ea typeface="+mn-ea"/>
                <a:cs typeface="Segoe UI"/>
              </a:rPr>
              <a:t>smarter apps faster with conversational language and feedback loops</a:t>
            </a:r>
            <a:endParaRPr kumimoji="0" lang="en-US" sz="2000" i="0" u="none" strike="noStrike" kern="1200" cap="none" spc="0" normalizeH="0" baseline="0" noProof="0">
              <a:ln>
                <a:noFill/>
              </a:ln>
              <a:effectLst/>
              <a:uLnTx/>
              <a:uFillTx/>
              <a:ea typeface="+mn-ea"/>
              <a:cs typeface="Segoe UI" panose="020B0502040204020203" pitchFamily="34" charset="0"/>
            </a:endParaRPr>
          </a:p>
        </p:txBody>
      </p:sp>
      <p:sp>
        <p:nvSpPr>
          <p:cNvPr id="58" name="TextBox 57">
            <a:extLst>
              <a:ext uri="{FF2B5EF4-FFF2-40B4-BE49-F238E27FC236}">
                <a16:creationId xmlns:a16="http://schemas.microsoft.com/office/drawing/2014/main" id="{4F20F49B-AB4E-7281-553B-2362BB3FC185}"/>
              </a:ext>
            </a:extLst>
          </p:cNvPr>
          <p:cNvSpPr txBox="1"/>
          <p:nvPr/>
        </p:nvSpPr>
        <p:spPr>
          <a:xfrm>
            <a:off x="3232404" y="2989195"/>
            <a:ext cx="2651760"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Describe-to-design </a:t>
            </a:r>
            <a:r>
              <a:rPr lang="en-CA" sz="2000" spc="-50">
                <a:ln w="3175">
                  <a:noFill/>
                </a:ln>
                <a:cs typeface="Segoe UI"/>
              </a:rPr>
              <a:t>flows that make complex process automation simple</a:t>
            </a:r>
            <a:endParaRPr lang="en-US" sz="2000" spc="-50">
              <a:ln w="3175">
                <a:noFill/>
              </a:ln>
              <a:cs typeface="Segoe UI"/>
            </a:endParaRPr>
          </a:p>
        </p:txBody>
      </p:sp>
      <p:sp>
        <p:nvSpPr>
          <p:cNvPr id="2" name="TextBox 1">
            <a:extLst>
              <a:ext uri="{FF2B5EF4-FFF2-40B4-BE49-F238E27FC236}">
                <a16:creationId xmlns:a16="http://schemas.microsoft.com/office/drawing/2014/main" id="{591A3B8A-6E39-BB39-EC3A-6992D8865534}"/>
              </a:ext>
            </a:extLst>
          </p:cNvPr>
          <p:cNvSpPr txBox="1"/>
          <p:nvPr/>
        </p:nvSpPr>
        <p:spPr>
          <a:xfrm>
            <a:off x="9540814" y="2989195"/>
            <a:ext cx="2357499"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Integrate AI models </a:t>
            </a:r>
            <a:r>
              <a:rPr lang="en-CA" sz="2000" spc="-50">
                <a:ln w="3175">
                  <a:noFill/>
                </a:ln>
                <a:cs typeface="Segoe UI"/>
              </a:rPr>
              <a:t>and templates with the power of </a:t>
            </a:r>
            <a:r>
              <a:rPr lang="en-CA" sz="2000" spc="-50" err="1">
                <a:ln w="3175">
                  <a:noFill/>
                </a:ln>
                <a:cs typeface="Segoe UI"/>
              </a:rPr>
              <a:t>GPT</a:t>
            </a:r>
            <a:r>
              <a:rPr lang="en-CA" sz="2000" spc="-50">
                <a:ln w="3175">
                  <a:noFill/>
                </a:ln>
                <a:cs typeface="Segoe UI"/>
              </a:rPr>
              <a:t> into any product or solution</a:t>
            </a:r>
            <a:endParaRPr lang="en-US" sz="2000" spc="-50">
              <a:ln w="3175">
                <a:noFill/>
              </a:ln>
              <a:cs typeface="Segoe UI"/>
            </a:endParaRPr>
          </a:p>
        </p:txBody>
      </p:sp>
      <p:grpSp>
        <p:nvGrpSpPr>
          <p:cNvPr id="21" name="Group 20" descr="Power Apps">
            <a:extLst>
              <a:ext uri="{FF2B5EF4-FFF2-40B4-BE49-F238E27FC236}">
                <a16:creationId xmlns:a16="http://schemas.microsoft.com/office/drawing/2014/main" id="{9D95747C-85EF-C6B3-8B9D-BB74F928D17B}"/>
              </a:ext>
            </a:extLst>
          </p:cNvPr>
          <p:cNvGrpSpPr/>
          <p:nvPr/>
        </p:nvGrpSpPr>
        <p:grpSpPr>
          <a:xfrm>
            <a:off x="552211" y="2215057"/>
            <a:ext cx="1930119" cy="431772"/>
            <a:chOff x="331465" y="1908016"/>
            <a:chExt cx="1930119" cy="431772"/>
          </a:xfrm>
        </p:grpSpPr>
        <p:sp>
          <p:nvSpPr>
            <p:cNvPr id="4" name="TextBox 3">
              <a:extLst>
                <a:ext uri="{FF2B5EF4-FFF2-40B4-BE49-F238E27FC236}">
                  <a16:creationId xmlns:a16="http://schemas.microsoft.com/office/drawing/2014/main" id="{6BC6F172-6FEA-BCA1-B88A-8718FDD3F496}"/>
                </a:ext>
              </a:extLst>
            </p:cNvPr>
            <p:cNvSpPr txBox="1"/>
            <p:nvPr/>
          </p:nvSpPr>
          <p:spPr>
            <a:xfrm>
              <a:off x="846591" y="1970014"/>
              <a:ext cx="1414993"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Apps</a:t>
              </a:r>
            </a:p>
          </p:txBody>
        </p:sp>
        <p:pic>
          <p:nvPicPr>
            <p:cNvPr id="5" name="Picture 4">
              <a:extLst>
                <a:ext uri="{FF2B5EF4-FFF2-40B4-BE49-F238E27FC236}">
                  <a16:creationId xmlns:a16="http://schemas.microsoft.com/office/drawing/2014/main" id="{E8732221-0680-7186-6C63-957F4645692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31465" y="1908016"/>
              <a:ext cx="431772" cy="431772"/>
            </a:xfrm>
            <a:prstGeom prst="rect">
              <a:avLst/>
            </a:prstGeom>
          </p:spPr>
        </p:pic>
      </p:grpSp>
      <p:grpSp>
        <p:nvGrpSpPr>
          <p:cNvPr id="22" name="Group 21" descr="Power Automate">
            <a:extLst>
              <a:ext uri="{FF2B5EF4-FFF2-40B4-BE49-F238E27FC236}">
                <a16:creationId xmlns:a16="http://schemas.microsoft.com/office/drawing/2014/main" id="{ED01F29E-191F-F19E-FA9F-CC6E16B6874B}"/>
              </a:ext>
            </a:extLst>
          </p:cNvPr>
          <p:cNvGrpSpPr/>
          <p:nvPr/>
        </p:nvGrpSpPr>
        <p:grpSpPr>
          <a:xfrm>
            <a:off x="3325382" y="2215122"/>
            <a:ext cx="2465804" cy="431773"/>
            <a:chOff x="2297539" y="2539490"/>
            <a:chExt cx="2465804" cy="431773"/>
          </a:xfrm>
        </p:grpSpPr>
        <p:sp>
          <p:nvSpPr>
            <p:cNvPr id="8" name="TextBox 7">
              <a:extLst>
                <a:ext uri="{FF2B5EF4-FFF2-40B4-BE49-F238E27FC236}">
                  <a16:creationId xmlns:a16="http://schemas.microsoft.com/office/drawing/2014/main" id="{8EC2E5F3-B66A-7836-3ED0-92245674DE9E}"/>
                </a:ext>
              </a:extLst>
            </p:cNvPr>
            <p:cNvSpPr txBox="1"/>
            <p:nvPr/>
          </p:nvSpPr>
          <p:spPr>
            <a:xfrm>
              <a:off x="2814597" y="2601488"/>
              <a:ext cx="1948746"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Automate</a:t>
              </a:r>
            </a:p>
          </p:txBody>
        </p:sp>
        <p:pic>
          <p:nvPicPr>
            <p:cNvPr id="9" name="Picture 8">
              <a:extLst>
                <a:ext uri="{FF2B5EF4-FFF2-40B4-BE49-F238E27FC236}">
                  <a16:creationId xmlns:a16="http://schemas.microsoft.com/office/drawing/2014/main" id="{B7C28ED9-537A-0A4D-D2BD-6ED86EDC115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297539" y="2539490"/>
              <a:ext cx="431773" cy="431773"/>
            </a:xfrm>
            <a:prstGeom prst="rect">
              <a:avLst/>
            </a:prstGeom>
          </p:spPr>
        </p:pic>
      </p:grpSp>
      <p:grpSp>
        <p:nvGrpSpPr>
          <p:cNvPr id="23" name="Group 22" descr="Power Virtual Agents">
            <a:extLst>
              <a:ext uri="{FF2B5EF4-FFF2-40B4-BE49-F238E27FC236}">
                <a16:creationId xmlns:a16="http://schemas.microsoft.com/office/drawing/2014/main" id="{D6B1900C-CFE5-26A9-E6CF-1767859DCDF1}"/>
              </a:ext>
            </a:extLst>
          </p:cNvPr>
          <p:cNvGrpSpPr/>
          <p:nvPr/>
        </p:nvGrpSpPr>
        <p:grpSpPr>
          <a:xfrm>
            <a:off x="6214585" y="2262121"/>
            <a:ext cx="2844856" cy="431774"/>
            <a:chOff x="4667121" y="3722334"/>
            <a:chExt cx="2844856" cy="431774"/>
          </a:xfrm>
        </p:grpSpPr>
        <p:sp>
          <p:nvSpPr>
            <p:cNvPr id="14" name="TextBox 13">
              <a:extLst>
                <a:ext uri="{FF2B5EF4-FFF2-40B4-BE49-F238E27FC236}">
                  <a16:creationId xmlns:a16="http://schemas.microsoft.com/office/drawing/2014/main" id="{AA927F2A-95A2-1A38-893E-9327996B7A98}"/>
                </a:ext>
              </a:extLst>
            </p:cNvPr>
            <p:cNvSpPr txBox="1"/>
            <p:nvPr/>
          </p:nvSpPr>
          <p:spPr>
            <a:xfrm>
              <a:off x="5204052" y="3784333"/>
              <a:ext cx="2307925"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Power Virtual Agents</a:t>
              </a:r>
            </a:p>
          </p:txBody>
        </p:sp>
        <p:pic>
          <p:nvPicPr>
            <p:cNvPr id="15" name="Picture 14">
              <a:extLst>
                <a:ext uri="{FF2B5EF4-FFF2-40B4-BE49-F238E27FC236}">
                  <a16:creationId xmlns:a16="http://schemas.microsoft.com/office/drawing/2014/main" id="{D716DCFC-7603-2076-38BB-4CB0449502BA}"/>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667121" y="3722334"/>
              <a:ext cx="431774" cy="431774"/>
            </a:xfrm>
            <a:prstGeom prst="rect">
              <a:avLst/>
            </a:prstGeom>
          </p:spPr>
        </p:pic>
      </p:grpSp>
      <p:grpSp>
        <p:nvGrpSpPr>
          <p:cNvPr id="25" name="Group 24" descr="AI Builder">
            <a:extLst>
              <a:ext uri="{FF2B5EF4-FFF2-40B4-BE49-F238E27FC236}">
                <a16:creationId xmlns:a16="http://schemas.microsoft.com/office/drawing/2014/main" id="{C8678763-E7D9-2221-D1BC-2237E14E1D49}"/>
              </a:ext>
            </a:extLst>
          </p:cNvPr>
          <p:cNvGrpSpPr/>
          <p:nvPr/>
        </p:nvGrpSpPr>
        <p:grpSpPr>
          <a:xfrm>
            <a:off x="9780263" y="2243522"/>
            <a:ext cx="1625098" cy="431774"/>
            <a:chOff x="7420756" y="2434238"/>
            <a:chExt cx="1625098" cy="431774"/>
          </a:xfrm>
        </p:grpSpPr>
        <p:sp>
          <p:nvSpPr>
            <p:cNvPr id="19" name="TextBox 18">
              <a:extLst>
                <a:ext uri="{FF2B5EF4-FFF2-40B4-BE49-F238E27FC236}">
                  <a16:creationId xmlns:a16="http://schemas.microsoft.com/office/drawing/2014/main" id="{B18A2A04-E6A4-CB67-AB46-047254B24385}"/>
                </a:ext>
              </a:extLst>
            </p:cNvPr>
            <p:cNvSpPr txBox="1"/>
            <p:nvPr/>
          </p:nvSpPr>
          <p:spPr>
            <a:xfrm>
              <a:off x="7959659" y="2496237"/>
              <a:ext cx="1086195" cy="307777"/>
            </a:xfrm>
            <a:prstGeom prst="rect">
              <a:avLst/>
            </a:prstGeom>
            <a:noFill/>
          </p:spPr>
          <p:txBody>
            <a:bodyPr wrap="square" lIns="0" tIns="0" rIns="0" bIns="0" rtlCol="0">
              <a:spAutoFit/>
            </a:bodyPr>
            <a:lstStyle>
              <a:defPPr>
                <a:defRPr lang="en-US"/>
              </a:defPPr>
              <a:lvl1pPr>
                <a:defRPr>
                  <a:gradFill>
                    <a:gsLst>
                      <a:gs pos="47396">
                        <a:schemeClr val="tx1"/>
                      </a:gs>
                      <a:gs pos="100000">
                        <a:schemeClr val="tx1"/>
                      </a:gs>
                    </a:gsLst>
                    <a:lin ang="5287640" scaled="1"/>
                  </a:gradFill>
                  <a:latin typeface="+mj-lt"/>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AI Builder</a:t>
              </a:r>
            </a:p>
          </p:txBody>
        </p:sp>
        <p:pic>
          <p:nvPicPr>
            <p:cNvPr id="20" name="Picture 19">
              <a:extLst>
                <a:ext uri="{FF2B5EF4-FFF2-40B4-BE49-F238E27FC236}">
                  <a16:creationId xmlns:a16="http://schemas.microsoft.com/office/drawing/2014/main" id="{1C447021-7CAC-BA39-B2DE-5FDF261EDFC6}"/>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420756" y="2434238"/>
              <a:ext cx="431774" cy="431774"/>
            </a:xfrm>
            <a:prstGeom prst="rect">
              <a:avLst/>
            </a:prstGeom>
          </p:spPr>
        </p:pic>
      </p:grpSp>
      <p:sp>
        <p:nvSpPr>
          <p:cNvPr id="26" name="TextBox 25">
            <a:extLst>
              <a:ext uri="{FF2B5EF4-FFF2-40B4-BE49-F238E27FC236}">
                <a16:creationId xmlns:a16="http://schemas.microsoft.com/office/drawing/2014/main" id="{82233E74-8A96-60A6-0989-C5B2CB143AA3}"/>
              </a:ext>
            </a:extLst>
          </p:cNvPr>
          <p:cNvSpPr txBox="1"/>
          <p:nvPr/>
        </p:nvSpPr>
        <p:spPr>
          <a:xfrm>
            <a:off x="5103972" y="5822300"/>
            <a:ext cx="198405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7"/>
              </a:rPr>
              <a:t>Learn more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2649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4" presetClass="path" presetSubtype="0" decel="100000" fill="hold" grpId="1" nodeType="withEffect">
                                  <p:stCondLst>
                                    <p:cond delay="0"/>
                                  </p:stCondLst>
                                  <p:childTnLst>
                                    <p:animMotion origin="layout" path="M 0 0.06227 L 0 -3.33333E-6 " pathEditMode="relative" rAng="0" ptsTypes="AA">
                                      <p:cBhvr>
                                        <p:cTn id="9" dur="500" fill="hold"/>
                                        <p:tgtEl>
                                          <p:spTgt spid="6"/>
                                        </p:tgtEl>
                                        <p:attrNameLst>
                                          <p:attrName>ppt_x</p:attrName>
                                          <p:attrName>ppt_y</p:attrName>
                                        </p:attrNameLst>
                                      </p:cBhvr>
                                      <p:rCtr x="0" y="-3125"/>
                                    </p:animMotion>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25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64" presetClass="path" presetSubtype="0" decel="100000" fill="hold" nodeType="withEffect">
                                  <p:stCondLst>
                                    <p:cond delay="250"/>
                                  </p:stCondLst>
                                  <p:childTnLst>
                                    <p:animMotion origin="layout" path="M 8.33333E-7 0.03842 L 8.33333E-7 1.85185E-6 " pathEditMode="relative" rAng="0" ptsTypes="AA">
                                      <p:cBhvr>
                                        <p:cTn id="23" dur="500" fill="hold"/>
                                        <p:tgtEl>
                                          <p:spTgt spid="21"/>
                                        </p:tgtEl>
                                        <p:attrNameLst>
                                          <p:attrName>ppt_x</p:attrName>
                                          <p:attrName>ppt_y</p:attrName>
                                        </p:attrNameLst>
                                      </p:cBhvr>
                                      <p:rCtr x="0" y="-1921"/>
                                    </p:animMotion>
                                  </p:childTnLst>
                                </p:cTn>
                              </p:par>
                              <p:par>
                                <p:cTn id="24" presetID="64" presetClass="path" presetSubtype="0" decel="100000" fill="hold" nodeType="withEffect">
                                  <p:stCondLst>
                                    <p:cond delay="250"/>
                                  </p:stCondLst>
                                  <p:childTnLst>
                                    <p:animMotion origin="layout" path="M 1.875E-6 0.03565 L 1.875E-6 1.85185E-6 " pathEditMode="relative" rAng="0" ptsTypes="AA">
                                      <p:cBhvr>
                                        <p:cTn id="25" dur="500" fill="hold"/>
                                        <p:tgtEl>
                                          <p:spTgt spid="22"/>
                                        </p:tgtEl>
                                        <p:attrNameLst>
                                          <p:attrName>ppt_x</p:attrName>
                                          <p:attrName>ppt_y</p:attrName>
                                        </p:attrNameLst>
                                      </p:cBhvr>
                                      <p:rCtr x="0" y="-1782"/>
                                    </p:animMotion>
                                  </p:childTnLst>
                                </p:cTn>
                              </p:par>
                              <p:par>
                                <p:cTn id="26" presetID="64" presetClass="path" presetSubtype="0" decel="100000" fill="hold" nodeType="withEffect">
                                  <p:stCondLst>
                                    <p:cond delay="250"/>
                                  </p:stCondLst>
                                  <p:childTnLst>
                                    <p:animMotion origin="layout" path="M -2.29167E-6 0.03866 L -2.29167E-6 -2.59259E-6 " pathEditMode="relative" rAng="0" ptsTypes="AA">
                                      <p:cBhvr>
                                        <p:cTn id="27" dur="500" fill="hold"/>
                                        <p:tgtEl>
                                          <p:spTgt spid="23"/>
                                        </p:tgtEl>
                                        <p:attrNameLst>
                                          <p:attrName>ppt_x</p:attrName>
                                          <p:attrName>ppt_y</p:attrName>
                                        </p:attrNameLst>
                                      </p:cBhvr>
                                      <p:rCtr x="0" y="-1944"/>
                                    </p:animMotion>
                                  </p:childTnLst>
                                </p:cTn>
                              </p:par>
                              <p:par>
                                <p:cTn id="28" presetID="64" presetClass="path" presetSubtype="0" decel="100000" fill="hold" nodeType="withEffect">
                                  <p:stCondLst>
                                    <p:cond delay="250"/>
                                  </p:stCondLst>
                                  <p:childTnLst>
                                    <p:animMotion origin="layout" path="M 1.11022E-16 0.03426 L 1.11022E-16 -4.81481E-6 " pathEditMode="relative" rAng="0" ptsTypes="AA">
                                      <p:cBhvr>
                                        <p:cTn id="29" dur="500" fill="hold"/>
                                        <p:tgtEl>
                                          <p:spTgt spid="25"/>
                                        </p:tgtEl>
                                        <p:attrNameLst>
                                          <p:attrName>ppt_x</p:attrName>
                                          <p:attrName>ppt_y</p:attrName>
                                        </p:attrNameLst>
                                      </p:cBhvr>
                                      <p:rCtr x="0" y="-1713"/>
                                    </p:animMotion>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42" presetClass="path" presetSubtype="0" decel="100000" fill="hold" grpId="1" nodeType="withEffect">
                                  <p:stCondLst>
                                    <p:cond delay="500"/>
                                  </p:stCondLst>
                                  <p:childTnLst>
                                    <p:animMotion origin="layout" path="M -2.29167E-6 3.7037E-7 L -2.29167E-6 0.01968 " pathEditMode="relative" rAng="0" ptsTypes="AA">
                                      <p:cBhvr>
                                        <p:cTn id="34" dur="500" spd="-100000" fill="hold"/>
                                        <p:tgtEl>
                                          <p:spTgt spid="56"/>
                                        </p:tgtEl>
                                        <p:attrNameLst>
                                          <p:attrName>ppt_x</p:attrName>
                                          <p:attrName>ppt_y</p:attrName>
                                        </p:attrNameLst>
                                      </p:cBhvr>
                                      <p:rCtr x="0" y="972"/>
                                    </p:animMotion>
                                  </p:childTnLst>
                                </p:cTn>
                              </p:par>
                              <p:par>
                                <p:cTn id="35" presetID="10" presetClass="entr" presetSubtype="0" fill="hold" grpId="0" nodeType="withEffect">
                                  <p:stCondLst>
                                    <p:cond delay="5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grpId="1" nodeType="withEffect">
                                  <p:stCondLst>
                                    <p:cond delay="500"/>
                                  </p:stCondLst>
                                  <p:childTnLst>
                                    <p:animMotion origin="layout" path="M 8.33333E-7 3.7037E-7 L 8.33333E-7 0.01968 " pathEditMode="relative" rAng="0" ptsTypes="AA">
                                      <p:cBhvr>
                                        <p:cTn id="39" dur="500" spd="-100000" fill="hold"/>
                                        <p:tgtEl>
                                          <p:spTgt spid="57"/>
                                        </p:tgtEl>
                                        <p:attrNameLst>
                                          <p:attrName>ppt_x</p:attrName>
                                          <p:attrName>ppt_y</p:attrName>
                                        </p:attrNameLst>
                                      </p:cBhvr>
                                      <p:rCtr x="0" y="972"/>
                                    </p:animMotion>
                                  </p:childTnLst>
                                </p:cTn>
                              </p:par>
                              <p:par>
                                <p:cTn id="40" presetID="10" presetClass="entr" presetSubtype="0" fill="hold" grpId="0" nodeType="withEffect">
                                  <p:stCondLst>
                                    <p:cond delay="50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42" presetClass="path" presetSubtype="0" decel="100000" fill="hold" grpId="1" nodeType="withEffect">
                                  <p:stCondLst>
                                    <p:cond delay="500"/>
                                  </p:stCondLst>
                                  <p:childTnLst>
                                    <p:animMotion origin="layout" path="M 1.875E-6 2.59259E-6 L 1.875E-6 0.01967 " pathEditMode="relative" rAng="0" ptsTypes="AA">
                                      <p:cBhvr>
                                        <p:cTn id="44" dur="500" spd="-100000" fill="hold"/>
                                        <p:tgtEl>
                                          <p:spTgt spid="58"/>
                                        </p:tgtEl>
                                        <p:attrNameLst>
                                          <p:attrName>ppt_x</p:attrName>
                                          <p:attrName>ppt_y</p:attrName>
                                        </p:attrNameLst>
                                      </p:cBhvr>
                                      <p:rCtr x="0" y="972"/>
                                    </p:animMotion>
                                  </p:childTnLst>
                                </p:cTn>
                              </p:par>
                              <p:par>
                                <p:cTn id="45" presetID="10" presetClass="entr" presetSubtype="0" fill="hold" grpId="0" nodeType="with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500"/>
                                  </p:stCondLst>
                                  <p:childTnLst>
                                    <p:animMotion origin="layout" path="M 3.33333E-6 3.7037E-7 L 3.33333E-6 0.01968 " pathEditMode="relative" rAng="0" ptsTypes="AA">
                                      <p:cBhvr>
                                        <p:cTn id="4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6" grpId="0"/>
      <p:bldP spid="56" grpId="1"/>
      <p:bldP spid="57" grpId="0"/>
      <p:bldP spid="57" grpId="1"/>
      <p:bldP spid="58" grpId="0"/>
      <p:bldP spid="58" grpId="1"/>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8322DAA3-43E3-E3F9-B5BC-F051F12AFC78}"/>
              </a:ext>
              <a:ext uri="{C183D7F6-B498-43B3-948B-1728B52AA6E4}">
                <adec:decorative xmlns:adec="http://schemas.microsoft.com/office/drawing/2017/decorative" val="1"/>
              </a:ext>
            </a:extLst>
          </p:cNvPr>
          <p:cNvSpPr txBox="1">
            <a:spLocks/>
          </p:cNvSpPr>
          <p:nvPr/>
        </p:nvSpPr>
        <p:spPr>
          <a:xfrm>
            <a:off x="1304599" y="2053534"/>
            <a:ext cx="957028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The first and only </a:t>
            </a:r>
            <a:r>
              <a:rPr lang="en-US" sz="2400" spc="-50">
                <a:ln w="3175">
                  <a:noFill/>
                </a:ln>
                <a:gradFill flip="none" rotWithShape="1">
                  <a:gsLst>
                    <a:gs pos="0">
                      <a:srgbClr val="CD9AD0"/>
                    </a:gs>
                    <a:gs pos="81000">
                      <a:srgbClr val="8EC8E8"/>
                    </a:gs>
                  </a:gsLst>
                  <a:lin ang="13500000" scaled="1"/>
                  <a:tileRect/>
                </a:gradFill>
                <a:latin typeface="Segoe UI Semibold"/>
                <a:ea typeface="+mj-lt"/>
                <a:cs typeface="Segoe UI Semibold"/>
              </a:rPr>
              <a:t>generative AI security product</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 to help defend organizations at machine speed and scale.   </a:t>
            </a:r>
          </a:p>
        </p:txBody>
      </p:sp>
      <p:sp>
        <p:nvSpPr>
          <p:cNvPr id="13" name="TextBox 12">
            <a:extLst>
              <a:ext uri="{FF2B5EF4-FFF2-40B4-BE49-F238E27FC236}">
                <a16:creationId xmlns:a16="http://schemas.microsoft.com/office/drawing/2014/main" id="{99134600-D804-7BD6-2089-4821C565EE3A}"/>
              </a:ext>
            </a:extLst>
          </p:cNvPr>
          <p:cNvSpPr txBox="1"/>
          <p:nvPr/>
        </p:nvSpPr>
        <p:spPr>
          <a:xfrm>
            <a:off x="3218903" y="4261342"/>
            <a:ext cx="2645870" cy="1107996"/>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Simplifies the complex </a:t>
            </a:r>
            <a:r>
              <a:rPr kumimoji="0" lang="en-US" b="0" i="0" u="none" strike="noStrike" kern="1200" cap="none" spc="-50" normalizeH="0" baseline="0" noProof="0">
                <a:ln w="3175">
                  <a:noFill/>
                </a:ln>
                <a:solidFill>
                  <a:srgbClr val="FFFFFF"/>
                </a:solidFill>
                <a:effectLst/>
                <a:uLnTx/>
                <a:uFillTx/>
                <a:latin typeface="Segoe UI Semibold"/>
                <a:cs typeface="Segoe UI Semibold"/>
              </a:rPr>
              <a:t>with natural language prompts and easy reporting </a:t>
            </a:r>
          </a:p>
        </p:txBody>
      </p:sp>
      <p:sp>
        <p:nvSpPr>
          <p:cNvPr id="24" name="TextBox 23">
            <a:extLst>
              <a:ext uri="{FF2B5EF4-FFF2-40B4-BE49-F238E27FC236}">
                <a16:creationId xmlns:a16="http://schemas.microsoft.com/office/drawing/2014/main" id="{7318B9DF-87E9-EEB7-5A69-C8CA0E678632}"/>
              </a:ext>
            </a:extLst>
          </p:cNvPr>
          <p:cNvSpPr txBox="1"/>
          <p:nvPr/>
        </p:nvSpPr>
        <p:spPr>
          <a:xfrm>
            <a:off x="464646" y="4261342"/>
            <a:ext cx="2395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ea typeface="+mj-lt"/>
                <a:cs typeface="Segoe UI Semibold"/>
              </a:rPr>
              <a:t>Enables response in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minutes</a:t>
            </a:r>
            <a:r>
              <a:rPr kumimoji="0" lang="en-US" b="0" i="0" u="none" strike="noStrike" kern="1200" cap="none" spc="-50" normalizeH="0" baseline="0" noProof="0">
                <a:ln w="3175">
                  <a:noFill/>
                </a:ln>
                <a:solidFill>
                  <a:srgbClr val="FFFFFF"/>
                </a:solidFill>
                <a:effectLst/>
                <a:uLnTx/>
                <a:uFillTx/>
                <a:latin typeface="Segoe UI Semibold"/>
                <a:ea typeface="+mj-lt"/>
                <a:cs typeface="Segoe UI Semibold"/>
              </a:rPr>
              <a:t>, not hours</a:t>
            </a:r>
          </a:p>
        </p:txBody>
      </p:sp>
      <p:grpSp>
        <p:nvGrpSpPr>
          <p:cNvPr id="72" name="Group 71">
            <a:extLst>
              <a:ext uri="{FF2B5EF4-FFF2-40B4-BE49-F238E27FC236}">
                <a16:creationId xmlns:a16="http://schemas.microsoft.com/office/drawing/2014/main" id="{42702932-916F-FA0C-95B1-FC0B37E971A4}"/>
              </a:ext>
              <a:ext uri="{C183D7F6-B498-43B3-948B-1728B52AA6E4}">
                <adec:decorative xmlns:adec="http://schemas.microsoft.com/office/drawing/2017/decorative" val="1"/>
              </a:ext>
            </a:extLst>
          </p:cNvPr>
          <p:cNvGrpSpPr/>
          <p:nvPr/>
        </p:nvGrpSpPr>
        <p:grpSpPr>
          <a:xfrm>
            <a:off x="10224691" y="3429000"/>
            <a:ext cx="517368" cy="520058"/>
            <a:chOff x="4210468" y="3127683"/>
            <a:chExt cx="569107" cy="572066"/>
          </a:xfrm>
        </p:grpSpPr>
        <p:sp>
          <p:nvSpPr>
            <p:cNvPr id="73" name="Freeform: Shape 72">
              <a:extLst>
                <a:ext uri="{FF2B5EF4-FFF2-40B4-BE49-F238E27FC236}">
                  <a16:creationId xmlns:a16="http://schemas.microsoft.com/office/drawing/2014/main" id="{1FD85848-3E76-2B3E-956C-597133692D7D}"/>
                </a:ext>
              </a:extLst>
            </p:cNvPr>
            <p:cNvSpPr/>
            <p:nvPr/>
          </p:nvSpPr>
          <p:spPr>
            <a:xfrm flipH="1">
              <a:off x="4251671" y="3531749"/>
              <a:ext cx="78878" cy="45528"/>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18177B9-0705-D7FA-FAF0-33F7A2B0B91A}"/>
                </a:ext>
              </a:extLst>
            </p:cNvPr>
            <p:cNvSpPr/>
            <p:nvPr/>
          </p:nvSpPr>
          <p:spPr>
            <a:xfrm flipH="1">
              <a:off x="4659494" y="3269960"/>
              <a:ext cx="78878" cy="45528"/>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FCB7E1C-5413-0FA0-3C42-A7BD61E90A50}"/>
                </a:ext>
              </a:extLst>
            </p:cNvPr>
            <p:cNvSpPr/>
            <p:nvPr/>
          </p:nvSpPr>
          <p:spPr>
            <a:xfrm flipH="1">
              <a:off x="4659494" y="3531749"/>
              <a:ext cx="78878" cy="45528"/>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FE1A95-A45E-DCCD-9BF7-189F94A8205A}"/>
                </a:ext>
              </a:extLst>
            </p:cNvPr>
            <p:cNvSpPr/>
            <p:nvPr/>
          </p:nvSpPr>
          <p:spPr>
            <a:xfrm flipH="1">
              <a:off x="4251671" y="3269960"/>
              <a:ext cx="78878" cy="45528"/>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88DB3A5-254A-BCF1-D650-6A74B860FD51}"/>
                </a:ext>
              </a:extLst>
            </p:cNvPr>
            <p:cNvSpPr/>
            <p:nvPr/>
          </p:nvSpPr>
          <p:spPr>
            <a:xfrm flipH="1">
              <a:off x="4688518" y="3423619"/>
              <a:ext cx="91057" cy="11382"/>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B355997-8167-3875-E9BD-0F7D4D4FE057}"/>
                </a:ext>
              </a:extLst>
            </p:cNvPr>
            <p:cNvSpPr/>
            <p:nvPr/>
          </p:nvSpPr>
          <p:spPr>
            <a:xfrm flipH="1">
              <a:off x="4210468" y="3423619"/>
              <a:ext cx="91057" cy="11382"/>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0343C48-2D36-6153-23EE-3EC03FAA9FF4}"/>
                </a:ext>
              </a:extLst>
            </p:cNvPr>
            <p:cNvSpPr/>
            <p:nvPr/>
          </p:nvSpPr>
          <p:spPr>
            <a:xfrm flipH="1">
              <a:off x="4264875" y="3479619"/>
              <a:ext cx="44049" cy="11724"/>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AC8A320-1069-D742-63D6-D3C26153D60A}"/>
                </a:ext>
              </a:extLst>
            </p:cNvPr>
            <p:cNvSpPr/>
            <p:nvPr/>
          </p:nvSpPr>
          <p:spPr>
            <a:xfrm flipH="1">
              <a:off x="4681120" y="3355895"/>
              <a:ext cx="44049" cy="11724"/>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DF4DEFE-7FB2-0141-592C-D20FAA5A8348}"/>
                </a:ext>
              </a:extLst>
            </p:cNvPr>
            <p:cNvSpPr/>
            <p:nvPr/>
          </p:nvSpPr>
          <p:spPr>
            <a:xfrm flipH="1">
              <a:off x="4332712" y="3576595"/>
              <a:ext cx="32098" cy="32098"/>
            </a:xfrm>
            <a:custGeom>
              <a:avLst/>
              <a:gdLst>
                <a:gd name="connsiteX0" fmla="*/ 0 w 96244"/>
                <a:gd name="connsiteY0" fmla="*/ 0 h 96244"/>
                <a:gd name="connsiteX1" fmla="*/ 96244 w 96244"/>
                <a:gd name="connsiteY1" fmla="*/ 96244 h 96244"/>
              </a:gdLst>
              <a:ahLst/>
              <a:cxnLst>
                <a:cxn ang="0">
                  <a:pos x="connsiteX0" y="connsiteY0"/>
                </a:cxn>
                <a:cxn ang="0">
                  <a:pos x="connsiteX1" y="connsiteY1"/>
                </a:cxn>
              </a:cxnLst>
              <a:rect l="l" t="t" r="r" b="b"/>
              <a:pathLst>
                <a:path w="96244" h="96244">
                  <a:moveTo>
                    <a:pt x="0" y="0"/>
                  </a:moveTo>
                  <a:lnTo>
                    <a:pt x="96244" y="96244"/>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A12524D-53F2-B97C-23DB-FC5601405CFA}"/>
                </a:ext>
              </a:extLst>
            </p:cNvPr>
            <p:cNvSpPr/>
            <p:nvPr/>
          </p:nvSpPr>
          <p:spPr>
            <a:xfrm flipH="1">
              <a:off x="4625233" y="3576595"/>
              <a:ext cx="32098" cy="32098"/>
            </a:xfrm>
            <a:custGeom>
              <a:avLst/>
              <a:gdLst>
                <a:gd name="connsiteX0" fmla="*/ 96244 w 96244"/>
                <a:gd name="connsiteY0" fmla="*/ 0 h 96244"/>
                <a:gd name="connsiteX1" fmla="*/ 0 w 96244"/>
                <a:gd name="connsiteY1" fmla="*/ 96244 h 96244"/>
              </a:gdLst>
              <a:ahLst/>
              <a:cxnLst>
                <a:cxn ang="0">
                  <a:pos x="connsiteX0" y="connsiteY0"/>
                </a:cxn>
                <a:cxn ang="0">
                  <a:pos x="connsiteX1" y="connsiteY1"/>
                </a:cxn>
              </a:cxnLst>
              <a:rect l="l" t="t" r="r" b="b"/>
              <a:pathLst>
                <a:path w="96244" h="96244">
                  <a:moveTo>
                    <a:pt x="96244" y="0"/>
                  </a:moveTo>
                  <a:lnTo>
                    <a:pt x="0" y="96244"/>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A0E5DEC-B63B-36F1-800A-F67E56F476D6}"/>
                </a:ext>
              </a:extLst>
            </p:cNvPr>
            <p:cNvSpPr/>
            <p:nvPr/>
          </p:nvSpPr>
          <p:spPr>
            <a:xfrm flipH="1">
              <a:off x="4681120" y="3479619"/>
              <a:ext cx="44049" cy="11724"/>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0302BB8-F1A4-2C1F-4138-E059D15CE814}"/>
                </a:ext>
              </a:extLst>
            </p:cNvPr>
            <p:cNvSpPr/>
            <p:nvPr/>
          </p:nvSpPr>
          <p:spPr>
            <a:xfrm flipH="1">
              <a:off x="4264875" y="3355895"/>
              <a:ext cx="44049" cy="11724"/>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adFill>
              <a:gsLst>
                <a:gs pos="0">
                  <a:srgbClr val="CD9AD0"/>
                </a:gs>
                <a:gs pos="100000">
                  <a:srgbClr val="8EC8E8"/>
                </a:gs>
              </a:gsLst>
              <a:lin ang="13500000" scaled="1"/>
            </a:gradFill>
            <a:ln w="25400"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EF51ED0-95B8-8B4B-D400-6B39CC921819}"/>
                </a:ext>
              </a:extLst>
            </p:cNvPr>
            <p:cNvSpPr/>
            <p:nvPr/>
          </p:nvSpPr>
          <p:spPr>
            <a:xfrm flipH="1">
              <a:off x="4278929" y="3139122"/>
              <a:ext cx="432408" cy="557668"/>
            </a:xfrm>
            <a:custGeom>
              <a:avLst/>
              <a:gdLst>
                <a:gd name="connsiteX0" fmla="*/ 1276942 w 1296566"/>
                <a:gd name="connsiteY0" fmla="*/ 19966 h 1672157"/>
                <a:gd name="connsiteX1" fmla="*/ 1180357 w 1296566"/>
                <a:gd name="connsiteY1" fmla="*/ 19966 h 1672157"/>
                <a:gd name="connsiteX2" fmla="*/ 648283 w 1296566"/>
                <a:gd name="connsiteY2" fmla="*/ 545896 h 1672157"/>
                <a:gd name="connsiteX3" fmla="*/ 116551 w 1296566"/>
                <a:gd name="connsiteY3" fmla="*/ 19966 h 1672157"/>
                <a:gd name="connsiteX4" fmla="*/ 19966 w 1296566"/>
                <a:gd name="connsiteY4" fmla="*/ 19966 h 1672157"/>
                <a:gd name="connsiteX5" fmla="*/ 19966 w 1296566"/>
                <a:gd name="connsiteY5" fmla="*/ 116551 h 1672157"/>
                <a:gd name="connsiteX6" fmla="*/ 443508 w 1296566"/>
                <a:gd name="connsiteY6" fmla="*/ 544189 h 1672157"/>
                <a:gd name="connsiteX7" fmla="*/ 443508 w 1296566"/>
                <a:gd name="connsiteY7" fmla="*/ 1638029 h 1672157"/>
                <a:gd name="connsiteX8" fmla="*/ 477638 w 1296566"/>
                <a:gd name="connsiteY8" fmla="*/ 1672158 h 1672157"/>
                <a:gd name="connsiteX9" fmla="*/ 818929 w 1296566"/>
                <a:gd name="connsiteY9" fmla="*/ 1672158 h 1672157"/>
                <a:gd name="connsiteX10" fmla="*/ 853058 w 1296566"/>
                <a:gd name="connsiteY10" fmla="*/ 1638029 h 1672157"/>
                <a:gd name="connsiteX11" fmla="*/ 853058 w 1296566"/>
                <a:gd name="connsiteY11" fmla="*/ 543848 h 1672157"/>
                <a:gd name="connsiteX12" fmla="*/ 1276601 w 1296566"/>
                <a:gd name="connsiteY12" fmla="*/ 116210 h 1672157"/>
                <a:gd name="connsiteX13" fmla="*/ 1276601 w 1296566"/>
                <a:gd name="connsiteY13" fmla="*/ 19624 h 167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6566" h="1672157">
                  <a:moveTo>
                    <a:pt x="1276942" y="19966"/>
                  </a:moveTo>
                  <a:cubicBezTo>
                    <a:pt x="1250322" y="-6655"/>
                    <a:pt x="1206978" y="-6655"/>
                    <a:pt x="1180357" y="19966"/>
                  </a:cubicBezTo>
                  <a:lnTo>
                    <a:pt x="648283" y="545896"/>
                  </a:lnTo>
                  <a:lnTo>
                    <a:pt x="116551" y="19966"/>
                  </a:lnTo>
                  <a:cubicBezTo>
                    <a:pt x="89930" y="-6655"/>
                    <a:pt x="46586" y="-6655"/>
                    <a:pt x="19966" y="19966"/>
                  </a:cubicBezTo>
                  <a:cubicBezTo>
                    <a:pt x="-6655" y="46586"/>
                    <a:pt x="-6655" y="89930"/>
                    <a:pt x="19966" y="116551"/>
                  </a:cubicBezTo>
                  <a:lnTo>
                    <a:pt x="443508" y="544189"/>
                  </a:lnTo>
                  <a:lnTo>
                    <a:pt x="443508" y="1638029"/>
                  </a:lnTo>
                  <a:cubicBezTo>
                    <a:pt x="443508" y="1656800"/>
                    <a:pt x="458867" y="1672158"/>
                    <a:pt x="477638" y="1672158"/>
                  </a:cubicBezTo>
                  <a:lnTo>
                    <a:pt x="818929" y="1672158"/>
                  </a:lnTo>
                  <a:cubicBezTo>
                    <a:pt x="837700" y="1672158"/>
                    <a:pt x="853058" y="1656800"/>
                    <a:pt x="853058" y="1638029"/>
                  </a:cubicBezTo>
                  <a:lnTo>
                    <a:pt x="853058" y="543848"/>
                  </a:lnTo>
                  <a:lnTo>
                    <a:pt x="1276601" y="116210"/>
                  </a:lnTo>
                  <a:cubicBezTo>
                    <a:pt x="1303222" y="89589"/>
                    <a:pt x="1303222" y="46245"/>
                    <a:pt x="1276601" y="19624"/>
                  </a:cubicBezTo>
                  <a:close/>
                </a:path>
              </a:pathLst>
            </a:custGeom>
            <a:gradFill>
              <a:gsLst>
                <a:gs pos="0">
                  <a:srgbClr val="CD9AD0"/>
                </a:gs>
                <a:gs pos="100000">
                  <a:srgbClr val="8EC8E8"/>
                </a:gs>
              </a:gsLst>
              <a:lin ang="13500000" scaled="1"/>
            </a:gradFill>
            <a:ln w="68140" cap="rnd">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917F6D5-F636-C6A1-8BB8-9D6A89F1C285}"/>
                </a:ext>
              </a:extLst>
            </p:cNvPr>
            <p:cNvSpPr/>
            <p:nvPr/>
          </p:nvSpPr>
          <p:spPr>
            <a:xfrm flipH="1">
              <a:off x="4438111" y="3127683"/>
              <a:ext cx="113821" cy="113821"/>
            </a:xfrm>
            <a:custGeom>
              <a:avLst/>
              <a:gdLst>
                <a:gd name="connsiteX0" fmla="*/ 341292 w 341291"/>
                <a:gd name="connsiteY0" fmla="*/ 170646 h 341291"/>
                <a:gd name="connsiteX1" fmla="*/ 170646 w 341291"/>
                <a:gd name="connsiteY1" fmla="*/ 341292 h 341291"/>
                <a:gd name="connsiteX2" fmla="*/ 0 w 341291"/>
                <a:gd name="connsiteY2" fmla="*/ 170646 h 341291"/>
                <a:gd name="connsiteX3" fmla="*/ 170646 w 341291"/>
                <a:gd name="connsiteY3" fmla="*/ 0 h 341291"/>
                <a:gd name="connsiteX4" fmla="*/ 341292 w 341291"/>
                <a:gd name="connsiteY4" fmla="*/ 170646 h 3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1" h="341291">
                  <a:moveTo>
                    <a:pt x="341292" y="170646"/>
                  </a:moveTo>
                  <a:cubicBezTo>
                    <a:pt x="341292" y="264891"/>
                    <a:pt x="264891" y="341292"/>
                    <a:pt x="170646" y="341292"/>
                  </a:cubicBezTo>
                  <a:cubicBezTo>
                    <a:pt x="76401" y="341292"/>
                    <a:pt x="0" y="264891"/>
                    <a:pt x="0" y="170646"/>
                  </a:cubicBezTo>
                  <a:cubicBezTo>
                    <a:pt x="0" y="76401"/>
                    <a:pt x="76401" y="0"/>
                    <a:pt x="170646" y="0"/>
                  </a:cubicBezTo>
                  <a:cubicBezTo>
                    <a:pt x="264891" y="0"/>
                    <a:pt x="341292" y="76401"/>
                    <a:pt x="341292" y="170646"/>
                  </a:cubicBezTo>
                  <a:close/>
                </a:path>
              </a:pathLst>
            </a:custGeom>
            <a:gradFill>
              <a:gsLst>
                <a:gs pos="0">
                  <a:srgbClr val="CD9AD0"/>
                </a:gs>
                <a:gs pos="100000">
                  <a:srgbClr val="8EC8E8"/>
                </a:gs>
              </a:gsLst>
              <a:lin ang="13500000" scaled="1"/>
            </a:gradFill>
            <a:ln w="68140"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F25653F-5DF6-E97A-2914-29CC2B5E4CB7}"/>
                </a:ext>
              </a:extLst>
            </p:cNvPr>
            <p:cNvSpPr/>
            <p:nvPr/>
          </p:nvSpPr>
          <p:spPr>
            <a:xfrm rot="5400000" flipH="1">
              <a:off x="4397629" y="3605249"/>
              <a:ext cx="168000" cy="21000"/>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adFill>
              <a:gsLst>
                <a:gs pos="0">
                  <a:srgbClr val="CD9AD0"/>
                </a:gs>
                <a:gs pos="100000">
                  <a:srgbClr val="8EC8E8"/>
                </a:gs>
              </a:gsLst>
              <a:lin ang="13500000" scaled="1"/>
            </a:gradFill>
            <a:ln w="47625" cap="rnd">
              <a:solidFill>
                <a:schemeClr val="bg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8BC8DC5E-6353-B5AD-A6A1-95F40F47CE20}"/>
              </a:ext>
            </a:extLst>
          </p:cNvPr>
          <p:cNvSpPr txBox="1"/>
          <p:nvPr/>
        </p:nvSpPr>
        <p:spPr>
          <a:xfrm>
            <a:off x="9253664" y="4261342"/>
            <a:ext cx="2395272"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cs typeface="Segoe UI Semibold"/>
              </a:rPr>
              <a:t>Addresses talent shortage by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extending human expertise</a:t>
            </a:r>
          </a:p>
        </p:txBody>
      </p:sp>
      <p:sp>
        <p:nvSpPr>
          <p:cNvPr id="31" name="TextBox 30">
            <a:extLst>
              <a:ext uri="{FF2B5EF4-FFF2-40B4-BE49-F238E27FC236}">
                <a16:creationId xmlns:a16="http://schemas.microsoft.com/office/drawing/2014/main" id="{F1D0E7E1-A29F-BEB2-8F69-CCFA2F2320F1}"/>
              </a:ext>
            </a:extLst>
          </p:cNvPr>
          <p:cNvSpPr txBox="1"/>
          <p:nvPr/>
        </p:nvSpPr>
        <p:spPr>
          <a:xfrm>
            <a:off x="6379782" y="4261342"/>
            <a:ext cx="2395272"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a:cs typeface="Segoe UI Semibold" panose="020B0702040204020203" pitchFamily="34" charset="0"/>
              </a:rPr>
              <a:t>Catches </a:t>
            </a:r>
            <a:r>
              <a:rPr kumimoji="0" lang="en-US"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panose="020B0702040204020203" pitchFamily="34" charset="0"/>
              </a:rPr>
              <a:t>what others miss </a:t>
            </a:r>
            <a:r>
              <a:rPr kumimoji="0" lang="en-US" b="0" i="0" u="none" strike="noStrike" kern="1200" cap="none" spc="-50" normalizeH="0" baseline="0" noProof="0">
                <a:ln w="3175">
                  <a:noFill/>
                </a:ln>
                <a:solidFill>
                  <a:srgbClr val="FFFFFF"/>
                </a:solidFill>
                <a:effectLst/>
                <a:uLnTx/>
                <a:uFillTx/>
                <a:latin typeface="Segoe UI Semibold"/>
                <a:cs typeface="Segoe UI Semibold" panose="020B0702040204020203" pitchFamily="34" charset="0"/>
              </a:rPr>
              <a:t>with deeper understanding of events </a:t>
            </a:r>
          </a:p>
        </p:txBody>
      </p:sp>
      <p:grpSp>
        <p:nvGrpSpPr>
          <p:cNvPr id="68" name="Group 67">
            <a:extLst>
              <a:ext uri="{FF2B5EF4-FFF2-40B4-BE49-F238E27FC236}">
                <a16:creationId xmlns:a16="http://schemas.microsoft.com/office/drawing/2014/main" id="{83615A85-4846-208F-84DD-CE0ADF32629A}"/>
              </a:ext>
              <a:ext uri="{C183D7F6-B498-43B3-948B-1728B52AA6E4}">
                <adec:decorative xmlns:adec="http://schemas.microsoft.com/office/drawing/2017/decorative" val="1"/>
              </a:ext>
            </a:extLst>
          </p:cNvPr>
          <p:cNvGrpSpPr/>
          <p:nvPr/>
        </p:nvGrpSpPr>
        <p:grpSpPr>
          <a:xfrm>
            <a:off x="1474764" y="3462628"/>
            <a:ext cx="439187" cy="503399"/>
            <a:chOff x="1473882" y="3792108"/>
            <a:chExt cx="439187" cy="503399"/>
          </a:xfrm>
          <a:gradFill>
            <a:gsLst>
              <a:gs pos="0">
                <a:srgbClr val="CD9AD0"/>
              </a:gs>
              <a:gs pos="100000">
                <a:srgbClr val="8EC8E8"/>
              </a:gs>
            </a:gsLst>
            <a:lin ang="13500000" scaled="1"/>
          </a:gradFill>
        </p:grpSpPr>
        <p:sp>
          <p:nvSpPr>
            <p:cNvPr id="40" name="Freeform: Shape 39">
              <a:extLst>
                <a:ext uri="{FF2B5EF4-FFF2-40B4-BE49-F238E27FC236}">
                  <a16:creationId xmlns:a16="http://schemas.microsoft.com/office/drawing/2014/main" id="{20D0D97E-26BD-07A7-48FA-683461F5DC7A}"/>
                </a:ext>
              </a:extLst>
            </p:cNvPr>
            <p:cNvSpPr/>
            <p:nvPr/>
          </p:nvSpPr>
          <p:spPr>
            <a:xfrm>
              <a:off x="1473882" y="3792108"/>
              <a:ext cx="439187" cy="503399"/>
            </a:xfrm>
            <a:custGeom>
              <a:avLst/>
              <a:gdLst>
                <a:gd name="connsiteX0" fmla="*/ 219882 w 439187"/>
                <a:gd name="connsiteY0" fmla="*/ 463823 h 503399"/>
                <a:gd name="connsiteX1" fmla="*/ 39441 w 439187"/>
                <a:gd name="connsiteY1" fmla="*/ 283485 h 503399"/>
                <a:gd name="connsiteX2" fmla="*/ 219779 w 439187"/>
                <a:gd name="connsiteY2" fmla="*/ 103044 h 503399"/>
                <a:gd name="connsiteX3" fmla="*/ 400220 w 439187"/>
                <a:gd name="connsiteY3" fmla="*/ 283382 h 503399"/>
                <a:gd name="connsiteX4" fmla="*/ 400220 w 439187"/>
                <a:gd name="connsiteY4" fmla="*/ 283434 h 503399"/>
                <a:gd name="connsiteX5" fmla="*/ 220475 w 439187"/>
                <a:gd name="connsiteY5" fmla="*/ 463823 h 503399"/>
                <a:gd name="connsiteX6" fmla="*/ 219882 w 439187"/>
                <a:gd name="connsiteY6" fmla="*/ 463823 h 503399"/>
                <a:gd name="connsiteX7" fmla="*/ 372525 w 439187"/>
                <a:gd name="connsiteY7" fmla="*/ 126237 h 503399"/>
                <a:gd name="connsiteX8" fmla="*/ 391847 w 439187"/>
                <a:gd name="connsiteY8" fmla="*/ 106915 h 503399"/>
                <a:gd name="connsiteX9" fmla="*/ 391203 w 439187"/>
                <a:gd name="connsiteY9" fmla="*/ 79864 h 503399"/>
                <a:gd name="connsiteX10" fmla="*/ 364153 w 439187"/>
                <a:gd name="connsiteY10" fmla="*/ 79220 h 503399"/>
                <a:gd name="connsiteX11" fmla="*/ 342254 w 439187"/>
                <a:gd name="connsiteY11" fmla="*/ 101762 h 503399"/>
                <a:gd name="connsiteX12" fmla="*/ 239204 w 439187"/>
                <a:gd name="connsiteY12" fmla="*/ 65695 h 503399"/>
                <a:gd name="connsiteX13" fmla="*/ 239204 w 439187"/>
                <a:gd name="connsiteY13" fmla="*/ 38644 h 503399"/>
                <a:gd name="connsiteX14" fmla="*/ 297170 w 439187"/>
                <a:gd name="connsiteY14" fmla="*/ 38644 h 503399"/>
                <a:gd name="connsiteX15" fmla="*/ 297170 w 439187"/>
                <a:gd name="connsiteY15" fmla="*/ 0 h 503399"/>
                <a:gd name="connsiteX16" fmla="*/ 142594 w 439187"/>
                <a:gd name="connsiteY16" fmla="*/ 0 h 503399"/>
                <a:gd name="connsiteX17" fmla="*/ 142594 w 439187"/>
                <a:gd name="connsiteY17" fmla="*/ 38644 h 503399"/>
                <a:gd name="connsiteX18" fmla="*/ 200560 w 439187"/>
                <a:gd name="connsiteY18" fmla="*/ 38644 h 503399"/>
                <a:gd name="connsiteX19" fmla="*/ 200560 w 439187"/>
                <a:gd name="connsiteY19" fmla="*/ 65051 h 503399"/>
                <a:gd name="connsiteX20" fmla="*/ 840 w 439187"/>
                <a:gd name="connsiteY20" fmla="*/ 302839 h 503399"/>
                <a:gd name="connsiteX21" fmla="*/ 238628 w 439187"/>
                <a:gd name="connsiteY21" fmla="*/ 502560 h 503399"/>
                <a:gd name="connsiteX22" fmla="*/ 438348 w 439187"/>
                <a:gd name="connsiteY22" fmla="*/ 264771 h 503399"/>
                <a:gd name="connsiteX23" fmla="*/ 372525 w 439187"/>
                <a:gd name="connsiteY23" fmla="*/ 126237 h 50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187" h="503399">
                  <a:moveTo>
                    <a:pt x="219882" y="463823"/>
                  </a:moveTo>
                  <a:cubicBezTo>
                    <a:pt x="120256" y="463851"/>
                    <a:pt x="39469" y="383112"/>
                    <a:pt x="39441" y="283485"/>
                  </a:cubicBezTo>
                  <a:cubicBezTo>
                    <a:pt x="39413" y="183859"/>
                    <a:pt x="120153" y="103072"/>
                    <a:pt x="219779" y="103044"/>
                  </a:cubicBezTo>
                  <a:cubicBezTo>
                    <a:pt x="319406" y="103016"/>
                    <a:pt x="400192" y="183755"/>
                    <a:pt x="400220" y="283382"/>
                  </a:cubicBezTo>
                  <a:cubicBezTo>
                    <a:pt x="400220" y="283399"/>
                    <a:pt x="400220" y="283416"/>
                    <a:pt x="400220" y="283434"/>
                  </a:cubicBezTo>
                  <a:cubicBezTo>
                    <a:pt x="400398" y="382882"/>
                    <a:pt x="319923" y="463645"/>
                    <a:pt x="220475" y="463823"/>
                  </a:cubicBezTo>
                  <a:cubicBezTo>
                    <a:pt x="220278" y="463823"/>
                    <a:pt x="220080" y="463823"/>
                    <a:pt x="219882" y="463823"/>
                  </a:cubicBezTo>
                  <a:close/>
                  <a:moveTo>
                    <a:pt x="372525" y="126237"/>
                  </a:moveTo>
                  <a:lnTo>
                    <a:pt x="391847" y="106915"/>
                  </a:lnTo>
                  <a:cubicBezTo>
                    <a:pt x="399067" y="99239"/>
                    <a:pt x="398780" y="87187"/>
                    <a:pt x="391203" y="79864"/>
                  </a:cubicBezTo>
                  <a:cubicBezTo>
                    <a:pt x="383747" y="72598"/>
                    <a:pt x="371946" y="72316"/>
                    <a:pt x="364153" y="79220"/>
                  </a:cubicBezTo>
                  <a:lnTo>
                    <a:pt x="342254" y="101762"/>
                  </a:lnTo>
                  <a:cubicBezTo>
                    <a:pt x="311614" y="81004"/>
                    <a:pt x="276101" y="68574"/>
                    <a:pt x="239204" y="65695"/>
                  </a:cubicBezTo>
                  <a:lnTo>
                    <a:pt x="239204" y="38644"/>
                  </a:lnTo>
                  <a:lnTo>
                    <a:pt x="297170" y="38644"/>
                  </a:lnTo>
                  <a:lnTo>
                    <a:pt x="297170" y="0"/>
                  </a:lnTo>
                  <a:lnTo>
                    <a:pt x="142594" y="0"/>
                  </a:lnTo>
                  <a:lnTo>
                    <a:pt x="142594" y="38644"/>
                  </a:lnTo>
                  <a:lnTo>
                    <a:pt x="200560" y="38644"/>
                  </a:lnTo>
                  <a:lnTo>
                    <a:pt x="200560" y="65051"/>
                  </a:lnTo>
                  <a:cubicBezTo>
                    <a:pt x="79745" y="75562"/>
                    <a:pt x="-9673" y="182024"/>
                    <a:pt x="840" y="302839"/>
                  </a:cubicBezTo>
                  <a:cubicBezTo>
                    <a:pt x="11351" y="423653"/>
                    <a:pt x="117813" y="513072"/>
                    <a:pt x="238628" y="502560"/>
                  </a:cubicBezTo>
                  <a:cubicBezTo>
                    <a:pt x="359443" y="492047"/>
                    <a:pt x="448861" y="385586"/>
                    <a:pt x="438348" y="264771"/>
                  </a:cubicBezTo>
                  <a:cubicBezTo>
                    <a:pt x="433773" y="212182"/>
                    <a:pt x="410406" y="163002"/>
                    <a:pt x="372525" y="126237"/>
                  </a:cubicBezTo>
                  <a:close/>
                </a:path>
              </a:pathLst>
            </a:custGeom>
            <a:grp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708E982-1897-392B-41A2-0365DC161934}"/>
                </a:ext>
              </a:extLst>
            </p:cNvPr>
            <p:cNvSpPr/>
            <p:nvPr/>
          </p:nvSpPr>
          <p:spPr>
            <a:xfrm>
              <a:off x="1693751" y="3920869"/>
              <a:ext cx="154575" cy="154575"/>
            </a:xfrm>
            <a:custGeom>
              <a:avLst/>
              <a:gdLst>
                <a:gd name="connsiteX0" fmla="*/ 154576 w 154575"/>
                <a:gd name="connsiteY0" fmla="*/ 154575 h 154575"/>
                <a:gd name="connsiteX1" fmla="*/ 0 w 154575"/>
                <a:gd name="connsiteY1" fmla="*/ 0 h 154575"/>
                <a:gd name="connsiteX2" fmla="*/ 0 w 154575"/>
                <a:gd name="connsiteY2" fmla="*/ 154575 h 154575"/>
              </a:gdLst>
              <a:ahLst/>
              <a:cxnLst>
                <a:cxn ang="0">
                  <a:pos x="connsiteX0" y="connsiteY0"/>
                </a:cxn>
                <a:cxn ang="0">
                  <a:pos x="connsiteX1" y="connsiteY1"/>
                </a:cxn>
                <a:cxn ang="0">
                  <a:pos x="connsiteX2" y="connsiteY2"/>
                </a:cxn>
              </a:cxnLst>
              <a:rect l="l" t="t" r="r" b="b"/>
              <a:pathLst>
                <a:path w="154575" h="154575">
                  <a:moveTo>
                    <a:pt x="154576" y="154575"/>
                  </a:moveTo>
                  <a:cubicBezTo>
                    <a:pt x="154476" y="69247"/>
                    <a:pt x="85328" y="99"/>
                    <a:pt x="0" y="0"/>
                  </a:cubicBezTo>
                  <a:lnTo>
                    <a:pt x="0" y="154575"/>
                  </a:lnTo>
                  <a:close/>
                </a:path>
              </a:pathLst>
            </a:custGeom>
            <a:grp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0AC37405-A0C4-7F7D-6599-732764214F1F}"/>
              </a:ext>
              <a:ext uri="{C183D7F6-B498-43B3-948B-1728B52AA6E4}">
                <adec:decorative xmlns:adec="http://schemas.microsoft.com/office/drawing/2017/decorative" val="1"/>
              </a:ext>
            </a:extLst>
          </p:cNvPr>
          <p:cNvGrpSpPr/>
          <p:nvPr/>
        </p:nvGrpSpPr>
        <p:grpSpPr>
          <a:xfrm>
            <a:off x="4347368" y="3462628"/>
            <a:ext cx="489489" cy="489489"/>
            <a:chOff x="500314" y="2941712"/>
            <a:chExt cx="489489" cy="489489"/>
          </a:xfrm>
          <a:gradFill>
            <a:gsLst>
              <a:gs pos="0">
                <a:srgbClr val="CD9AD0"/>
              </a:gs>
              <a:gs pos="100000">
                <a:srgbClr val="8EC8E8"/>
              </a:gs>
            </a:gsLst>
            <a:lin ang="13500000" scaled="1"/>
          </a:gradFill>
        </p:grpSpPr>
        <p:sp>
          <p:nvSpPr>
            <p:cNvPr id="43" name="Freeform: Shape 42">
              <a:extLst>
                <a:ext uri="{FF2B5EF4-FFF2-40B4-BE49-F238E27FC236}">
                  <a16:creationId xmlns:a16="http://schemas.microsoft.com/office/drawing/2014/main" id="{A6628036-6150-2E3C-9AA4-DACA58057227}"/>
                </a:ext>
              </a:extLst>
            </p:cNvPr>
            <p:cNvSpPr/>
            <p:nvPr/>
          </p:nvSpPr>
          <p:spPr>
            <a:xfrm>
              <a:off x="500314" y="2941712"/>
              <a:ext cx="489489" cy="489489"/>
            </a:xfrm>
            <a:custGeom>
              <a:avLst/>
              <a:gdLst>
                <a:gd name="connsiteX0" fmla="*/ 244745 w 489489"/>
                <a:gd name="connsiteY0" fmla="*/ 0 h 489489"/>
                <a:gd name="connsiteX1" fmla="*/ 0 w 489489"/>
                <a:gd name="connsiteY1" fmla="*/ 244745 h 489489"/>
                <a:gd name="connsiteX2" fmla="*/ 244745 w 489489"/>
                <a:gd name="connsiteY2" fmla="*/ 489489 h 489489"/>
                <a:gd name="connsiteX3" fmla="*/ 489489 w 489489"/>
                <a:gd name="connsiteY3" fmla="*/ 244745 h 489489"/>
                <a:gd name="connsiteX4" fmla="*/ 244745 w 489489"/>
                <a:gd name="connsiteY4" fmla="*/ 0 h 489489"/>
                <a:gd name="connsiteX5" fmla="*/ 244745 w 489489"/>
                <a:gd name="connsiteY5" fmla="*/ 38644 h 489489"/>
                <a:gd name="connsiteX6" fmla="*/ 450845 w 489489"/>
                <a:gd name="connsiteY6" fmla="*/ 244745 h 489489"/>
                <a:gd name="connsiteX7" fmla="*/ 244745 w 489489"/>
                <a:gd name="connsiteY7" fmla="*/ 450845 h 489489"/>
                <a:gd name="connsiteX8" fmla="*/ 38644 w 489489"/>
                <a:gd name="connsiteY8" fmla="*/ 244745 h 489489"/>
                <a:gd name="connsiteX9" fmla="*/ 244745 w 489489"/>
                <a:gd name="connsiteY9" fmla="*/ 38644 h 4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89" h="489489">
                  <a:moveTo>
                    <a:pt x="244745" y="0"/>
                  </a:moveTo>
                  <a:cubicBezTo>
                    <a:pt x="109491" y="0"/>
                    <a:pt x="0" y="109491"/>
                    <a:pt x="0" y="244745"/>
                  </a:cubicBezTo>
                  <a:cubicBezTo>
                    <a:pt x="0" y="379998"/>
                    <a:pt x="109491" y="489489"/>
                    <a:pt x="244745" y="489489"/>
                  </a:cubicBezTo>
                  <a:cubicBezTo>
                    <a:pt x="379998" y="489489"/>
                    <a:pt x="489489" y="379998"/>
                    <a:pt x="489489" y="244745"/>
                  </a:cubicBezTo>
                  <a:cubicBezTo>
                    <a:pt x="489489" y="109491"/>
                    <a:pt x="379998" y="0"/>
                    <a:pt x="244745" y="0"/>
                  </a:cubicBezTo>
                  <a:close/>
                  <a:moveTo>
                    <a:pt x="244745" y="38644"/>
                  </a:moveTo>
                  <a:cubicBezTo>
                    <a:pt x="358100" y="38644"/>
                    <a:pt x="450845" y="131389"/>
                    <a:pt x="450845" y="244745"/>
                  </a:cubicBezTo>
                  <a:cubicBezTo>
                    <a:pt x="450845" y="358100"/>
                    <a:pt x="358100" y="450845"/>
                    <a:pt x="244745" y="450845"/>
                  </a:cubicBezTo>
                  <a:cubicBezTo>
                    <a:pt x="131389" y="450845"/>
                    <a:pt x="38644" y="358100"/>
                    <a:pt x="38644" y="244745"/>
                  </a:cubicBezTo>
                  <a:cubicBezTo>
                    <a:pt x="38644" y="131389"/>
                    <a:pt x="131389" y="38644"/>
                    <a:pt x="244745" y="38644"/>
                  </a:cubicBezTo>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1353E0A-31CB-E0BA-87B6-2BDA3471B5D2}"/>
                </a:ext>
              </a:extLst>
            </p:cNvPr>
            <p:cNvSpPr/>
            <p:nvPr/>
          </p:nvSpPr>
          <p:spPr>
            <a:xfrm>
              <a:off x="644584" y="3087271"/>
              <a:ext cx="199660" cy="199660"/>
            </a:xfrm>
            <a:custGeom>
              <a:avLst/>
              <a:gdLst>
                <a:gd name="connsiteX0" fmla="*/ 0 w 199660"/>
                <a:gd name="connsiteY0" fmla="*/ 199660 h 199660"/>
                <a:gd name="connsiteX1" fmla="*/ 141694 w 199660"/>
                <a:gd name="connsiteY1" fmla="*/ 141694 h 199660"/>
                <a:gd name="connsiteX2" fmla="*/ 199660 w 199660"/>
                <a:gd name="connsiteY2" fmla="*/ 0 h 199660"/>
                <a:gd name="connsiteX3" fmla="*/ 57966 w 199660"/>
                <a:gd name="connsiteY3" fmla="*/ 59254 h 199660"/>
                <a:gd name="connsiteX4" fmla="*/ 0 w 199660"/>
                <a:gd name="connsiteY4" fmla="*/ 199660 h 199660"/>
                <a:gd name="connsiteX5" fmla="*/ 100474 w 199660"/>
                <a:gd name="connsiteY5" fmla="*/ 86305 h 199660"/>
                <a:gd name="connsiteX6" fmla="*/ 113355 w 199660"/>
                <a:gd name="connsiteY6" fmla="*/ 99186 h 199660"/>
                <a:gd name="connsiteX7" fmla="*/ 100474 w 199660"/>
                <a:gd name="connsiteY7" fmla="*/ 112067 h 199660"/>
                <a:gd name="connsiteX8" fmla="*/ 87593 w 199660"/>
                <a:gd name="connsiteY8" fmla="*/ 99186 h 199660"/>
                <a:gd name="connsiteX9" fmla="*/ 100474 w 199660"/>
                <a:gd name="connsiteY9" fmla="*/ 86305 h 19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60" h="199660">
                  <a:moveTo>
                    <a:pt x="0" y="199660"/>
                  </a:moveTo>
                  <a:lnTo>
                    <a:pt x="141694" y="141694"/>
                  </a:lnTo>
                  <a:lnTo>
                    <a:pt x="199660" y="0"/>
                  </a:lnTo>
                  <a:lnTo>
                    <a:pt x="57966" y="59254"/>
                  </a:lnTo>
                  <a:lnTo>
                    <a:pt x="0" y="199660"/>
                  </a:lnTo>
                  <a:close/>
                  <a:moveTo>
                    <a:pt x="100474" y="86305"/>
                  </a:moveTo>
                  <a:cubicBezTo>
                    <a:pt x="108203" y="86305"/>
                    <a:pt x="113355" y="91457"/>
                    <a:pt x="113355" y="99186"/>
                  </a:cubicBezTo>
                  <a:cubicBezTo>
                    <a:pt x="113355" y="106915"/>
                    <a:pt x="108203" y="112067"/>
                    <a:pt x="100474" y="112067"/>
                  </a:cubicBezTo>
                  <a:cubicBezTo>
                    <a:pt x="92745" y="112067"/>
                    <a:pt x="87593" y="106915"/>
                    <a:pt x="87593" y="99186"/>
                  </a:cubicBezTo>
                  <a:cubicBezTo>
                    <a:pt x="87593" y="91457"/>
                    <a:pt x="92745" y="86305"/>
                    <a:pt x="100474" y="86305"/>
                  </a:cubicBezTo>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AEDB4DD2-F973-27AD-0305-D2DC00894169}"/>
              </a:ext>
              <a:ext uri="{C183D7F6-B498-43B3-948B-1728B52AA6E4}">
                <adec:decorative xmlns:adec="http://schemas.microsoft.com/office/drawing/2017/decorative" val="1"/>
              </a:ext>
            </a:extLst>
          </p:cNvPr>
          <p:cNvGrpSpPr/>
          <p:nvPr/>
        </p:nvGrpSpPr>
        <p:grpSpPr>
          <a:xfrm>
            <a:off x="7355088" y="3462628"/>
            <a:ext cx="508810" cy="508811"/>
            <a:chOff x="490653" y="4184265"/>
            <a:chExt cx="508810" cy="508811"/>
          </a:xfrm>
          <a:gradFill>
            <a:gsLst>
              <a:gs pos="0">
                <a:srgbClr val="CD9AD0"/>
              </a:gs>
              <a:gs pos="100000">
                <a:srgbClr val="8EC8E8"/>
              </a:gs>
            </a:gsLst>
            <a:lin ang="13500000" scaled="1"/>
          </a:gradFill>
        </p:grpSpPr>
        <p:sp>
          <p:nvSpPr>
            <p:cNvPr id="46" name="Freeform: Shape 45">
              <a:extLst>
                <a:ext uri="{FF2B5EF4-FFF2-40B4-BE49-F238E27FC236}">
                  <a16:creationId xmlns:a16="http://schemas.microsoft.com/office/drawing/2014/main" id="{9E38E9EC-1C2B-6DFF-78BA-A995C5A0D34D}"/>
                </a:ext>
              </a:extLst>
            </p:cNvPr>
            <p:cNvSpPr/>
            <p:nvPr/>
          </p:nvSpPr>
          <p:spPr>
            <a:xfrm>
              <a:off x="670347" y="4184265"/>
              <a:ext cx="329116" cy="328472"/>
            </a:xfrm>
            <a:custGeom>
              <a:avLst/>
              <a:gdLst>
                <a:gd name="connsiteX0" fmla="*/ 271151 w 329116"/>
                <a:gd name="connsiteY0" fmla="*/ 57966 h 328472"/>
                <a:gd name="connsiteX1" fmla="*/ 264711 w 329116"/>
                <a:gd name="connsiteY1" fmla="*/ 0 h 328472"/>
                <a:gd name="connsiteX2" fmla="*/ 193863 w 329116"/>
                <a:gd name="connsiteY2" fmla="*/ 70847 h 328472"/>
                <a:gd name="connsiteX3" fmla="*/ 197728 w 329116"/>
                <a:gd name="connsiteY3" fmla="*/ 104338 h 328472"/>
                <a:gd name="connsiteX4" fmla="*/ 94677 w 329116"/>
                <a:gd name="connsiteY4" fmla="*/ 207389 h 328472"/>
                <a:gd name="connsiteX5" fmla="*/ 64406 w 329116"/>
                <a:gd name="connsiteY5" fmla="*/ 199660 h 328472"/>
                <a:gd name="connsiteX6" fmla="*/ 0 w 329116"/>
                <a:gd name="connsiteY6" fmla="*/ 264066 h 328472"/>
                <a:gd name="connsiteX7" fmla="*/ 64406 w 329116"/>
                <a:gd name="connsiteY7" fmla="*/ 328473 h 328472"/>
                <a:gd name="connsiteX8" fmla="*/ 128813 w 329116"/>
                <a:gd name="connsiteY8" fmla="*/ 264066 h 328472"/>
                <a:gd name="connsiteX9" fmla="*/ 121728 w 329116"/>
                <a:gd name="connsiteY9" fmla="*/ 234440 h 328472"/>
                <a:gd name="connsiteX10" fmla="*/ 224779 w 329116"/>
                <a:gd name="connsiteY10" fmla="*/ 131389 h 328472"/>
                <a:gd name="connsiteX11" fmla="*/ 258270 w 329116"/>
                <a:gd name="connsiteY11" fmla="*/ 135254 h 328472"/>
                <a:gd name="connsiteX12" fmla="*/ 329117 w 329116"/>
                <a:gd name="connsiteY12" fmla="*/ 64406 h 328472"/>
                <a:gd name="connsiteX13" fmla="*/ 271151 w 329116"/>
                <a:gd name="connsiteY13" fmla="*/ 57966 h 32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116" h="328472">
                  <a:moveTo>
                    <a:pt x="271151" y="57966"/>
                  </a:moveTo>
                  <a:lnTo>
                    <a:pt x="264711" y="0"/>
                  </a:lnTo>
                  <a:lnTo>
                    <a:pt x="193863" y="70847"/>
                  </a:lnTo>
                  <a:lnTo>
                    <a:pt x="197728" y="104338"/>
                  </a:lnTo>
                  <a:lnTo>
                    <a:pt x="94677" y="207389"/>
                  </a:lnTo>
                  <a:cubicBezTo>
                    <a:pt x="85661" y="202880"/>
                    <a:pt x="75356" y="199660"/>
                    <a:pt x="64406" y="199660"/>
                  </a:cubicBezTo>
                  <a:cubicBezTo>
                    <a:pt x="28983" y="199660"/>
                    <a:pt x="0" y="228643"/>
                    <a:pt x="0" y="264066"/>
                  </a:cubicBezTo>
                  <a:cubicBezTo>
                    <a:pt x="0" y="299490"/>
                    <a:pt x="28983" y="328473"/>
                    <a:pt x="64406" y="328473"/>
                  </a:cubicBezTo>
                  <a:cubicBezTo>
                    <a:pt x="99830" y="328473"/>
                    <a:pt x="128813" y="299490"/>
                    <a:pt x="128813" y="264066"/>
                  </a:cubicBezTo>
                  <a:cubicBezTo>
                    <a:pt x="128813" y="253117"/>
                    <a:pt x="126237" y="243456"/>
                    <a:pt x="121728" y="234440"/>
                  </a:cubicBezTo>
                  <a:lnTo>
                    <a:pt x="224779" y="131389"/>
                  </a:lnTo>
                  <a:lnTo>
                    <a:pt x="258270" y="135254"/>
                  </a:lnTo>
                  <a:lnTo>
                    <a:pt x="329117" y="64406"/>
                  </a:lnTo>
                  <a:lnTo>
                    <a:pt x="271151" y="5796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34A0C8D-664D-A070-1616-D32F86AD7016}"/>
                </a:ext>
              </a:extLst>
            </p:cNvPr>
            <p:cNvSpPr/>
            <p:nvPr/>
          </p:nvSpPr>
          <p:spPr>
            <a:xfrm>
              <a:off x="490653" y="4203587"/>
              <a:ext cx="489489" cy="489489"/>
            </a:xfrm>
            <a:custGeom>
              <a:avLst/>
              <a:gdLst>
                <a:gd name="connsiteX0" fmla="*/ 455998 w 489489"/>
                <a:gd name="connsiteY0" fmla="*/ 133965 h 489489"/>
                <a:gd name="connsiteX1" fmla="*/ 447625 w 489489"/>
                <a:gd name="connsiteY1" fmla="*/ 142982 h 489489"/>
                <a:gd name="connsiteX2" fmla="*/ 435388 w 489489"/>
                <a:gd name="connsiteY2" fmla="*/ 141694 h 489489"/>
                <a:gd name="connsiteX3" fmla="*/ 421862 w 489489"/>
                <a:gd name="connsiteY3" fmla="*/ 139762 h 489489"/>
                <a:gd name="connsiteX4" fmla="*/ 450845 w 489489"/>
                <a:gd name="connsiteY4" fmla="*/ 244745 h 489489"/>
                <a:gd name="connsiteX5" fmla="*/ 244745 w 489489"/>
                <a:gd name="connsiteY5" fmla="*/ 450845 h 489489"/>
                <a:gd name="connsiteX6" fmla="*/ 38644 w 489489"/>
                <a:gd name="connsiteY6" fmla="*/ 244745 h 489489"/>
                <a:gd name="connsiteX7" fmla="*/ 244745 w 489489"/>
                <a:gd name="connsiteY7" fmla="*/ 38644 h 489489"/>
                <a:gd name="connsiteX8" fmla="*/ 349727 w 489489"/>
                <a:gd name="connsiteY8" fmla="*/ 67627 h 489489"/>
                <a:gd name="connsiteX9" fmla="*/ 348439 w 489489"/>
                <a:gd name="connsiteY9" fmla="*/ 54745 h 489489"/>
                <a:gd name="connsiteX10" fmla="*/ 346507 w 489489"/>
                <a:gd name="connsiteY10" fmla="*/ 41864 h 489489"/>
                <a:gd name="connsiteX11" fmla="*/ 355524 w 489489"/>
                <a:gd name="connsiteY11" fmla="*/ 32847 h 489489"/>
                <a:gd name="connsiteX12" fmla="*/ 360032 w 489489"/>
                <a:gd name="connsiteY12" fmla="*/ 28339 h 489489"/>
                <a:gd name="connsiteX13" fmla="*/ 244745 w 489489"/>
                <a:gd name="connsiteY13" fmla="*/ 0 h 489489"/>
                <a:gd name="connsiteX14" fmla="*/ 0 w 489489"/>
                <a:gd name="connsiteY14" fmla="*/ 244745 h 489489"/>
                <a:gd name="connsiteX15" fmla="*/ 244745 w 489489"/>
                <a:gd name="connsiteY15" fmla="*/ 489489 h 489489"/>
                <a:gd name="connsiteX16" fmla="*/ 489489 w 489489"/>
                <a:gd name="connsiteY16" fmla="*/ 244745 h 489489"/>
                <a:gd name="connsiteX17" fmla="*/ 460506 w 489489"/>
                <a:gd name="connsiteY17" fmla="*/ 130101 h 489489"/>
                <a:gd name="connsiteX18" fmla="*/ 455998 w 489489"/>
                <a:gd name="connsiteY18" fmla="*/ 133965 h 4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9489" h="489489">
                  <a:moveTo>
                    <a:pt x="455998" y="133965"/>
                  </a:moveTo>
                  <a:lnTo>
                    <a:pt x="447625" y="142982"/>
                  </a:lnTo>
                  <a:lnTo>
                    <a:pt x="435388" y="141694"/>
                  </a:lnTo>
                  <a:lnTo>
                    <a:pt x="421862" y="139762"/>
                  </a:lnTo>
                  <a:cubicBezTo>
                    <a:pt x="439896" y="170677"/>
                    <a:pt x="450845" y="206101"/>
                    <a:pt x="450845" y="244745"/>
                  </a:cubicBezTo>
                  <a:cubicBezTo>
                    <a:pt x="450845" y="358100"/>
                    <a:pt x="358100" y="450845"/>
                    <a:pt x="244745" y="450845"/>
                  </a:cubicBezTo>
                  <a:cubicBezTo>
                    <a:pt x="131389" y="450845"/>
                    <a:pt x="38644" y="358100"/>
                    <a:pt x="38644" y="244745"/>
                  </a:cubicBezTo>
                  <a:cubicBezTo>
                    <a:pt x="38644" y="131389"/>
                    <a:pt x="131389" y="38644"/>
                    <a:pt x="244745" y="38644"/>
                  </a:cubicBezTo>
                  <a:cubicBezTo>
                    <a:pt x="282744" y="38644"/>
                    <a:pt x="318812" y="48949"/>
                    <a:pt x="349727" y="67627"/>
                  </a:cubicBezTo>
                  <a:lnTo>
                    <a:pt x="348439" y="54745"/>
                  </a:lnTo>
                  <a:lnTo>
                    <a:pt x="346507" y="41864"/>
                  </a:lnTo>
                  <a:lnTo>
                    <a:pt x="355524" y="32847"/>
                  </a:lnTo>
                  <a:lnTo>
                    <a:pt x="360032" y="28339"/>
                  </a:lnTo>
                  <a:cubicBezTo>
                    <a:pt x="325253" y="10305"/>
                    <a:pt x="286609" y="0"/>
                    <a:pt x="244745" y="0"/>
                  </a:cubicBezTo>
                  <a:cubicBezTo>
                    <a:pt x="109491" y="0"/>
                    <a:pt x="0" y="109491"/>
                    <a:pt x="0" y="244745"/>
                  </a:cubicBezTo>
                  <a:cubicBezTo>
                    <a:pt x="0" y="379998"/>
                    <a:pt x="109491" y="489489"/>
                    <a:pt x="244745" y="489489"/>
                  </a:cubicBezTo>
                  <a:cubicBezTo>
                    <a:pt x="379998" y="489489"/>
                    <a:pt x="489489" y="379998"/>
                    <a:pt x="489489" y="244745"/>
                  </a:cubicBezTo>
                  <a:cubicBezTo>
                    <a:pt x="489489" y="202880"/>
                    <a:pt x="479184" y="164236"/>
                    <a:pt x="460506" y="130101"/>
                  </a:cubicBezTo>
                  <a:lnTo>
                    <a:pt x="455998" y="13396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9EA1E25-0DD7-2066-8861-0B36A9C59508}"/>
                </a:ext>
              </a:extLst>
            </p:cNvPr>
            <p:cNvSpPr/>
            <p:nvPr/>
          </p:nvSpPr>
          <p:spPr>
            <a:xfrm>
              <a:off x="580822" y="4293756"/>
              <a:ext cx="309151" cy="309151"/>
            </a:xfrm>
            <a:custGeom>
              <a:avLst/>
              <a:gdLst>
                <a:gd name="connsiteX0" fmla="*/ 262134 w 309151"/>
                <a:gd name="connsiteY0" fmla="*/ 110779 h 309151"/>
                <a:gd name="connsiteX1" fmla="*/ 270507 w 309151"/>
                <a:gd name="connsiteY1" fmla="*/ 154576 h 309151"/>
                <a:gd name="connsiteX2" fmla="*/ 154576 w 309151"/>
                <a:gd name="connsiteY2" fmla="*/ 270507 h 309151"/>
                <a:gd name="connsiteX3" fmla="*/ 38644 w 309151"/>
                <a:gd name="connsiteY3" fmla="*/ 154576 h 309151"/>
                <a:gd name="connsiteX4" fmla="*/ 154576 w 309151"/>
                <a:gd name="connsiteY4" fmla="*/ 38644 h 309151"/>
                <a:gd name="connsiteX5" fmla="*/ 198372 w 309151"/>
                <a:gd name="connsiteY5" fmla="*/ 47017 h 309151"/>
                <a:gd name="connsiteX6" fmla="*/ 227355 w 309151"/>
                <a:gd name="connsiteY6" fmla="*/ 18034 h 309151"/>
                <a:gd name="connsiteX7" fmla="*/ 154576 w 309151"/>
                <a:gd name="connsiteY7" fmla="*/ 0 h 309151"/>
                <a:gd name="connsiteX8" fmla="*/ 0 w 309151"/>
                <a:gd name="connsiteY8" fmla="*/ 154576 h 309151"/>
                <a:gd name="connsiteX9" fmla="*/ 154576 w 309151"/>
                <a:gd name="connsiteY9" fmla="*/ 309151 h 309151"/>
                <a:gd name="connsiteX10" fmla="*/ 309151 w 309151"/>
                <a:gd name="connsiteY10" fmla="*/ 154576 h 309151"/>
                <a:gd name="connsiteX11" fmla="*/ 291117 w 309151"/>
                <a:gd name="connsiteY11" fmla="*/ 81796 h 309151"/>
                <a:gd name="connsiteX12" fmla="*/ 262134 w 309151"/>
                <a:gd name="connsiteY12" fmla="*/ 110779 h 30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151" h="309151">
                  <a:moveTo>
                    <a:pt x="262134" y="110779"/>
                  </a:moveTo>
                  <a:cubicBezTo>
                    <a:pt x="267931" y="124304"/>
                    <a:pt x="270507" y="139118"/>
                    <a:pt x="270507" y="154576"/>
                  </a:cubicBezTo>
                  <a:cubicBezTo>
                    <a:pt x="270507" y="218338"/>
                    <a:pt x="218338" y="270507"/>
                    <a:pt x="154576" y="270507"/>
                  </a:cubicBezTo>
                  <a:cubicBezTo>
                    <a:pt x="90813" y="270507"/>
                    <a:pt x="38644" y="218338"/>
                    <a:pt x="38644" y="154576"/>
                  </a:cubicBezTo>
                  <a:cubicBezTo>
                    <a:pt x="38644" y="90813"/>
                    <a:pt x="90813" y="38644"/>
                    <a:pt x="154576" y="38644"/>
                  </a:cubicBezTo>
                  <a:cubicBezTo>
                    <a:pt x="170033" y="38644"/>
                    <a:pt x="184847" y="41864"/>
                    <a:pt x="198372" y="47017"/>
                  </a:cubicBezTo>
                  <a:lnTo>
                    <a:pt x="227355" y="18034"/>
                  </a:lnTo>
                  <a:cubicBezTo>
                    <a:pt x="205457" y="6441"/>
                    <a:pt x="180982" y="0"/>
                    <a:pt x="154576" y="0"/>
                  </a:cubicBezTo>
                  <a:cubicBezTo>
                    <a:pt x="69559" y="0"/>
                    <a:pt x="0" y="69559"/>
                    <a:pt x="0" y="154576"/>
                  </a:cubicBezTo>
                  <a:cubicBezTo>
                    <a:pt x="0" y="239592"/>
                    <a:pt x="69559" y="309151"/>
                    <a:pt x="154576" y="309151"/>
                  </a:cubicBezTo>
                  <a:cubicBezTo>
                    <a:pt x="239592" y="309151"/>
                    <a:pt x="309151" y="239592"/>
                    <a:pt x="309151" y="154576"/>
                  </a:cubicBezTo>
                  <a:cubicBezTo>
                    <a:pt x="309151" y="128169"/>
                    <a:pt x="302710" y="103694"/>
                    <a:pt x="291117" y="81796"/>
                  </a:cubicBezTo>
                  <a:lnTo>
                    <a:pt x="262134" y="11077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F505D5E6-B862-04FA-01C2-AB3EC057A8F3}"/>
              </a:ext>
            </a:extLst>
          </p:cNvPr>
          <p:cNvSpPr>
            <a:spLocks noGrp="1"/>
          </p:cNvSpPr>
          <p:nvPr>
            <p:ph type="title"/>
          </p:nvPr>
        </p:nvSpPr>
        <p:spPr>
          <a:xfrm>
            <a:off x="580483" y="813115"/>
            <a:ext cx="11018520" cy="615553"/>
          </a:xfrm>
        </p:spPr>
        <p:txBody>
          <a:bodyPr/>
          <a:lstStyle/>
          <a:p>
            <a:r>
              <a:rPr lang="en-US" noProof="0"/>
              <a:t>Microsoft Security Copilot</a:t>
            </a:r>
            <a:endParaRPr lang="en-US"/>
          </a:p>
        </p:txBody>
      </p:sp>
      <p:cxnSp>
        <p:nvCxnSpPr>
          <p:cNvPr id="7" name="Straight Connector 6">
            <a:extLst>
              <a:ext uri="{FF2B5EF4-FFF2-40B4-BE49-F238E27FC236}">
                <a16:creationId xmlns:a16="http://schemas.microsoft.com/office/drawing/2014/main" id="{D0E7E52D-4E39-BAF0-2DC2-C71FDD58E4BE}"/>
              </a:ext>
              <a:ext uri="{C183D7F6-B498-43B3-948B-1728B52AA6E4}">
                <adec:decorative xmlns:adec="http://schemas.microsoft.com/office/drawing/2017/decorative" val="1"/>
              </a:ext>
            </a:extLst>
          </p:cNvPr>
          <p:cNvCxnSpPr>
            <a:cxnSpLocks/>
          </p:cNvCxnSpPr>
          <p:nvPr/>
        </p:nvCxnSpPr>
        <p:spPr>
          <a:xfrm rot="5400000" flipH="1">
            <a:off x="2756853"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1BE8BE-48CE-3097-47DA-764A85D4DDB1}"/>
              </a:ext>
              <a:ext uri="{C183D7F6-B498-43B3-948B-1728B52AA6E4}">
                <adec:decorative xmlns:adec="http://schemas.microsoft.com/office/drawing/2017/decorative" val="1"/>
              </a:ext>
            </a:extLst>
          </p:cNvPr>
          <p:cNvCxnSpPr>
            <a:cxnSpLocks/>
          </p:cNvCxnSpPr>
          <p:nvPr/>
        </p:nvCxnSpPr>
        <p:spPr>
          <a:xfrm rot="5400000" flipH="1">
            <a:off x="5730240"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7716E2C-247A-DFD9-542A-17F30ABF6866}"/>
              </a:ext>
              <a:ext uri="{C183D7F6-B498-43B3-948B-1728B52AA6E4}">
                <adec:decorative xmlns:adec="http://schemas.microsoft.com/office/drawing/2017/decorative" val="1"/>
              </a:ext>
            </a:extLst>
          </p:cNvPr>
          <p:cNvCxnSpPr>
            <a:cxnSpLocks/>
          </p:cNvCxnSpPr>
          <p:nvPr/>
        </p:nvCxnSpPr>
        <p:spPr>
          <a:xfrm rot="5400000" flipH="1">
            <a:off x="8705215" y="4557993"/>
            <a:ext cx="731520" cy="0"/>
          </a:xfrm>
          <a:prstGeom prst="line">
            <a:avLst/>
          </a:prstGeom>
          <a:ln w="15875">
            <a:gradFill flip="none" rotWithShape="1">
              <a:gsLst>
                <a:gs pos="0">
                  <a:srgbClr val="091F2C"/>
                </a:gs>
                <a:gs pos="50000">
                  <a:schemeClr val="accent1"/>
                </a:gs>
                <a:gs pos="100000">
                  <a:srgbClr val="091F2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8.33333E-7 -7.40741E-7 L 8.33333E-7 0.03588 " pathEditMode="relative" rAng="0" ptsTypes="AA">
                                      <p:cBhvr>
                                        <p:cTn id="9" dur="500" spd="-100000" fill="hold"/>
                                        <p:tgtEl>
                                          <p:spTgt spid="3"/>
                                        </p:tgtEl>
                                        <p:attrNameLst>
                                          <p:attrName>ppt_x</p:attrName>
                                          <p:attrName>ppt_y</p:attrName>
                                        </p:attrNameLst>
                                      </p:cBhvr>
                                      <p:rCtr x="0" y="1782"/>
                                    </p:animMotion>
                                  </p:childTnLst>
                                </p:cTn>
                              </p:par>
                              <p:par>
                                <p:cTn id="10" presetID="10" presetClass="entr" presetSubtype="0"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3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64" presetClass="path" presetSubtype="0" decel="100000" fill="hold" grpId="1" nodeType="withEffect">
                                  <p:stCondLst>
                                    <p:cond delay="300"/>
                                  </p:stCondLst>
                                  <p:childTnLst>
                                    <p:animMotion origin="layout" path="M 1.875E-6 0.04051 L 1.875E-6 -4.07407E-6 " pathEditMode="relative" rAng="0" ptsTypes="AA">
                                      <p:cBhvr>
                                        <p:cTn id="32" dur="500" fill="hold"/>
                                        <p:tgtEl>
                                          <p:spTgt spid="24"/>
                                        </p:tgtEl>
                                        <p:attrNameLst>
                                          <p:attrName>ppt_x</p:attrName>
                                          <p:attrName>ppt_y</p:attrName>
                                        </p:attrNameLst>
                                      </p:cBhvr>
                                      <p:rCtr x="0" y="-2037"/>
                                    </p:animMotion>
                                  </p:childTnLst>
                                </p:cTn>
                              </p:par>
                              <p:par>
                                <p:cTn id="33" presetID="64" presetClass="path" presetSubtype="0" decel="100000" fill="hold" grpId="1" nodeType="withEffect">
                                  <p:stCondLst>
                                    <p:cond delay="300"/>
                                  </p:stCondLst>
                                  <p:childTnLst>
                                    <p:animMotion origin="layout" path="M 3.95833E-6 0.03264 L 3.95833E-6 -3.33333E-6 " pathEditMode="relative" rAng="0" ptsTypes="AA">
                                      <p:cBhvr>
                                        <p:cTn id="34" dur="500" fill="hold"/>
                                        <p:tgtEl>
                                          <p:spTgt spid="13"/>
                                        </p:tgtEl>
                                        <p:attrNameLst>
                                          <p:attrName>ppt_x</p:attrName>
                                          <p:attrName>ppt_y</p:attrName>
                                        </p:attrNameLst>
                                      </p:cBhvr>
                                      <p:rCtr x="0" y="-1644"/>
                                    </p:animMotion>
                                  </p:childTnLst>
                                </p:cTn>
                              </p:par>
                              <p:par>
                                <p:cTn id="35" presetID="64" presetClass="path" presetSubtype="0" decel="100000" fill="hold" grpId="1" nodeType="withEffect">
                                  <p:stCondLst>
                                    <p:cond delay="300"/>
                                  </p:stCondLst>
                                  <p:childTnLst>
                                    <p:animMotion origin="layout" path="M -4.375E-6 0.04005 L -4.375E-6 -4.44444E-6 " pathEditMode="relative" rAng="0" ptsTypes="AA">
                                      <p:cBhvr>
                                        <p:cTn id="36" dur="500" fill="hold"/>
                                        <p:tgtEl>
                                          <p:spTgt spid="31"/>
                                        </p:tgtEl>
                                        <p:attrNameLst>
                                          <p:attrName>ppt_x</p:attrName>
                                          <p:attrName>ppt_y</p:attrName>
                                        </p:attrNameLst>
                                      </p:cBhvr>
                                      <p:rCtr x="0" y="-2014"/>
                                    </p:animMotion>
                                  </p:childTnLst>
                                </p:cTn>
                              </p:par>
                              <p:par>
                                <p:cTn id="37" presetID="64" presetClass="path" presetSubtype="0" decel="100000" fill="hold" grpId="1" nodeType="withEffect">
                                  <p:stCondLst>
                                    <p:cond delay="300"/>
                                  </p:stCondLst>
                                  <p:childTnLst>
                                    <p:animMotion origin="layout" path="M -1.45833E-6 0.04144 L -1.45833E-6 -4.44444E-6 " pathEditMode="relative" rAng="0" ptsTypes="AA">
                                      <p:cBhvr>
                                        <p:cTn id="38" dur="500" fill="hold"/>
                                        <p:tgtEl>
                                          <p:spTgt spid="27"/>
                                        </p:tgtEl>
                                        <p:attrNameLst>
                                          <p:attrName>ppt_x</p:attrName>
                                          <p:attrName>ppt_y</p:attrName>
                                        </p:attrNameLst>
                                      </p:cBhvr>
                                      <p:rCtr x="0" y="-2083"/>
                                    </p:animMotion>
                                  </p:childTnLst>
                                </p:cTn>
                              </p:par>
                              <p:par>
                                <p:cTn id="39" presetID="10" presetClass="entr" presetSubtype="0" fill="hold" nodeType="withEffect">
                                  <p:stCondLst>
                                    <p:cond delay="30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nodeType="withEffect">
                                  <p:stCondLst>
                                    <p:cond delay="30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nodeType="withEffect">
                                  <p:stCondLst>
                                    <p:cond delay="30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64" presetClass="path" presetSubtype="0" decel="100000" fill="hold" nodeType="withEffect">
                                  <p:stCondLst>
                                    <p:cond delay="300"/>
                                  </p:stCondLst>
                                  <p:childTnLst>
                                    <p:animMotion origin="layout" path="M -2.29167E-6 0.04907 L -2.29167E-6 4.81481E-6 " pathEditMode="relative" rAng="0" ptsTypes="AA">
                                      <p:cBhvr>
                                        <p:cTn id="52" dur="500" fill="hold"/>
                                        <p:tgtEl>
                                          <p:spTgt spid="68"/>
                                        </p:tgtEl>
                                        <p:attrNameLst>
                                          <p:attrName>ppt_x</p:attrName>
                                          <p:attrName>ppt_y</p:attrName>
                                        </p:attrNameLst>
                                      </p:cBhvr>
                                      <p:rCtr x="0" y="-2454"/>
                                    </p:animMotion>
                                  </p:childTnLst>
                                </p:cTn>
                              </p:par>
                              <p:par>
                                <p:cTn id="53" presetID="64" presetClass="path" presetSubtype="0" decel="100000" fill="hold" nodeType="withEffect">
                                  <p:stCondLst>
                                    <p:cond delay="300"/>
                                  </p:stCondLst>
                                  <p:childTnLst>
                                    <p:animMotion origin="layout" path="M -2.5E-6 0.03773 L -2.5E-6 7.40741E-7 " pathEditMode="relative" rAng="0" ptsTypes="AA">
                                      <p:cBhvr>
                                        <p:cTn id="54" dur="500" fill="hold"/>
                                        <p:tgtEl>
                                          <p:spTgt spid="67"/>
                                        </p:tgtEl>
                                        <p:attrNameLst>
                                          <p:attrName>ppt_x</p:attrName>
                                          <p:attrName>ppt_y</p:attrName>
                                        </p:attrNameLst>
                                      </p:cBhvr>
                                      <p:rCtr x="0" y="-1898"/>
                                    </p:animMotion>
                                  </p:childTnLst>
                                </p:cTn>
                              </p:par>
                              <p:par>
                                <p:cTn id="55" presetID="64" presetClass="path" presetSubtype="0" decel="100000" fill="hold" nodeType="withEffect">
                                  <p:stCondLst>
                                    <p:cond delay="300"/>
                                  </p:stCondLst>
                                  <p:childTnLst>
                                    <p:animMotion origin="layout" path="M 1.45833E-6 0.03356 L 1.45833E-6 1.85185E-6 " pathEditMode="relative" rAng="0" ptsTypes="AA">
                                      <p:cBhvr>
                                        <p:cTn id="56" dur="500" fill="hold"/>
                                        <p:tgtEl>
                                          <p:spTgt spid="66"/>
                                        </p:tgtEl>
                                        <p:attrNameLst>
                                          <p:attrName>ppt_x</p:attrName>
                                          <p:attrName>ppt_y</p:attrName>
                                        </p:attrNameLst>
                                      </p:cBhvr>
                                      <p:rCtr x="0" y="-1690"/>
                                    </p:animMotion>
                                  </p:childTnLst>
                                </p:cTn>
                              </p:par>
                              <p:par>
                                <p:cTn id="57" presetID="64" presetClass="path" presetSubtype="0" decel="100000" fill="hold" nodeType="withEffect">
                                  <p:stCondLst>
                                    <p:cond delay="300"/>
                                  </p:stCondLst>
                                  <p:childTnLst>
                                    <p:animMotion origin="layout" path="M 4.16667E-6 0.05 L 4.16667E-6 -2.96296E-6 " pathEditMode="relative" rAng="0" ptsTypes="AA">
                                      <p:cBhvr>
                                        <p:cTn id="58" dur="500" fill="hold"/>
                                        <p:tgtEl>
                                          <p:spTgt spid="7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24" grpId="0"/>
      <p:bldP spid="24" grpId="1"/>
      <p:bldP spid="27" grpId="0"/>
      <p:bldP spid="27" grpId="1"/>
      <p:bldP spid="31" grpId="0"/>
      <p:bldP spid="3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9D1AFE80-DAB7-4557-81C3-415DEADA93A9}"/>
              </a:ext>
              <a:ext uri="{C183D7F6-B498-43B3-948B-1728B52AA6E4}">
                <adec:decorative xmlns:adec="http://schemas.microsoft.com/office/drawing/2017/decorative" val="1"/>
              </a:ext>
            </a:extLst>
          </p:cNvPr>
          <p:cNvSpPr/>
          <p:nvPr/>
        </p:nvSpPr>
        <p:spPr bwMode="auto">
          <a:xfrm>
            <a:off x="10043581" y="2018099"/>
            <a:ext cx="1737360" cy="4041743"/>
          </a:xfrm>
          <a:prstGeom prst="roundRect">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45A39039-DB4F-8460-7378-75946183AACA}"/>
              </a:ext>
              <a:ext uri="{C183D7F6-B498-43B3-948B-1728B52AA6E4}">
                <adec:decorative xmlns:adec="http://schemas.microsoft.com/office/drawing/2017/decorative" val="1"/>
              </a:ext>
            </a:extLst>
          </p:cNvPr>
          <p:cNvSpPr/>
          <p:nvPr/>
        </p:nvSpPr>
        <p:spPr bwMode="auto">
          <a:xfrm>
            <a:off x="412901" y="2018099"/>
            <a:ext cx="1737360" cy="4041743"/>
          </a:xfrm>
          <a:prstGeom prst="roundRect">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41" name="TextBox 140">
            <a:extLst>
              <a:ext uri="{FF2B5EF4-FFF2-40B4-BE49-F238E27FC236}">
                <a16:creationId xmlns:a16="http://schemas.microsoft.com/office/drawing/2014/main" id="{E05709E9-D625-A6F8-2A6C-9E6DE803C3BB}"/>
              </a:ext>
            </a:extLst>
          </p:cNvPr>
          <p:cNvSpPr txBox="1"/>
          <p:nvPr/>
        </p:nvSpPr>
        <p:spPr>
          <a:xfrm>
            <a:off x="5612217" y="3843077"/>
            <a:ext cx="1003179" cy="492443"/>
          </a:xfrm>
          <a:prstGeom prst="rect">
            <a:avLst/>
          </a:prstGeom>
          <a:noFill/>
        </p:spPr>
        <p:txBody>
          <a:bodyPr wrap="square" lIns="0" tIns="0" rIns="0" bIns="0"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Microsoft</a:t>
            </a:r>
            <a:br>
              <a:rPr kumimoji="0" lang="en-US" sz="1600" b="1" i="0" u="none" strike="noStrike" kern="1200" cap="none" spc="0" normalizeH="0" baseline="0" noProof="0">
                <a:ln>
                  <a:noFill/>
                </a:ln>
                <a:solidFill>
                  <a:srgbClr val="FFFFFF"/>
                </a:solidFill>
                <a:effectLst/>
                <a:uLnTx/>
                <a:uFillTx/>
                <a:latin typeface="Segoe UI Semibold"/>
                <a:ea typeface="+mn-ea"/>
                <a:cs typeface="+mn-cs"/>
              </a:rPr>
            </a:br>
            <a:r>
              <a:rPr kumimoji="0" lang="en-US" sz="16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70" name="Group 169">
            <a:extLst>
              <a:ext uri="{FF2B5EF4-FFF2-40B4-BE49-F238E27FC236}">
                <a16:creationId xmlns:a16="http://schemas.microsoft.com/office/drawing/2014/main" id="{FEDF9EC1-C694-A93B-0299-A6936BE1EAB8}"/>
              </a:ext>
              <a:ext uri="{C183D7F6-B498-43B3-948B-1728B52AA6E4}">
                <adec:decorative xmlns:adec="http://schemas.microsoft.com/office/drawing/2017/decorative" val="1"/>
              </a:ext>
            </a:extLst>
          </p:cNvPr>
          <p:cNvGrpSpPr/>
          <p:nvPr/>
        </p:nvGrpSpPr>
        <p:grpSpPr>
          <a:xfrm>
            <a:off x="4222358" y="2215656"/>
            <a:ext cx="3747285" cy="3747285"/>
            <a:chOff x="4292286" y="2215656"/>
            <a:chExt cx="3747285" cy="3747285"/>
          </a:xfrm>
        </p:grpSpPr>
        <p:sp>
          <p:nvSpPr>
            <p:cNvPr id="116" name="Oval 115">
              <a:extLst>
                <a:ext uri="{FF2B5EF4-FFF2-40B4-BE49-F238E27FC236}">
                  <a16:creationId xmlns:a16="http://schemas.microsoft.com/office/drawing/2014/main" id="{C3B38291-A8E7-CABD-21B9-ED44DD10F2AF}"/>
                </a:ext>
              </a:extLst>
            </p:cNvPr>
            <p:cNvSpPr/>
            <p:nvPr/>
          </p:nvSpPr>
          <p:spPr bwMode="auto">
            <a:xfrm>
              <a:off x="4292286" y="2215656"/>
              <a:ext cx="3747285" cy="3747285"/>
            </a:xfrm>
            <a:prstGeom prst="ellipse">
              <a:avLst/>
            </a:prstGeom>
            <a:solidFill>
              <a:schemeClr val="bg1">
                <a:lumMod val="95000"/>
                <a:lumOff val="5000"/>
              </a:schemeClr>
            </a:solidFill>
            <a:ln w="381000" cap="flat" cmpd="sng" algn="ctr">
              <a:solidFill>
                <a:schemeClr val="bg2">
                  <a:alpha val="94000"/>
                </a:scheme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44" name="Rectangle: Rounded Corners 143">
              <a:extLst>
                <a:ext uri="{FF2B5EF4-FFF2-40B4-BE49-F238E27FC236}">
                  <a16:creationId xmlns:a16="http://schemas.microsoft.com/office/drawing/2014/main" id="{7A40988F-6CE4-C48D-4301-6FBCD05B3C4C}"/>
                </a:ext>
              </a:extLst>
            </p:cNvPr>
            <p:cNvSpPr/>
            <p:nvPr/>
          </p:nvSpPr>
          <p:spPr bwMode="auto">
            <a:xfrm>
              <a:off x="5251528" y="3174898"/>
              <a:ext cx="1828800" cy="1828800"/>
            </a:xfrm>
            <a:prstGeom prst="roundRect">
              <a:avLst>
                <a:gd name="adj" fmla="val 50000"/>
              </a:avLst>
            </a:prstGeom>
            <a:solidFill>
              <a:srgbClr val="1E1E1E"/>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Security Copilot</a:t>
              </a:r>
            </a:p>
          </p:txBody>
        </p:sp>
      </p:grpSp>
      <p:sp>
        <p:nvSpPr>
          <p:cNvPr id="145" name="TextBox 144">
            <a:extLst>
              <a:ext uri="{FF2B5EF4-FFF2-40B4-BE49-F238E27FC236}">
                <a16:creationId xmlns:a16="http://schemas.microsoft.com/office/drawing/2014/main" id="{784AD60C-4C62-543F-1F1C-945E6F56A8F6}"/>
              </a:ext>
            </a:extLst>
          </p:cNvPr>
          <p:cNvSpPr txBox="1"/>
          <p:nvPr/>
        </p:nvSpPr>
        <p:spPr>
          <a:xfrm>
            <a:off x="504451" y="2569936"/>
            <a:ext cx="1554260" cy="387798"/>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Cloud </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platforms</a:t>
            </a:r>
          </a:p>
        </p:txBody>
      </p:sp>
      <p:sp>
        <p:nvSpPr>
          <p:cNvPr id="119" name="Freeform 5">
            <a:extLst>
              <a:ext uri="{FF2B5EF4-FFF2-40B4-BE49-F238E27FC236}">
                <a16:creationId xmlns:a16="http://schemas.microsoft.com/office/drawing/2014/main" id="{C83E5A4C-16F5-641A-99AB-B17AFF5798B9}"/>
              </a:ext>
              <a:ext uri="{C183D7F6-B498-43B3-948B-1728B52AA6E4}">
                <adec:decorative xmlns:adec="http://schemas.microsoft.com/office/drawing/2017/decorative" val="1"/>
              </a:ext>
            </a:extLst>
          </p:cNvPr>
          <p:cNvSpPr>
            <a:spLocks noChangeAspect="1" noEditPoints="1"/>
          </p:cNvSpPr>
          <p:nvPr/>
        </p:nvSpPr>
        <p:spPr bwMode="auto">
          <a:xfrm>
            <a:off x="10783830" y="5123907"/>
            <a:ext cx="272859" cy="274242"/>
          </a:xfrm>
          <a:custGeom>
            <a:avLst/>
            <a:gdLst>
              <a:gd name="T0" fmla="*/ 40 w 80"/>
              <a:gd name="T1" fmla="*/ 0 h 80"/>
              <a:gd name="T2" fmla="*/ 80 w 80"/>
              <a:gd name="T3" fmla="*/ 40 h 80"/>
              <a:gd name="T4" fmla="*/ 40 w 80"/>
              <a:gd name="T5" fmla="*/ 80 h 80"/>
              <a:gd name="T6" fmla="*/ 0 w 80"/>
              <a:gd name="T7" fmla="*/ 40 h 80"/>
              <a:gd name="T8" fmla="*/ 40 w 80"/>
              <a:gd name="T9" fmla="*/ 0 h 80"/>
              <a:gd name="T10" fmla="*/ 52 w 80"/>
              <a:gd name="T11" fmla="*/ 58 h 80"/>
              <a:gd name="T12" fmla="*/ 28 w 80"/>
              <a:gd name="T13" fmla="*/ 58 h 80"/>
              <a:gd name="T14" fmla="*/ 40 w 80"/>
              <a:gd name="T15" fmla="*/ 74 h 80"/>
              <a:gd name="T16" fmla="*/ 52 w 80"/>
              <a:gd name="T17" fmla="*/ 58 h 80"/>
              <a:gd name="T18" fmla="*/ 22 w 80"/>
              <a:gd name="T19" fmla="*/ 58 h 80"/>
              <a:gd name="T20" fmla="*/ 11 w 80"/>
              <a:gd name="T21" fmla="*/ 58 h 80"/>
              <a:gd name="T22" fmla="*/ 28 w 80"/>
              <a:gd name="T23" fmla="*/ 72 h 80"/>
              <a:gd name="T24" fmla="*/ 22 w 80"/>
              <a:gd name="T25" fmla="*/ 60 h 80"/>
              <a:gd name="T26" fmla="*/ 22 w 80"/>
              <a:gd name="T27" fmla="*/ 58 h 80"/>
              <a:gd name="T28" fmla="*/ 69 w 80"/>
              <a:gd name="T29" fmla="*/ 58 h 80"/>
              <a:gd name="T30" fmla="*/ 58 w 80"/>
              <a:gd name="T31" fmla="*/ 58 h 80"/>
              <a:gd name="T32" fmla="*/ 52 w 80"/>
              <a:gd name="T33" fmla="*/ 72 h 80"/>
              <a:gd name="T34" fmla="*/ 68 w 80"/>
              <a:gd name="T35" fmla="*/ 59 h 80"/>
              <a:gd name="T36" fmla="*/ 69 w 80"/>
              <a:gd name="T37" fmla="*/ 58 h 80"/>
              <a:gd name="T38" fmla="*/ 20 w 80"/>
              <a:gd name="T39" fmla="*/ 32 h 80"/>
              <a:gd name="T40" fmla="*/ 7 w 80"/>
              <a:gd name="T41" fmla="*/ 32 h 80"/>
              <a:gd name="T42" fmla="*/ 7 w 80"/>
              <a:gd name="T43" fmla="*/ 32 h 80"/>
              <a:gd name="T44" fmla="*/ 6 w 80"/>
              <a:gd name="T45" fmla="*/ 40 h 80"/>
              <a:gd name="T46" fmla="*/ 8 w 80"/>
              <a:gd name="T47" fmla="*/ 52 h 80"/>
              <a:gd name="T48" fmla="*/ 21 w 80"/>
              <a:gd name="T49" fmla="*/ 52 h 80"/>
              <a:gd name="T50" fmla="*/ 20 w 80"/>
              <a:gd name="T51" fmla="*/ 40 h 80"/>
              <a:gd name="T52" fmla="*/ 20 w 80"/>
              <a:gd name="T53" fmla="*/ 32 h 80"/>
              <a:gd name="T54" fmla="*/ 54 w 80"/>
              <a:gd name="T55" fmla="*/ 32 h 80"/>
              <a:gd name="T56" fmla="*/ 26 w 80"/>
              <a:gd name="T57" fmla="*/ 32 h 80"/>
              <a:gd name="T58" fmla="*/ 26 w 80"/>
              <a:gd name="T59" fmla="*/ 40 h 80"/>
              <a:gd name="T60" fmla="*/ 27 w 80"/>
              <a:gd name="T61" fmla="*/ 52 h 80"/>
              <a:gd name="T62" fmla="*/ 53 w 80"/>
              <a:gd name="T63" fmla="*/ 52 h 80"/>
              <a:gd name="T64" fmla="*/ 54 w 80"/>
              <a:gd name="T65" fmla="*/ 40 h 80"/>
              <a:gd name="T66" fmla="*/ 54 w 80"/>
              <a:gd name="T67" fmla="*/ 32 h 80"/>
              <a:gd name="T68" fmla="*/ 73 w 80"/>
              <a:gd name="T69" fmla="*/ 32 h 80"/>
              <a:gd name="T70" fmla="*/ 60 w 80"/>
              <a:gd name="T71" fmla="*/ 32 h 80"/>
              <a:gd name="T72" fmla="*/ 60 w 80"/>
              <a:gd name="T73" fmla="*/ 40 h 80"/>
              <a:gd name="T74" fmla="*/ 59 w 80"/>
              <a:gd name="T75" fmla="*/ 52 h 80"/>
              <a:gd name="T76" fmla="*/ 72 w 80"/>
              <a:gd name="T77" fmla="*/ 52 h 80"/>
              <a:gd name="T78" fmla="*/ 74 w 80"/>
              <a:gd name="T79" fmla="*/ 40 h 80"/>
              <a:gd name="T80" fmla="*/ 73 w 80"/>
              <a:gd name="T81" fmla="*/ 32 h 80"/>
              <a:gd name="T82" fmla="*/ 28 w 80"/>
              <a:gd name="T83" fmla="*/ 8 h 80"/>
              <a:gd name="T84" fmla="*/ 27 w 80"/>
              <a:gd name="T85" fmla="*/ 8 h 80"/>
              <a:gd name="T86" fmla="*/ 9 w 80"/>
              <a:gd name="T87" fmla="*/ 26 h 80"/>
              <a:gd name="T88" fmla="*/ 21 w 80"/>
              <a:gd name="T89" fmla="*/ 26 h 80"/>
              <a:gd name="T90" fmla="*/ 28 w 80"/>
              <a:gd name="T91" fmla="*/ 8 h 80"/>
              <a:gd name="T92" fmla="*/ 40 w 80"/>
              <a:gd name="T93" fmla="*/ 6 h 80"/>
              <a:gd name="T94" fmla="*/ 40 w 80"/>
              <a:gd name="T95" fmla="*/ 6 h 80"/>
              <a:gd name="T96" fmla="*/ 27 w 80"/>
              <a:gd name="T97" fmla="*/ 26 h 80"/>
              <a:gd name="T98" fmla="*/ 53 w 80"/>
              <a:gd name="T99" fmla="*/ 26 h 80"/>
              <a:gd name="T100" fmla="*/ 41 w 80"/>
              <a:gd name="T101" fmla="*/ 6 h 80"/>
              <a:gd name="T102" fmla="*/ 40 w 80"/>
              <a:gd name="T103" fmla="*/ 6 h 80"/>
              <a:gd name="T104" fmla="*/ 52 w 80"/>
              <a:gd name="T105" fmla="*/ 8 h 80"/>
              <a:gd name="T106" fmla="*/ 53 w 80"/>
              <a:gd name="T107" fmla="*/ 9 h 80"/>
              <a:gd name="T108" fmla="*/ 59 w 80"/>
              <a:gd name="T109" fmla="*/ 26 h 80"/>
              <a:gd name="T110" fmla="*/ 71 w 80"/>
              <a:gd name="T111" fmla="*/ 26 h 80"/>
              <a:gd name="T112" fmla="*/ 54 w 80"/>
              <a:gd name="T113" fmla="*/ 9 h 80"/>
              <a:gd name="T114" fmla="*/ 52 w 80"/>
              <a:gd name="T11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 h="80">
                <a:moveTo>
                  <a:pt x="40" y="0"/>
                </a:moveTo>
                <a:cubicBezTo>
                  <a:pt x="62" y="0"/>
                  <a:pt x="80" y="18"/>
                  <a:pt x="80" y="40"/>
                </a:cubicBezTo>
                <a:cubicBezTo>
                  <a:pt x="80" y="62"/>
                  <a:pt x="62" y="80"/>
                  <a:pt x="40" y="80"/>
                </a:cubicBezTo>
                <a:cubicBezTo>
                  <a:pt x="18" y="80"/>
                  <a:pt x="0" y="62"/>
                  <a:pt x="0" y="40"/>
                </a:cubicBezTo>
                <a:cubicBezTo>
                  <a:pt x="0" y="18"/>
                  <a:pt x="18" y="0"/>
                  <a:pt x="40" y="0"/>
                </a:cubicBezTo>
                <a:close/>
                <a:moveTo>
                  <a:pt x="52" y="58"/>
                </a:moveTo>
                <a:cubicBezTo>
                  <a:pt x="28" y="58"/>
                  <a:pt x="28" y="58"/>
                  <a:pt x="28" y="58"/>
                </a:cubicBezTo>
                <a:cubicBezTo>
                  <a:pt x="31" y="68"/>
                  <a:pt x="35" y="74"/>
                  <a:pt x="40" y="74"/>
                </a:cubicBezTo>
                <a:cubicBezTo>
                  <a:pt x="45" y="74"/>
                  <a:pt x="49" y="68"/>
                  <a:pt x="52" y="58"/>
                </a:cubicBezTo>
                <a:close/>
                <a:moveTo>
                  <a:pt x="22" y="58"/>
                </a:moveTo>
                <a:cubicBezTo>
                  <a:pt x="11" y="58"/>
                  <a:pt x="11" y="58"/>
                  <a:pt x="11" y="58"/>
                </a:cubicBezTo>
                <a:cubicBezTo>
                  <a:pt x="15" y="64"/>
                  <a:pt x="21" y="69"/>
                  <a:pt x="28" y="72"/>
                </a:cubicBezTo>
                <a:cubicBezTo>
                  <a:pt x="25" y="68"/>
                  <a:pt x="24" y="64"/>
                  <a:pt x="22" y="60"/>
                </a:cubicBezTo>
                <a:lnTo>
                  <a:pt x="22" y="58"/>
                </a:lnTo>
                <a:close/>
                <a:moveTo>
                  <a:pt x="69" y="58"/>
                </a:moveTo>
                <a:cubicBezTo>
                  <a:pt x="58" y="58"/>
                  <a:pt x="58" y="58"/>
                  <a:pt x="58" y="58"/>
                </a:cubicBezTo>
                <a:cubicBezTo>
                  <a:pt x="57" y="63"/>
                  <a:pt x="55" y="68"/>
                  <a:pt x="52" y="72"/>
                </a:cubicBezTo>
                <a:cubicBezTo>
                  <a:pt x="59" y="69"/>
                  <a:pt x="64" y="65"/>
                  <a:pt x="68" y="59"/>
                </a:cubicBezTo>
                <a:lnTo>
                  <a:pt x="69" y="58"/>
                </a:lnTo>
                <a:close/>
                <a:moveTo>
                  <a:pt x="20" y="32"/>
                </a:moveTo>
                <a:cubicBezTo>
                  <a:pt x="7" y="32"/>
                  <a:pt x="7" y="32"/>
                  <a:pt x="7" y="32"/>
                </a:cubicBezTo>
                <a:cubicBezTo>
                  <a:pt x="7" y="32"/>
                  <a:pt x="7" y="32"/>
                  <a:pt x="7" y="32"/>
                </a:cubicBezTo>
                <a:cubicBezTo>
                  <a:pt x="6" y="35"/>
                  <a:pt x="6" y="37"/>
                  <a:pt x="6" y="40"/>
                </a:cubicBezTo>
                <a:cubicBezTo>
                  <a:pt x="6" y="44"/>
                  <a:pt x="7" y="48"/>
                  <a:pt x="8" y="52"/>
                </a:cubicBezTo>
                <a:cubicBezTo>
                  <a:pt x="21" y="52"/>
                  <a:pt x="21" y="52"/>
                  <a:pt x="21" y="52"/>
                </a:cubicBezTo>
                <a:cubicBezTo>
                  <a:pt x="20" y="48"/>
                  <a:pt x="20" y="44"/>
                  <a:pt x="20" y="40"/>
                </a:cubicBezTo>
                <a:cubicBezTo>
                  <a:pt x="20" y="37"/>
                  <a:pt x="20" y="35"/>
                  <a:pt x="20" y="32"/>
                </a:cubicBezTo>
                <a:close/>
                <a:moveTo>
                  <a:pt x="54" y="32"/>
                </a:moveTo>
                <a:cubicBezTo>
                  <a:pt x="26" y="32"/>
                  <a:pt x="26" y="32"/>
                  <a:pt x="26" y="32"/>
                </a:cubicBezTo>
                <a:cubicBezTo>
                  <a:pt x="26" y="35"/>
                  <a:pt x="26" y="37"/>
                  <a:pt x="26" y="40"/>
                </a:cubicBezTo>
                <a:cubicBezTo>
                  <a:pt x="26" y="44"/>
                  <a:pt x="26" y="48"/>
                  <a:pt x="27" y="52"/>
                </a:cubicBezTo>
                <a:cubicBezTo>
                  <a:pt x="53" y="52"/>
                  <a:pt x="53" y="52"/>
                  <a:pt x="53" y="52"/>
                </a:cubicBezTo>
                <a:cubicBezTo>
                  <a:pt x="54" y="48"/>
                  <a:pt x="54" y="44"/>
                  <a:pt x="54" y="40"/>
                </a:cubicBezTo>
                <a:cubicBezTo>
                  <a:pt x="54" y="37"/>
                  <a:pt x="54" y="35"/>
                  <a:pt x="54" y="32"/>
                </a:cubicBezTo>
                <a:close/>
                <a:moveTo>
                  <a:pt x="73" y="32"/>
                </a:moveTo>
                <a:cubicBezTo>
                  <a:pt x="60" y="32"/>
                  <a:pt x="60" y="32"/>
                  <a:pt x="60" y="32"/>
                </a:cubicBezTo>
                <a:cubicBezTo>
                  <a:pt x="60" y="35"/>
                  <a:pt x="60" y="37"/>
                  <a:pt x="60" y="40"/>
                </a:cubicBezTo>
                <a:cubicBezTo>
                  <a:pt x="60" y="44"/>
                  <a:pt x="60" y="48"/>
                  <a:pt x="59" y="52"/>
                </a:cubicBezTo>
                <a:cubicBezTo>
                  <a:pt x="72" y="52"/>
                  <a:pt x="72" y="52"/>
                  <a:pt x="72" y="52"/>
                </a:cubicBezTo>
                <a:cubicBezTo>
                  <a:pt x="73" y="48"/>
                  <a:pt x="74" y="44"/>
                  <a:pt x="74" y="40"/>
                </a:cubicBezTo>
                <a:cubicBezTo>
                  <a:pt x="74" y="37"/>
                  <a:pt x="74" y="35"/>
                  <a:pt x="73" y="32"/>
                </a:cubicBezTo>
                <a:close/>
                <a:moveTo>
                  <a:pt x="28" y="8"/>
                </a:moveTo>
                <a:cubicBezTo>
                  <a:pt x="27" y="8"/>
                  <a:pt x="27" y="8"/>
                  <a:pt x="27" y="8"/>
                </a:cubicBezTo>
                <a:cubicBezTo>
                  <a:pt x="19" y="12"/>
                  <a:pt x="13" y="18"/>
                  <a:pt x="9" y="26"/>
                </a:cubicBezTo>
                <a:cubicBezTo>
                  <a:pt x="21" y="26"/>
                  <a:pt x="21" y="26"/>
                  <a:pt x="21" y="26"/>
                </a:cubicBezTo>
                <a:cubicBezTo>
                  <a:pt x="22" y="19"/>
                  <a:pt x="25" y="13"/>
                  <a:pt x="28" y="8"/>
                </a:cubicBezTo>
                <a:close/>
                <a:moveTo>
                  <a:pt x="40" y="6"/>
                </a:moveTo>
                <a:cubicBezTo>
                  <a:pt x="40" y="6"/>
                  <a:pt x="40" y="6"/>
                  <a:pt x="40" y="6"/>
                </a:cubicBezTo>
                <a:cubicBezTo>
                  <a:pt x="34" y="6"/>
                  <a:pt x="30" y="14"/>
                  <a:pt x="27" y="26"/>
                </a:cubicBezTo>
                <a:cubicBezTo>
                  <a:pt x="53" y="26"/>
                  <a:pt x="53" y="26"/>
                  <a:pt x="53" y="26"/>
                </a:cubicBezTo>
                <a:cubicBezTo>
                  <a:pt x="50" y="15"/>
                  <a:pt x="46" y="7"/>
                  <a:pt x="41" y="6"/>
                </a:cubicBezTo>
                <a:lnTo>
                  <a:pt x="40" y="6"/>
                </a:lnTo>
                <a:close/>
                <a:moveTo>
                  <a:pt x="52" y="8"/>
                </a:moveTo>
                <a:cubicBezTo>
                  <a:pt x="53" y="9"/>
                  <a:pt x="53" y="9"/>
                  <a:pt x="53" y="9"/>
                </a:cubicBezTo>
                <a:cubicBezTo>
                  <a:pt x="56" y="14"/>
                  <a:pt x="58" y="19"/>
                  <a:pt x="59" y="26"/>
                </a:cubicBezTo>
                <a:cubicBezTo>
                  <a:pt x="71" y="26"/>
                  <a:pt x="71" y="26"/>
                  <a:pt x="71" y="26"/>
                </a:cubicBezTo>
                <a:cubicBezTo>
                  <a:pt x="68" y="18"/>
                  <a:pt x="61" y="12"/>
                  <a:pt x="54" y="9"/>
                </a:cubicBezTo>
                <a:lnTo>
                  <a:pt x="52" y="8"/>
                </a:lnTo>
                <a:close/>
              </a:path>
            </a:pathLst>
          </a:custGeom>
          <a:solidFill>
            <a:srgbClr val="FFFFFF">
              <a:lumMod val="50000"/>
            </a:srgbClr>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7" name="Freeform 6" descr="Android icon">
            <a:extLst>
              <a:ext uri="{FF2B5EF4-FFF2-40B4-BE49-F238E27FC236}">
                <a16:creationId xmlns:a16="http://schemas.microsoft.com/office/drawing/2014/main" id="{07DE746D-2A6A-4549-FF68-1E7C79200E84}"/>
              </a:ext>
            </a:extLst>
          </p:cNvPr>
          <p:cNvSpPr>
            <a:spLocks noChangeAspect="1" noEditPoints="1"/>
          </p:cNvSpPr>
          <p:nvPr/>
        </p:nvSpPr>
        <p:spPr bwMode="auto">
          <a:xfrm>
            <a:off x="10533408" y="3431607"/>
            <a:ext cx="227714" cy="274242"/>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rgbClr val="FFFFFF">
              <a:lumMod val="75000"/>
            </a:srgbClr>
          </a:solidFill>
          <a:ln>
            <a:noFill/>
          </a:ln>
        </p:spPr>
        <p:txBody>
          <a:bodyPr vert="horz" wrap="square" lIns="45706" tIns="22854" rIns="45706" bIns="22854"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38" name="Picture 2" descr="Icon&#10;&#10;Description automatically generated">
            <a:extLst>
              <a:ext uri="{FF2B5EF4-FFF2-40B4-BE49-F238E27FC236}">
                <a16:creationId xmlns:a16="http://schemas.microsoft.com/office/drawing/2014/main" id="{274E0869-AE2D-3832-D179-512532AA7308}"/>
              </a:ext>
            </a:extLst>
          </p:cNvPr>
          <p:cNvPicPr>
            <a:picLocks noChangeAspect="1" noChangeArrowheads="1"/>
          </p:cNvPicPr>
          <p:nvPr/>
        </p:nvPicPr>
        <p:blipFill>
          <a:blip r:embed="rId3">
            <a:clrChange>
              <a:clrFrom>
                <a:srgbClr val="FFFFFF"/>
              </a:clrFrom>
              <a:clrTo>
                <a:srgbClr val="FFFFFF">
                  <a:alpha val="0"/>
                </a:srgbClr>
              </a:clrTo>
            </a:clrChange>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32870" y="3431607"/>
            <a:ext cx="274242" cy="274242"/>
          </a:xfrm>
          <a:prstGeom prst="rect">
            <a:avLst/>
          </a:prstGeom>
          <a:noFill/>
        </p:spPr>
      </p:pic>
      <p:sp>
        <p:nvSpPr>
          <p:cNvPr id="139" name="Freeform 11" descr="Linux icon">
            <a:extLst>
              <a:ext uri="{FF2B5EF4-FFF2-40B4-BE49-F238E27FC236}">
                <a16:creationId xmlns:a16="http://schemas.microsoft.com/office/drawing/2014/main" id="{179B6610-A389-949D-CA7A-82870C5482F1}"/>
              </a:ext>
            </a:extLst>
          </p:cNvPr>
          <p:cNvSpPr>
            <a:spLocks noChangeAspect="1" noEditPoints="1"/>
          </p:cNvSpPr>
          <p:nvPr/>
        </p:nvSpPr>
        <p:spPr bwMode="auto">
          <a:xfrm>
            <a:off x="11067922" y="4272380"/>
            <a:ext cx="246198" cy="274242"/>
          </a:xfrm>
          <a:custGeom>
            <a:avLst/>
            <a:gdLst>
              <a:gd name="T0" fmla="*/ 113 w 472"/>
              <a:gd name="T1" fmla="*/ 367 h 526"/>
              <a:gd name="T2" fmla="*/ 98 w 472"/>
              <a:gd name="T3" fmla="*/ 308 h 526"/>
              <a:gd name="T4" fmla="*/ 149 w 472"/>
              <a:gd name="T5" fmla="*/ 246 h 526"/>
              <a:gd name="T6" fmla="*/ 245 w 472"/>
              <a:gd name="T7" fmla="*/ 177 h 526"/>
              <a:gd name="T8" fmla="*/ 185 w 472"/>
              <a:gd name="T9" fmla="*/ 179 h 526"/>
              <a:gd name="T10" fmla="*/ 256 w 472"/>
              <a:gd name="T11" fmla="*/ 154 h 526"/>
              <a:gd name="T12" fmla="*/ 222 w 472"/>
              <a:gd name="T13" fmla="*/ 162 h 526"/>
              <a:gd name="T14" fmla="*/ 167 w 472"/>
              <a:gd name="T15" fmla="*/ 136 h 526"/>
              <a:gd name="T16" fmla="*/ 180 w 472"/>
              <a:gd name="T17" fmla="*/ 93 h 526"/>
              <a:gd name="T18" fmla="*/ 172 w 472"/>
              <a:gd name="T19" fmla="*/ 129 h 526"/>
              <a:gd name="T20" fmla="*/ 197 w 472"/>
              <a:gd name="T21" fmla="*/ 114 h 526"/>
              <a:gd name="T22" fmla="*/ 271 w 472"/>
              <a:gd name="T23" fmla="*/ 105 h 526"/>
              <a:gd name="T24" fmla="*/ 243 w 472"/>
              <a:gd name="T25" fmla="*/ 92 h 526"/>
              <a:gd name="T26" fmla="*/ 267 w 472"/>
              <a:gd name="T27" fmla="*/ 170 h 526"/>
              <a:gd name="T28" fmla="*/ 335 w 472"/>
              <a:gd name="T29" fmla="*/ 346 h 526"/>
              <a:gd name="T30" fmla="*/ 317 w 472"/>
              <a:gd name="T31" fmla="*/ 228 h 526"/>
              <a:gd name="T32" fmla="*/ 368 w 472"/>
              <a:gd name="T33" fmla="*/ 354 h 526"/>
              <a:gd name="T34" fmla="*/ 302 w 472"/>
              <a:gd name="T35" fmla="*/ 441 h 526"/>
              <a:gd name="T36" fmla="*/ 295 w 472"/>
              <a:gd name="T37" fmla="*/ 448 h 526"/>
              <a:gd name="T38" fmla="*/ 231 w 472"/>
              <a:gd name="T39" fmla="*/ 467 h 526"/>
              <a:gd name="T40" fmla="*/ 179 w 472"/>
              <a:gd name="T41" fmla="*/ 468 h 526"/>
              <a:gd name="T42" fmla="*/ 151 w 472"/>
              <a:gd name="T43" fmla="*/ 445 h 526"/>
              <a:gd name="T44" fmla="*/ 24 w 472"/>
              <a:gd name="T45" fmla="*/ 484 h 526"/>
              <a:gd name="T46" fmla="*/ 16 w 472"/>
              <a:gd name="T47" fmla="*/ 426 h 526"/>
              <a:gd name="T48" fmla="*/ 51 w 472"/>
              <a:gd name="T49" fmla="*/ 403 h 526"/>
              <a:gd name="T50" fmla="*/ 11 w 472"/>
              <a:gd name="T51" fmla="*/ 404 h 526"/>
              <a:gd name="T52" fmla="*/ 61 w 472"/>
              <a:gd name="T53" fmla="*/ 500 h 526"/>
              <a:gd name="T54" fmla="*/ 237 w 472"/>
              <a:gd name="T55" fmla="*/ 496 h 526"/>
              <a:gd name="T56" fmla="*/ 354 w 472"/>
              <a:gd name="T57" fmla="*/ 518 h 526"/>
              <a:gd name="T58" fmla="*/ 406 w 472"/>
              <a:gd name="T59" fmla="*/ 382 h 526"/>
              <a:gd name="T60" fmla="*/ 359 w 472"/>
              <a:gd name="T61" fmla="*/ 499 h 526"/>
              <a:gd name="T62" fmla="*/ 305 w 472"/>
              <a:gd name="T63" fmla="*/ 385 h 526"/>
              <a:gd name="T64" fmla="*/ 395 w 472"/>
              <a:gd name="T65" fmla="*/ 372 h 526"/>
              <a:gd name="T66" fmla="*/ 318 w 472"/>
              <a:gd name="T67" fmla="*/ 157 h 526"/>
              <a:gd name="T68" fmla="*/ 217 w 472"/>
              <a:gd name="T69" fmla="*/ 1 h 526"/>
              <a:gd name="T70" fmla="*/ 153 w 472"/>
              <a:gd name="T71" fmla="*/ 172 h 526"/>
              <a:gd name="T72" fmla="*/ 64 w 472"/>
              <a:gd name="T73" fmla="*/ 347 h 526"/>
              <a:gd name="T74" fmla="*/ 254 w 472"/>
              <a:gd name="T75" fmla="*/ 40 h 526"/>
              <a:gd name="T76" fmla="*/ 271 w 472"/>
              <a:gd name="T77" fmla="*/ 40 h 526"/>
              <a:gd name="T78" fmla="*/ 254 w 472"/>
              <a:gd name="T79" fmla="*/ 40 h 526"/>
              <a:gd name="T80" fmla="*/ 307 w 472"/>
              <a:gd name="T81" fmla="*/ 170 h 526"/>
              <a:gd name="T82" fmla="*/ 196 w 472"/>
              <a:gd name="T83" fmla="*/ 120 h 526"/>
              <a:gd name="T84" fmla="*/ 180 w 472"/>
              <a:gd name="T85" fmla="*/ 103 h 526"/>
              <a:gd name="T86" fmla="*/ 185 w 472"/>
              <a:gd name="T87" fmla="*/ 112 h 526"/>
              <a:gd name="T88" fmla="*/ 247 w 472"/>
              <a:gd name="T89" fmla="*/ 100 h 526"/>
              <a:gd name="T90" fmla="*/ 248 w 472"/>
              <a:gd name="T91" fmla="*/ 98 h 526"/>
              <a:gd name="T92" fmla="*/ 221 w 472"/>
              <a:gd name="T93" fmla="*/ 124 h 526"/>
              <a:gd name="T94" fmla="*/ 114 w 472"/>
              <a:gd name="T95" fmla="*/ 258 h 526"/>
              <a:gd name="T96" fmla="*/ 111 w 472"/>
              <a:gd name="T97" fmla="*/ 2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2" h="526">
                <a:moveTo>
                  <a:pt x="159" y="446"/>
                </a:moveTo>
                <a:cubicBezTo>
                  <a:pt x="177" y="444"/>
                  <a:pt x="180" y="424"/>
                  <a:pt x="171" y="415"/>
                </a:cubicBezTo>
                <a:cubicBezTo>
                  <a:pt x="164" y="408"/>
                  <a:pt x="124" y="378"/>
                  <a:pt x="113" y="367"/>
                </a:cubicBezTo>
                <a:cubicBezTo>
                  <a:pt x="108" y="361"/>
                  <a:pt x="102" y="359"/>
                  <a:pt x="99" y="353"/>
                </a:cubicBezTo>
                <a:cubicBezTo>
                  <a:pt x="93" y="339"/>
                  <a:pt x="88" y="319"/>
                  <a:pt x="96" y="304"/>
                </a:cubicBezTo>
                <a:cubicBezTo>
                  <a:pt x="98" y="302"/>
                  <a:pt x="99" y="303"/>
                  <a:pt x="98" y="308"/>
                </a:cubicBezTo>
                <a:cubicBezTo>
                  <a:pt x="91" y="339"/>
                  <a:pt x="111" y="364"/>
                  <a:pt x="116" y="351"/>
                </a:cubicBezTo>
                <a:cubicBezTo>
                  <a:pt x="119" y="342"/>
                  <a:pt x="116" y="326"/>
                  <a:pt x="117" y="314"/>
                </a:cubicBezTo>
                <a:cubicBezTo>
                  <a:pt x="120" y="291"/>
                  <a:pt x="141" y="248"/>
                  <a:pt x="149" y="246"/>
                </a:cubicBezTo>
                <a:cubicBezTo>
                  <a:pt x="136" y="221"/>
                  <a:pt x="166" y="201"/>
                  <a:pt x="165" y="178"/>
                </a:cubicBezTo>
                <a:cubicBezTo>
                  <a:pt x="165" y="164"/>
                  <a:pt x="178" y="196"/>
                  <a:pt x="191" y="203"/>
                </a:cubicBezTo>
                <a:cubicBezTo>
                  <a:pt x="206" y="211"/>
                  <a:pt x="222" y="188"/>
                  <a:pt x="245" y="177"/>
                </a:cubicBezTo>
                <a:cubicBezTo>
                  <a:pt x="251" y="174"/>
                  <a:pt x="259" y="170"/>
                  <a:pt x="259" y="168"/>
                </a:cubicBezTo>
                <a:cubicBezTo>
                  <a:pt x="256" y="155"/>
                  <a:pt x="229" y="184"/>
                  <a:pt x="204" y="185"/>
                </a:cubicBezTo>
                <a:cubicBezTo>
                  <a:pt x="193" y="185"/>
                  <a:pt x="189" y="183"/>
                  <a:pt x="185" y="179"/>
                </a:cubicBezTo>
                <a:cubicBezTo>
                  <a:pt x="172" y="166"/>
                  <a:pt x="186" y="176"/>
                  <a:pt x="206" y="173"/>
                </a:cubicBezTo>
                <a:cubicBezTo>
                  <a:pt x="214" y="171"/>
                  <a:pt x="217" y="170"/>
                  <a:pt x="226" y="166"/>
                </a:cubicBezTo>
                <a:cubicBezTo>
                  <a:pt x="235" y="163"/>
                  <a:pt x="246" y="157"/>
                  <a:pt x="256" y="154"/>
                </a:cubicBezTo>
                <a:cubicBezTo>
                  <a:pt x="263" y="152"/>
                  <a:pt x="262" y="147"/>
                  <a:pt x="260" y="145"/>
                </a:cubicBezTo>
                <a:cubicBezTo>
                  <a:pt x="258" y="144"/>
                  <a:pt x="256" y="145"/>
                  <a:pt x="254" y="148"/>
                </a:cubicBezTo>
                <a:cubicBezTo>
                  <a:pt x="249" y="155"/>
                  <a:pt x="229" y="160"/>
                  <a:pt x="222" y="162"/>
                </a:cubicBezTo>
                <a:cubicBezTo>
                  <a:pt x="214" y="164"/>
                  <a:pt x="205" y="167"/>
                  <a:pt x="192" y="166"/>
                </a:cubicBezTo>
                <a:cubicBezTo>
                  <a:pt x="174" y="166"/>
                  <a:pt x="178" y="157"/>
                  <a:pt x="165" y="149"/>
                </a:cubicBezTo>
                <a:cubicBezTo>
                  <a:pt x="161" y="147"/>
                  <a:pt x="162" y="141"/>
                  <a:pt x="167" y="136"/>
                </a:cubicBezTo>
                <a:cubicBezTo>
                  <a:pt x="170" y="133"/>
                  <a:pt x="177" y="132"/>
                  <a:pt x="181" y="126"/>
                </a:cubicBezTo>
                <a:cubicBezTo>
                  <a:pt x="181" y="125"/>
                  <a:pt x="186" y="120"/>
                  <a:pt x="190" y="117"/>
                </a:cubicBezTo>
                <a:cubicBezTo>
                  <a:pt x="191" y="116"/>
                  <a:pt x="191" y="94"/>
                  <a:pt x="180" y="93"/>
                </a:cubicBezTo>
                <a:cubicBezTo>
                  <a:pt x="170" y="93"/>
                  <a:pt x="167" y="100"/>
                  <a:pt x="167" y="108"/>
                </a:cubicBezTo>
                <a:cubicBezTo>
                  <a:pt x="168" y="116"/>
                  <a:pt x="172" y="122"/>
                  <a:pt x="175" y="122"/>
                </a:cubicBezTo>
                <a:cubicBezTo>
                  <a:pt x="180" y="122"/>
                  <a:pt x="175" y="128"/>
                  <a:pt x="172" y="129"/>
                </a:cubicBezTo>
                <a:cubicBezTo>
                  <a:pt x="168" y="130"/>
                  <a:pt x="162" y="112"/>
                  <a:pt x="163" y="103"/>
                </a:cubicBezTo>
                <a:cubicBezTo>
                  <a:pt x="163" y="94"/>
                  <a:pt x="168" y="77"/>
                  <a:pt x="180" y="78"/>
                </a:cubicBezTo>
                <a:cubicBezTo>
                  <a:pt x="190" y="78"/>
                  <a:pt x="198" y="91"/>
                  <a:pt x="197" y="114"/>
                </a:cubicBezTo>
                <a:cubicBezTo>
                  <a:pt x="197" y="118"/>
                  <a:pt x="214" y="112"/>
                  <a:pt x="220" y="118"/>
                </a:cubicBezTo>
                <a:cubicBezTo>
                  <a:pt x="224" y="122"/>
                  <a:pt x="206" y="78"/>
                  <a:pt x="246" y="75"/>
                </a:cubicBezTo>
                <a:cubicBezTo>
                  <a:pt x="257" y="77"/>
                  <a:pt x="267" y="80"/>
                  <a:pt x="271" y="105"/>
                </a:cubicBezTo>
                <a:cubicBezTo>
                  <a:pt x="270" y="107"/>
                  <a:pt x="274" y="124"/>
                  <a:pt x="267" y="126"/>
                </a:cubicBezTo>
                <a:cubicBezTo>
                  <a:pt x="259" y="129"/>
                  <a:pt x="255" y="126"/>
                  <a:pt x="259" y="118"/>
                </a:cubicBezTo>
                <a:cubicBezTo>
                  <a:pt x="262" y="110"/>
                  <a:pt x="259" y="91"/>
                  <a:pt x="243" y="92"/>
                </a:cubicBezTo>
                <a:cubicBezTo>
                  <a:pt x="227" y="93"/>
                  <a:pt x="229" y="122"/>
                  <a:pt x="233" y="123"/>
                </a:cubicBezTo>
                <a:cubicBezTo>
                  <a:pt x="238" y="123"/>
                  <a:pt x="249" y="131"/>
                  <a:pt x="257" y="133"/>
                </a:cubicBezTo>
                <a:cubicBezTo>
                  <a:pt x="282" y="138"/>
                  <a:pt x="264" y="152"/>
                  <a:pt x="267" y="170"/>
                </a:cubicBezTo>
                <a:cubicBezTo>
                  <a:pt x="271" y="190"/>
                  <a:pt x="284" y="185"/>
                  <a:pt x="296" y="238"/>
                </a:cubicBezTo>
                <a:cubicBezTo>
                  <a:pt x="298" y="241"/>
                  <a:pt x="308" y="244"/>
                  <a:pt x="318" y="285"/>
                </a:cubicBezTo>
                <a:cubicBezTo>
                  <a:pt x="326" y="321"/>
                  <a:pt x="314" y="348"/>
                  <a:pt x="335" y="346"/>
                </a:cubicBezTo>
                <a:cubicBezTo>
                  <a:pt x="339" y="345"/>
                  <a:pt x="346" y="344"/>
                  <a:pt x="349" y="334"/>
                </a:cubicBezTo>
                <a:cubicBezTo>
                  <a:pt x="357" y="306"/>
                  <a:pt x="345" y="274"/>
                  <a:pt x="333" y="252"/>
                </a:cubicBezTo>
                <a:cubicBezTo>
                  <a:pt x="327" y="240"/>
                  <a:pt x="320" y="231"/>
                  <a:pt x="317" y="228"/>
                </a:cubicBezTo>
                <a:cubicBezTo>
                  <a:pt x="330" y="236"/>
                  <a:pt x="347" y="261"/>
                  <a:pt x="351" y="280"/>
                </a:cubicBezTo>
                <a:cubicBezTo>
                  <a:pt x="357" y="305"/>
                  <a:pt x="360" y="315"/>
                  <a:pt x="352" y="341"/>
                </a:cubicBezTo>
                <a:cubicBezTo>
                  <a:pt x="357" y="344"/>
                  <a:pt x="368" y="349"/>
                  <a:pt x="368" y="354"/>
                </a:cubicBezTo>
                <a:cubicBezTo>
                  <a:pt x="356" y="344"/>
                  <a:pt x="320" y="343"/>
                  <a:pt x="319" y="366"/>
                </a:cubicBezTo>
                <a:cubicBezTo>
                  <a:pt x="313" y="366"/>
                  <a:pt x="309" y="366"/>
                  <a:pt x="305" y="371"/>
                </a:cubicBezTo>
                <a:cubicBezTo>
                  <a:pt x="290" y="388"/>
                  <a:pt x="304" y="423"/>
                  <a:pt x="302" y="441"/>
                </a:cubicBezTo>
                <a:cubicBezTo>
                  <a:pt x="301" y="458"/>
                  <a:pt x="296" y="474"/>
                  <a:pt x="294" y="490"/>
                </a:cubicBezTo>
                <a:cubicBezTo>
                  <a:pt x="285" y="490"/>
                  <a:pt x="286" y="484"/>
                  <a:pt x="289" y="475"/>
                </a:cubicBezTo>
                <a:cubicBezTo>
                  <a:pt x="291" y="467"/>
                  <a:pt x="295" y="457"/>
                  <a:pt x="295" y="448"/>
                </a:cubicBezTo>
                <a:cubicBezTo>
                  <a:pt x="296" y="439"/>
                  <a:pt x="295" y="434"/>
                  <a:pt x="293" y="432"/>
                </a:cubicBezTo>
                <a:cubicBezTo>
                  <a:pt x="290" y="431"/>
                  <a:pt x="287" y="434"/>
                  <a:pt x="282" y="441"/>
                </a:cubicBezTo>
                <a:cubicBezTo>
                  <a:pt x="273" y="457"/>
                  <a:pt x="251" y="464"/>
                  <a:pt x="231" y="467"/>
                </a:cubicBezTo>
                <a:cubicBezTo>
                  <a:pt x="211" y="469"/>
                  <a:pt x="192" y="467"/>
                  <a:pt x="183" y="456"/>
                </a:cubicBezTo>
                <a:cubicBezTo>
                  <a:pt x="179" y="452"/>
                  <a:pt x="174" y="457"/>
                  <a:pt x="173" y="458"/>
                </a:cubicBezTo>
                <a:cubicBezTo>
                  <a:pt x="172" y="460"/>
                  <a:pt x="176" y="462"/>
                  <a:pt x="179" y="468"/>
                </a:cubicBezTo>
                <a:cubicBezTo>
                  <a:pt x="184" y="476"/>
                  <a:pt x="188" y="489"/>
                  <a:pt x="177" y="495"/>
                </a:cubicBezTo>
                <a:cubicBezTo>
                  <a:pt x="178" y="465"/>
                  <a:pt x="168" y="464"/>
                  <a:pt x="159" y="446"/>
                </a:cubicBezTo>
                <a:close/>
                <a:moveTo>
                  <a:pt x="151" y="445"/>
                </a:moveTo>
                <a:cubicBezTo>
                  <a:pt x="159" y="456"/>
                  <a:pt x="184" y="504"/>
                  <a:pt x="140" y="510"/>
                </a:cubicBezTo>
                <a:cubicBezTo>
                  <a:pt x="125" y="512"/>
                  <a:pt x="101" y="501"/>
                  <a:pt x="78" y="496"/>
                </a:cubicBezTo>
                <a:cubicBezTo>
                  <a:pt x="57" y="491"/>
                  <a:pt x="36" y="488"/>
                  <a:pt x="24" y="484"/>
                </a:cubicBezTo>
                <a:cubicBezTo>
                  <a:pt x="17" y="482"/>
                  <a:pt x="14" y="480"/>
                  <a:pt x="13" y="477"/>
                </a:cubicBezTo>
                <a:cubicBezTo>
                  <a:pt x="12" y="469"/>
                  <a:pt x="22" y="458"/>
                  <a:pt x="22" y="448"/>
                </a:cubicBezTo>
                <a:cubicBezTo>
                  <a:pt x="23" y="439"/>
                  <a:pt x="19" y="434"/>
                  <a:pt x="16" y="426"/>
                </a:cubicBezTo>
                <a:cubicBezTo>
                  <a:pt x="13" y="419"/>
                  <a:pt x="12" y="413"/>
                  <a:pt x="14" y="410"/>
                </a:cubicBezTo>
                <a:cubicBezTo>
                  <a:pt x="16" y="407"/>
                  <a:pt x="20" y="406"/>
                  <a:pt x="27" y="407"/>
                </a:cubicBezTo>
                <a:cubicBezTo>
                  <a:pt x="35" y="408"/>
                  <a:pt x="46" y="406"/>
                  <a:pt x="51" y="403"/>
                </a:cubicBezTo>
                <a:cubicBezTo>
                  <a:pt x="60" y="397"/>
                  <a:pt x="65" y="386"/>
                  <a:pt x="60" y="372"/>
                </a:cubicBezTo>
                <a:cubicBezTo>
                  <a:pt x="60" y="385"/>
                  <a:pt x="56" y="390"/>
                  <a:pt x="45" y="397"/>
                </a:cubicBezTo>
                <a:cubicBezTo>
                  <a:pt x="34" y="402"/>
                  <a:pt x="18" y="398"/>
                  <a:pt x="11" y="404"/>
                </a:cubicBezTo>
                <a:cubicBezTo>
                  <a:pt x="2" y="412"/>
                  <a:pt x="14" y="432"/>
                  <a:pt x="13" y="447"/>
                </a:cubicBezTo>
                <a:cubicBezTo>
                  <a:pt x="12" y="458"/>
                  <a:pt x="0" y="471"/>
                  <a:pt x="6" y="482"/>
                </a:cubicBezTo>
                <a:cubicBezTo>
                  <a:pt x="11" y="494"/>
                  <a:pt x="36" y="495"/>
                  <a:pt x="61" y="500"/>
                </a:cubicBezTo>
                <a:cubicBezTo>
                  <a:pt x="98" y="508"/>
                  <a:pt x="119" y="521"/>
                  <a:pt x="136" y="522"/>
                </a:cubicBezTo>
                <a:cubicBezTo>
                  <a:pt x="161" y="523"/>
                  <a:pt x="165" y="497"/>
                  <a:pt x="204" y="497"/>
                </a:cubicBezTo>
                <a:cubicBezTo>
                  <a:pt x="215" y="497"/>
                  <a:pt x="226" y="496"/>
                  <a:pt x="237" y="496"/>
                </a:cubicBezTo>
                <a:cubicBezTo>
                  <a:pt x="250" y="496"/>
                  <a:pt x="262" y="496"/>
                  <a:pt x="275" y="496"/>
                </a:cubicBezTo>
                <a:cubicBezTo>
                  <a:pt x="301" y="497"/>
                  <a:pt x="292" y="510"/>
                  <a:pt x="309" y="519"/>
                </a:cubicBezTo>
                <a:cubicBezTo>
                  <a:pt x="323" y="526"/>
                  <a:pt x="348" y="523"/>
                  <a:pt x="354" y="518"/>
                </a:cubicBezTo>
                <a:cubicBezTo>
                  <a:pt x="362" y="510"/>
                  <a:pt x="385" y="491"/>
                  <a:pt x="401" y="482"/>
                </a:cubicBezTo>
                <a:cubicBezTo>
                  <a:pt x="423" y="472"/>
                  <a:pt x="472" y="453"/>
                  <a:pt x="436" y="431"/>
                </a:cubicBezTo>
                <a:cubicBezTo>
                  <a:pt x="428" y="426"/>
                  <a:pt x="408" y="420"/>
                  <a:pt x="406" y="382"/>
                </a:cubicBezTo>
                <a:cubicBezTo>
                  <a:pt x="399" y="389"/>
                  <a:pt x="400" y="424"/>
                  <a:pt x="421" y="432"/>
                </a:cubicBezTo>
                <a:cubicBezTo>
                  <a:pt x="444" y="439"/>
                  <a:pt x="459" y="453"/>
                  <a:pt x="415" y="467"/>
                </a:cubicBezTo>
                <a:cubicBezTo>
                  <a:pt x="386" y="477"/>
                  <a:pt x="381" y="480"/>
                  <a:pt x="359" y="499"/>
                </a:cubicBezTo>
                <a:cubicBezTo>
                  <a:pt x="336" y="518"/>
                  <a:pt x="301" y="511"/>
                  <a:pt x="307" y="470"/>
                </a:cubicBezTo>
                <a:cubicBezTo>
                  <a:pt x="310" y="449"/>
                  <a:pt x="312" y="432"/>
                  <a:pt x="307" y="414"/>
                </a:cubicBezTo>
                <a:cubicBezTo>
                  <a:pt x="304" y="405"/>
                  <a:pt x="303" y="393"/>
                  <a:pt x="305" y="385"/>
                </a:cubicBezTo>
                <a:cubicBezTo>
                  <a:pt x="308" y="370"/>
                  <a:pt x="317" y="365"/>
                  <a:pt x="325" y="380"/>
                </a:cubicBezTo>
                <a:cubicBezTo>
                  <a:pt x="330" y="389"/>
                  <a:pt x="332" y="400"/>
                  <a:pt x="351" y="401"/>
                </a:cubicBezTo>
                <a:cubicBezTo>
                  <a:pt x="380" y="403"/>
                  <a:pt x="386" y="373"/>
                  <a:pt x="395" y="372"/>
                </a:cubicBezTo>
                <a:cubicBezTo>
                  <a:pt x="401" y="371"/>
                  <a:pt x="408" y="353"/>
                  <a:pt x="403" y="324"/>
                </a:cubicBezTo>
                <a:cubicBezTo>
                  <a:pt x="398" y="294"/>
                  <a:pt x="380" y="246"/>
                  <a:pt x="357" y="221"/>
                </a:cubicBezTo>
                <a:cubicBezTo>
                  <a:pt x="338" y="201"/>
                  <a:pt x="325" y="183"/>
                  <a:pt x="318" y="157"/>
                </a:cubicBezTo>
                <a:cubicBezTo>
                  <a:pt x="311" y="136"/>
                  <a:pt x="308" y="115"/>
                  <a:pt x="309" y="95"/>
                </a:cubicBezTo>
                <a:cubicBezTo>
                  <a:pt x="311" y="69"/>
                  <a:pt x="297" y="33"/>
                  <a:pt x="274" y="17"/>
                </a:cubicBezTo>
                <a:cubicBezTo>
                  <a:pt x="260" y="6"/>
                  <a:pt x="237" y="0"/>
                  <a:pt x="217" y="1"/>
                </a:cubicBezTo>
                <a:cubicBezTo>
                  <a:pt x="206" y="1"/>
                  <a:pt x="195" y="2"/>
                  <a:pt x="187" y="7"/>
                </a:cubicBezTo>
                <a:cubicBezTo>
                  <a:pt x="153" y="25"/>
                  <a:pt x="148" y="51"/>
                  <a:pt x="149" y="81"/>
                </a:cubicBezTo>
                <a:cubicBezTo>
                  <a:pt x="149" y="109"/>
                  <a:pt x="150" y="141"/>
                  <a:pt x="153" y="172"/>
                </a:cubicBezTo>
                <a:cubicBezTo>
                  <a:pt x="150" y="186"/>
                  <a:pt x="130" y="212"/>
                  <a:pt x="117" y="229"/>
                </a:cubicBezTo>
                <a:cubicBezTo>
                  <a:pt x="100" y="245"/>
                  <a:pt x="92" y="278"/>
                  <a:pt x="81" y="306"/>
                </a:cubicBezTo>
                <a:cubicBezTo>
                  <a:pt x="75" y="321"/>
                  <a:pt x="65" y="328"/>
                  <a:pt x="64" y="347"/>
                </a:cubicBezTo>
                <a:cubicBezTo>
                  <a:pt x="64" y="353"/>
                  <a:pt x="64" y="367"/>
                  <a:pt x="69" y="363"/>
                </a:cubicBezTo>
                <a:cubicBezTo>
                  <a:pt x="89" y="347"/>
                  <a:pt x="114" y="386"/>
                  <a:pt x="151" y="445"/>
                </a:cubicBezTo>
                <a:close/>
                <a:moveTo>
                  <a:pt x="254" y="40"/>
                </a:moveTo>
                <a:cubicBezTo>
                  <a:pt x="253" y="43"/>
                  <a:pt x="249" y="46"/>
                  <a:pt x="252" y="48"/>
                </a:cubicBezTo>
                <a:cubicBezTo>
                  <a:pt x="254" y="50"/>
                  <a:pt x="256" y="45"/>
                  <a:pt x="262" y="43"/>
                </a:cubicBezTo>
                <a:cubicBezTo>
                  <a:pt x="263" y="42"/>
                  <a:pt x="270" y="43"/>
                  <a:pt x="271" y="40"/>
                </a:cubicBezTo>
                <a:cubicBezTo>
                  <a:pt x="272" y="38"/>
                  <a:pt x="268" y="37"/>
                  <a:pt x="265" y="35"/>
                </a:cubicBezTo>
                <a:cubicBezTo>
                  <a:pt x="263" y="32"/>
                  <a:pt x="260" y="30"/>
                  <a:pt x="258" y="30"/>
                </a:cubicBezTo>
                <a:cubicBezTo>
                  <a:pt x="252" y="31"/>
                  <a:pt x="255" y="37"/>
                  <a:pt x="254" y="40"/>
                </a:cubicBezTo>
                <a:close/>
                <a:moveTo>
                  <a:pt x="289" y="156"/>
                </a:moveTo>
                <a:cubicBezTo>
                  <a:pt x="291" y="154"/>
                  <a:pt x="292" y="160"/>
                  <a:pt x="298" y="164"/>
                </a:cubicBezTo>
                <a:cubicBezTo>
                  <a:pt x="302" y="166"/>
                  <a:pt x="306" y="164"/>
                  <a:pt x="307" y="170"/>
                </a:cubicBezTo>
                <a:cubicBezTo>
                  <a:pt x="308" y="174"/>
                  <a:pt x="306" y="179"/>
                  <a:pt x="302" y="178"/>
                </a:cubicBezTo>
                <a:cubicBezTo>
                  <a:pt x="296" y="177"/>
                  <a:pt x="283" y="163"/>
                  <a:pt x="289" y="156"/>
                </a:cubicBezTo>
                <a:close/>
                <a:moveTo>
                  <a:pt x="196" y="120"/>
                </a:moveTo>
                <a:cubicBezTo>
                  <a:pt x="187" y="120"/>
                  <a:pt x="186" y="126"/>
                  <a:pt x="189" y="126"/>
                </a:cubicBezTo>
                <a:cubicBezTo>
                  <a:pt x="192" y="126"/>
                  <a:pt x="190" y="121"/>
                  <a:pt x="196" y="120"/>
                </a:cubicBezTo>
                <a:close/>
                <a:moveTo>
                  <a:pt x="180" y="103"/>
                </a:moveTo>
                <a:cubicBezTo>
                  <a:pt x="181" y="103"/>
                  <a:pt x="183" y="105"/>
                  <a:pt x="182" y="108"/>
                </a:cubicBezTo>
                <a:cubicBezTo>
                  <a:pt x="181" y="111"/>
                  <a:pt x="182" y="113"/>
                  <a:pt x="184" y="113"/>
                </a:cubicBezTo>
                <a:cubicBezTo>
                  <a:pt x="185" y="113"/>
                  <a:pt x="185" y="113"/>
                  <a:pt x="185" y="112"/>
                </a:cubicBezTo>
                <a:cubicBezTo>
                  <a:pt x="186" y="105"/>
                  <a:pt x="183" y="100"/>
                  <a:pt x="181" y="99"/>
                </a:cubicBezTo>
                <a:cubicBezTo>
                  <a:pt x="178" y="99"/>
                  <a:pt x="178" y="104"/>
                  <a:pt x="180" y="103"/>
                </a:cubicBezTo>
                <a:close/>
                <a:moveTo>
                  <a:pt x="247" y="100"/>
                </a:moveTo>
                <a:cubicBezTo>
                  <a:pt x="250" y="101"/>
                  <a:pt x="252" y="105"/>
                  <a:pt x="252" y="109"/>
                </a:cubicBezTo>
                <a:cubicBezTo>
                  <a:pt x="253" y="110"/>
                  <a:pt x="256" y="109"/>
                  <a:pt x="256" y="108"/>
                </a:cubicBezTo>
                <a:cubicBezTo>
                  <a:pt x="256" y="101"/>
                  <a:pt x="250" y="97"/>
                  <a:pt x="248" y="98"/>
                </a:cubicBezTo>
                <a:cubicBezTo>
                  <a:pt x="244" y="98"/>
                  <a:pt x="246" y="100"/>
                  <a:pt x="247" y="100"/>
                </a:cubicBezTo>
                <a:close/>
                <a:moveTo>
                  <a:pt x="213" y="121"/>
                </a:moveTo>
                <a:cubicBezTo>
                  <a:pt x="221" y="117"/>
                  <a:pt x="224" y="123"/>
                  <a:pt x="221" y="124"/>
                </a:cubicBezTo>
                <a:cubicBezTo>
                  <a:pt x="218" y="125"/>
                  <a:pt x="218" y="120"/>
                  <a:pt x="213" y="121"/>
                </a:cubicBezTo>
                <a:close/>
                <a:moveTo>
                  <a:pt x="111" y="265"/>
                </a:moveTo>
                <a:cubicBezTo>
                  <a:pt x="107" y="264"/>
                  <a:pt x="112" y="261"/>
                  <a:pt x="114" y="258"/>
                </a:cubicBezTo>
                <a:cubicBezTo>
                  <a:pt x="117" y="253"/>
                  <a:pt x="116" y="248"/>
                  <a:pt x="119" y="249"/>
                </a:cubicBezTo>
                <a:cubicBezTo>
                  <a:pt x="121" y="250"/>
                  <a:pt x="120" y="253"/>
                  <a:pt x="118" y="257"/>
                </a:cubicBezTo>
                <a:cubicBezTo>
                  <a:pt x="117" y="261"/>
                  <a:pt x="112" y="265"/>
                  <a:pt x="111" y="265"/>
                </a:cubicBezTo>
                <a:close/>
              </a:path>
            </a:pathLst>
          </a:custGeom>
          <a:solidFill>
            <a:srgbClr val="FFFFFF">
              <a:lumMod val="50000"/>
            </a:srgbClr>
          </a:solidFill>
          <a:ln>
            <a:noFill/>
          </a:ln>
        </p:spPr>
        <p:txBody>
          <a:bodyPr vert="horz" wrap="square" lIns="45706" tIns="22854" rIns="45706" bIns="22854"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75000"/>
                </a:srgbClr>
              </a:solidFill>
              <a:effectLst/>
              <a:uLnTx/>
              <a:uFillTx/>
              <a:latin typeface="Segoe UI"/>
              <a:ea typeface="+mn-ea"/>
              <a:cs typeface="+mn-cs"/>
            </a:endParaRPr>
          </a:p>
        </p:txBody>
      </p:sp>
      <p:pic>
        <p:nvPicPr>
          <p:cNvPr id="140" name="Picture 2" descr="A black rectangle with a black background&#10;&#10;Description automatically generated with low confidence">
            <a:extLst>
              <a:ext uri="{FF2B5EF4-FFF2-40B4-BE49-F238E27FC236}">
                <a16:creationId xmlns:a16="http://schemas.microsoft.com/office/drawing/2014/main" id="{35A3AD4E-9C14-8E9E-7029-FED5E0832CB6}"/>
              </a:ext>
            </a:extLst>
          </p:cNvPr>
          <p:cNvPicPr>
            <a:picLocks noChangeAspect="1" noChangeArrowheads="1"/>
          </p:cNvPicPr>
          <p:nvPr/>
        </p:nvPicPr>
        <p:blipFill>
          <a:blip r:embed="rId4">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26396" y="4272380"/>
            <a:ext cx="273416" cy="274242"/>
          </a:xfrm>
          <a:prstGeom prst="rect">
            <a:avLst/>
          </a:prstGeom>
          <a:noFill/>
        </p:spPr>
      </p:pic>
      <p:sp>
        <p:nvSpPr>
          <p:cNvPr id="146" name="TextBox 145">
            <a:extLst>
              <a:ext uri="{FF2B5EF4-FFF2-40B4-BE49-F238E27FC236}">
                <a16:creationId xmlns:a16="http://schemas.microsoft.com/office/drawing/2014/main" id="{DD7B7AE1-B822-1E96-F0DC-B5F12039AE4C}"/>
              </a:ext>
            </a:extLst>
          </p:cNvPr>
          <p:cNvSpPr txBox="1"/>
          <p:nvPr/>
        </p:nvSpPr>
        <p:spPr>
          <a:xfrm>
            <a:off x="10133289" y="2569936"/>
            <a:ext cx="1554260" cy="387798"/>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Device</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OSs</a:t>
            </a:r>
          </a:p>
        </p:txBody>
      </p:sp>
      <p:pic>
        <p:nvPicPr>
          <p:cNvPr id="147" name="Picture 4" descr="See the source image">
            <a:extLst>
              <a:ext uri="{FF2B5EF4-FFF2-40B4-BE49-F238E27FC236}">
                <a16:creationId xmlns:a16="http://schemas.microsoft.com/office/drawing/2014/main" id="{363DE22A-283E-9FB3-3608-D94F3E1A6BDE}"/>
              </a:ext>
            </a:extLst>
          </p:cNvPr>
          <p:cNvPicPr>
            <a:picLocks noChangeAspect="1" noChangeArrowheads="1"/>
          </p:cNvPicPr>
          <p:nvPr/>
        </p:nvPicPr>
        <p:blipFill rotWithShape="1">
          <a:blip r:embed="rId5" cstate="screen">
            <a:duotone>
              <a:srgbClr val="E6E6E6">
                <a:shade val="45000"/>
                <a:satMod val="135000"/>
              </a:srgbClr>
              <a:prstClr val="white"/>
            </a:duotone>
            <a:extLst>
              <a:ext uri="{28A0092B-C50C-407E-A947-70E740481C1C}">
                <a14:useLocalDpi xmlns:a14="http://schemas.microsoft.com/office/drawing/2010/main"/>
              </a:ext>
            </a:extLst>
          </a:blip>
          <a:srcRect l="27156" t="9388" r="27156" b="39903"/>
          <a:stretch/>
        </p:blipFill>
        <p:spPr bwMode="auto">
          <a:xfrm>
            <a:off x="987758" y="3431607"/>
            <a:ext cx="587647" cy="366872"/>
          </a:xfrm>
          <a:prstGeom prst="rect">
            <a:avLst/>
          </a:prstGeom>
          <a:extLst>
            <a:ext uri="{909E8E84-426E-40DD-AFC4-6F175D3DCCD1}">
              <a14:hiddenFill xmlns:a14="http://schemas.microsoft.com/office/drawing/2010/main">
                <a:solidFill>
                  <a:srgbClr val="FFFFFF"/>
                </a:solidFill>
              </a14:hiddenFill>
            </a:ext>
          </a:extLst>
        </p:spPr>
      </p:pic>
      <p:pic>
        <p:nvPicPr>
          <p:cNvPr id="148" name="Picture 2" descr="Azure has a new logo, but where do you download it? Here!">
            <a:extLst>
              <a:ext uri="{FF2B5EF4-FFF2-40B4-BE49-F238E27FC236}">
                <a16:creationId xmlns:a16="http://schemas.microsoft.com/office/drawing/2014/main" id="{D3FB7556-41F7-DAE4-DCA3-142352A81CEA}"/>
              </a:ext>
            </a:extLst>
          </p:cNvPr>
          <p:cNvPicPr>
            <a:picLocks noChangeAspect="1" noChangeArrowheads="1"/>
          </p:cNvPicPr>
          <p:nvPr/>
        </p:nvPicPr>
        <p:blipFill>
          <a:blip r:embed="rId6">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2769" y="4272380"/>
            <a:ext cx="377624" cy="377624"/>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Amazon Web Services - Wikipedia">
            <a:extLst>
              <a:ext uri="{FF2B5EF4-FFF2-40B4-BE49-F238E27FC236}">
                <a16:creationId xmlns:a16="http://schemas.microsoft.com/office/drawing/2014/main" id="{CDAF2C53-3153-CB11-48CA-6CA4334A6B00}"/>
              </a:ext>
            </a:extLst>
          </p:cNvPr>
          <p:cNvPicPr>
            <a:picLocks noChangeAspect="1" noChangeArrowheads="1"/>
          </p:cNvPicPr>
          <p:nvPr/>
        </p:nvPicPr>
        <p:blipFill>
          <a:blip r:embed="rId7">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3119" y="5123907"/>
            <a:ext cx="456925" cy="273394"/>
          </a:xfrm>
          <a:prstGeom prst="rect">
            <a:avLst/>
          </a:prstGeom>
          <a:noFill/>
          <a:extLst>
            <a:ext uri="{909E8E84-426E-40DD-AFC4-6F175D3DCCD1}">
              <a14:hiddenFill xmlns:a14="http://schemas.microsoft.com/office/drawing/2010/main">
                <a:solidFill>
                  <a:srgbClr val="FFFFFF"/>
                </a:solidFill>
              </a14:hiddenFill>
            </a:ext>
          </a:extLst>
        </p:spPr>
      </p:pic>
      <p:sp>
        <p:nvSpPr>
          <p:cNvPr id="160" name="Title 1">
            <a:extLst>
              <a:ext uri="{FF2B5EF4-FFF2-40B4-BE49-F238E27FC236}">
                <a16:creationId xmlns:a16="http://schemas.microsoft.com/office/drawing/2014/main" id="{1E8DB3D8-0887-9572-A862-AFE521A047E4}"/>
              </a:ext>
            </a:extLst>
          </p:cNvPr>
          <p:cNvSpPr txBox="1">
            <a:spLocks noGrp="1"/>
          </p:cNvSpPr>
          <p:nvPr>
            <p:ph type="title" idx="4294967295"/>
          </p:nvPr>
        </p:nvSpPr>
        <p:spPr>
          <a:xfrm>
            <a:off x="1617662" y="610193"/>
            <a:ext cx="8956675" cy="11641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Defend at </a:t>
            </a:r>
            <a:r>
              <a:rPr lang="en-US" sz="4000" spc="0">
                <a:ln>
                  <a:noFill/>
                </a:ln>
                <a:gradFill flip="none" rotWithShape="1">
                  <a:gsLst>
                    <a:gs pos="0">
                      <a:srgbClr val="CD9AD0"/>
                    </a:gs>
                    <a:gs pos="100000">
                      <a:srgbClr val="8EC8E8"/>
                    </a:gs>
                  </a:gsLst>
                  <a:lin ang="10800000" scaled="1"/>
                  <a:tileRect/>
                </a:gradFill>
                <a:latin typeface="Segoe UI Semibold"/>
              </a:rPr>
              <a:t>machine speed </a:t>
            </a:r>
            <a:r>
              <a:rPr kumimoji="0" lang="en-US" sz="40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with </a:t>
            </a:r>
            <a:r>
              <a:rPr lang="en-US" sz="4000" spc="0">
                <a:ln>
                  <a:noFill/>
                </a:ln>
                <a:latin typeface="Segoe UI Semibold"/>
              </a:rPr>
              <a:t>Microsoft Security Copilot</a:t>
            </a:r>
          </a:p>
        </p:txBody>
      </p:sp>
      <p:grpSp>
        <p:nvGrpSpPr>
          <p:cNvPr id="169" name="Group 168" descr="Microsoft Security Experts">
            <a:extLst>
              <a:ext uri="{FF2B5EF4-FFF2-40B4-BE49-F238E27FC236}">
                <a16:creationId xmlns:a16="http://schemas.microsoft.com/office/drawing/2014/main" id="{9F001349-3494-5C04-1B54-8B491F5C661A}"/>
              </a:ext>
            </a:extLst>
          </p:cNvPr>
          <p:cNvGrpSpPr/>
          <p:nvPr/>
        </p:nvGrpSpPr>
        <p:grpSpPr>
          <a:xfrm>
            <a:off x="3452179" y="6345613"/>
            <a:ext cx="5287643" cy="193899"/>
            <a:chOff x="3500967" y="6345613"/>
            <a:chExt cx="5287643" cy="193899"/>
          </a:xfrm>
        </p:grpSpPr>
        <p:cxnSp>
          <p:nvCxnSpPr>
            <p:cNvPr id="165" name="Straight Connector 164">
              <a:extLst>
                <a:ext uri="{FF2B5EF4-FFF2-40B4-BE49-F238E27FC236}">
                  <a16:creationId xmlns:a16="http://schemas.microsoft.com/office/drawing/2014/main" id="{8C31BA04-9530-924F-788A-1B686D7C7946}"/>
                </a:ext>
              </a:extLst>
            </p:cNvPr>
            <p:cNvCxnSpPr>
              <a:cxnSpLocks/>
            </p:cNvCxnSpPr>
            <p:nvPr/>
          </p:nvCxnSpPr>
          <p:spPr>
            <a:xfrm>
              <a:off x="3500967" y="6459544"/>
              <a:ext cx="1456266" cy="0"/>
            </a:xfrm>
            <a:prstGeom prst="line">
              <a:avLst/>
            </a:prstGeom>
            <a:solidFill>
              <a:srgbClr val="1E1E1E"/>
            </a:solidFill>
            <a:ln w="12700" cap="flat" cmpd="sng" algn="ctr">
              <a:gradFill>
                <a:gsLst>
                  <a:gs pos="0">
                    <a:srgbClr val="8EC8E8"/>
                  </a:gs>
                  <a:gs pos="100000">
                    <a:srgbClr val="CD9AD0"/>
                  </a:gs>
                </a:gsLst>
                <a:lin ang="5400000" scaled="1"/>
              </a:gradFill>
              <a:prstDash val="sysDash"/>
              <a:headEnd type="none" w="med" len="med"/>
              <a:tailEnd type="none" w="med" len="med"/>
            </a:ln>
            <a:effectLst>
              <a:outerShdw blurRad="63500" dist="63500" dir="2700000" algn="tl" rotWithShape="0">
                <a:srgbClr val="737373">
                  <a:alpha val="20000"/>
                </a:srgbClr>
              </a:outerShdw>
            </a:effectLst>
          </p:spPr>
        </p:cxnSp>
        <p:sp>
          <p:nvSpPr>
            <p:cNvPr id="166" name="Rectangle 165">
              <a:extLst>
                <a:ext uri="{FF2B5EF4-FFF2-40B4-BE49-F238E27FC236}">
                  <a16:creationId xmlns:a16="http://schemas.microsoft.com/office/drawing/2014/main" id="{B1AA6A19-76D5-E299-7CA4-CB660CB4290F}"/>
                </a:ext>
              </a:extLst>
            </p:cNvPr>
            <p:cNvSpPr/>
            <p:nvPr/>
          </p:nvSpPr>
          <p:spPr bwMode="auto">
            <a:xfrm>
              <a:off x="5089536" y="6345613"/>
              <a:ext cx="217269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Security Experts</a:t>
              </a:r>
            </a:p>
          </p:txBody>
        </p:sp>
        <p:cxnSp>
          <p:nvCxnSpPr>
            <p:cNvPr id="167" name="Straight Connector 166">
              <a:extLst>
                <a:ext uri="{FF2B5EF4-FFF2-40B4-BE49-F238E27FC236}">
                  <a16:creationId xmlns:a16="http://schemas.microsoft.com/office/drawing/2014/main" id="{74D311B4-EC19-770B-7270-C10D7DEE5409}"/>
                </a:ext>
              </a:extLst>
            </p:cNvPr>
            <p:cNvCxnSpPr>
              <a:cxnSpLocks/>
            </p:cNvCxnSpPr>
            <p:nvPr/>
          </p:nvCxnSpPr>
          <p:spPr>
            <a:xfrm>
              <a:off x="7332344" y="6459544"/>
              <a:ext cx="1456266" cy="0"/>
            </a:xfrm>
            <a:prstGeom prst="line">
              <a:avLst/>
            </a:prstGeom>
            <a:solidFill>
              <a:srgbClr val="1E1E1E"/>
            </a:solidFill>
            <a:ln w="12700" cap="flat" cmpd="sng" algn="ctr">
              <a:gradFill>
                <a:gsLst>
                  <a:gs pos="0">
                    <a:srgbClr val="8EC8E8"/>
                  </a:gs>
                  <a:gs pos="100000">
                    <a:srgbClr val="CD9AD0"/>
                  </a:gs>
                </a:gsLst>
                <a:lin ang="5400000" scaled="1"/>
              </a:gradFill>
              <a:prstDash val="sysDash"/>
              <a:headEnd type="none" w="med" len="med"/>
              <a:tailEnd type="none" w="med" len="med"/>
            </a:ln>
            <a:effectLst>
              <a:outerShdw blurRad="63500" dist="63500" dir="2700000" algn="tl" rotWithShape="0">
                <a:srgbClr val="737373">
                  <a:alpha val="20000"/>
                </a:srgbClr>
              </a:outerShdw>
            </a:effectLst>
          </p:spPr>
        </p:cxnSp>
      </p:grpSp>
      <p:grpSp>
        <p:nvGrpSpPr>
          <p:cNvPr id="162" name="Group 161" descr="Microsoft Defender icon">
            <a:extLst>
              <a:ext uri="{FF2B5EF4-FFF2-40B4-BE49-F238E27FC236}">
                <a16:creationId xmlns:a16="http://schemas.microsoft.com/office/drawing/2014/main" id="{8FFEA1C9-C79A-CC19-6576-7DF312D93A44}"/>
              </a:ext>
            </a:extLst>
          </p:cNvPr>
          <p:cNvGrpSpPr/>
          <p:nvPr/>
        </p:nvGrpSpPr>
        <p:grpSpPr>
          <a:xfrm>
            <a:off x="3464068" y="2411937"/>
            <a:ext cx="1736866" cy="443198"/>
            <a:chOff x="3217559" y="2246778"/>
            <a:chExt cx="1736866" cy="443198"/>
          </a:xfrm>
        </p:grpSpPr>
        <p:sp>
          <p:nvSpPr>
            <p:cNvPr id="120" name="Rectangle 119">
              <a:extLst>
                <a:ext uri="{FF2B5EF4-FFF2-40B4-BE49-F238E27FC236}">
                  <a16:creationId xmlns:a16="http://schemas.microsoft.com/office/drawing/2014/main" id="{483D3C9C-A709-A9C7-2D46-761587EE948E}"/>
                </a:ext>
              </a:extLst>
            </p:cNvPr>
            <p:cNvSpPr/>
            <p:nvPr/>
          </p:nvSpPr>
          <p:spPr bwMode="auto">
            <a:xfrm>
              <a:off x="3217559" y="2246778"/>
              <a:ext cx="1736866"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Defender</a:t>
              </a:r>
            </a:p>
          </p:txBody>
        </p:sp>
        <p:pic>
          <p:nvPicPr>
            <p:cNvPr id="121" name="Picture 6" descr="Microsoft Defender - Wikipedia">
              <a:extLst>
                <a:ext uri="{FF2B5EF4-FFF2-40B4-BE49-F238E27FC236}">
                  <a16:creationId xmlns:a16="http://schemas.microsoft.com/office/drawing/2014/main" id="{53B66A72-037E-7541-C14E-2913CC6B46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4259716" y="2358663"/>
              <a:ext cx="219428" cy="219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descr="Microsoft Sentinel icon">
            <a:extLst>
              <a:ext uri="{FF2B5EF4-FFF2-40B4-BE49-F238E27FC236}">
                <a16:creationId xmlns:a16="http://schemas.microsoft.com/office/drawing/2014/main" id="{A66C6909-00BB-6BF3-664F-AA423C2CCEC0}"/>
              </a:ext>
            </a:extLst>
          </p:cNvPr>
          <p:cNvGrpSpPr/>
          <p:nvPr/>
        </p:nvGrpSpPr>
        <p:grpSpPr>
          <a:xfrm>
            <a:off x="2830129" y="3867699"/>
            <a:ext cx="1736868" cy="443198"/>
            <a:chOff x="2697343" y="3867699"/>
            <a:chExt cx="1736868" cy="443198"/>
          </a:xfrm>
        </p:grpSpPr>
        <p:sp>
          <p:nvSpPr>
            <p:cNvPr id="122" name="Rectangle 121">
              <a:extLst>
                <a:ext uri="{FF2B5EF4-FFF2-40B4-BE49-F238E27FC236}">
                  <a16:creationId xmlns:a16="http://schemas.microsoft.com/office/drawing/2014/main" id="{B257F373-D674-7158-6A3A-8048EA5663CB}"/>
                </a:ext>
              </a:extLst>
            </p:cNvPr>
            <p:cNvSpPr/>
            <p:nvPr/>
          </p:nvSpPr>
          <p:spPr bwMode="auto">
            <a:xfrm>
              <a:off x="2697343" y="3867699"/>
              <a:ext cx="1736868"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Sentinel</a:t>
              </a:r>
            </a:p>
          </p:txBody>
        </p:sp>
        <p:pic>
          <p:nvPicPr>
            <p:cNvPr id="123" name="Graphic 122">
              <a:extLst>
                <a:ext uri="{FF2B5EF4-FFF2-40B4-BE49-F238E27FC236}">
                  <a16:creationId xmlns:a16="http://schemas.microsoft.com/office/drawing/2014/main" id="{A0713D76-3BA0-D7F6-DE2A-1CF1293CF7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2430" y="3972460"/>
              <a:ext cx="192440" cy="233677"/>
            </a:xfrm>
            <a:prstGeom prst="rect">
              <a:avLst/>
            </a:prstGeom>
          </p:spPr>
        </p:pic>
      </p:grpSp>
      <p:grpSp>
        <p:nvGrpSpPr>
          <p:cNvPr id="150" name="Group 149" descr="Microsoft Entra icon">
            <a:extLst>
              <a:ext uri="{FF2B5EF4-FFF2-40B4-BE49-F238E27FC236}">
                <a16:creationId xmlns:a16="http://schemas.microsoft.com/office/drawing/2014/main" id="{8C711882-341F-EF1D-326E-DB9F4DE9FE91}"/>
              </a:ext>
            </a:extLst>
          </p:cNvPr>
          <p:cNvGrpSpPr/>
          <p:nvPr/>
        </p:nvGrpSpPr>
        <p:grpSpPr>
          <a:xfrm>
            <a:off x="3420279" y="5339603"/>
            <a:ext cx="1737113" cy="443198"/>
            <a:chOff x="9513611" y="4231691"/>
            <a:chExt cx="1737360" cy="443261"/>
          </a:xfrm>
        </p:grpSpPr>
        <p:sp>
          <p:nvSpPr>
            <p:cNvPr id="151" name="Rectangle 150">
              <a:extLst>
                <a:ext uri="{FF2B5EF4-FFF2-40B4-BE49-F238E27FC236}">
                  <a16:creationId xmlns:a16="http://schemas.microsoft.com/office/drawing/2014/main" id="{7D7CEF41-1EEB-8FF5-279D-DEE36C4EA7CE}"/>
                </a:ext>
              </a:extLst>
            </p:cNvPr>
            <p:cNvSpPr/>
            <p:nvPr/>
          </p:nvSpPr>
          <p:spPr bwMode="auto">
            <a:xfrm>
              <a:off x="9513611" y="4231691"/>
              <a:ext cx="1737360" cy="4432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rPr>
                <a:t>Entra</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152" name="Graphic 17">
              <a:extLst>
                <a:ext uri="{FF2B5EF4-FFF2-40B4-BE49-F238E27FC236}">
                  <a16:creationId xmlns:a16="http://schemas.microsoft.com/office/drawing/2014/main" id="{18AFA24C-4F24-5B35-7174-F81F8B541636}"/>
                </a:ext>
              </a:extLst>
            </p:cNvPr>
            <p:cNvPicPr>
              <a:picLocks noChangeAspect="1"/>
            </p:cNvPicPr>
            <p:nvPr/>
          </p:nvPicPr>
          <p:blipFill>
            <a:blip r:embed="rId11"/>
            <a:srcRect/>
            <a:stretch/>
          </p:blipFill>
          <p:spPr>
            <a:xfrm>
              <a:off x="10557992" y="4324328"/>
              <a:ext cx="186027" cy="233104"/>
            </a:xfrm>
            <a:prstGeom prst="rect">
              <a:avLst/>
            </a:prstGeom>
          </p:spPr>
        </p:pic>
      </p:grpSp>
      <p:grpSp>
        <p:nvGrpSpPr>
          <p:cNvPr id="171" name="Group 170" descr="Microsoft Intune icon">
            <a:extLst>
              <a:ext uri="{FF2B5EF4-FFF2-40B4-BE49-F238E27FC236}">
                <a16:creationId xmlns:a16="http://schemas.microsoft.com/office/drawing/2014/main" id="{5D21C0D5-8768-413A-68D7-1B8ADE0EF51A}"/>
              </a:ext>
            </a:extLst>
          </p:cNvPr>
          <p:cNvGrpSpPr/>
          <p:nvPr/>
        </p:nvGrpSpPr>
        <p:grpSpPr>
          <a:xfrm>
            <a:off x="7418390" y="5417153"/>
            <a:ext cx="2136821" cy="443198"/>
            <a:chOff x="7476446" y="5417153"/>
            <a:chExt cx="2136821" cy="443198"/>
          </a:xfrm>
        </p:grpSpPr>
        <p:sp>
          <p:nvSpPr>
            <p:cNvPr id="124" name="TextBox 123">
              <a:extLst>
                <a:ext uri="{FF2B5EF4-FFF2-40B4-BE49-F238E27FC236}">
                  <a16:creationId xmlns:a16="http://schemas.microsoft.com/office/drawing/2014/main" id="{B43C99E2-F9FE-CD89-6774-9AB1F8D7F6E2}"/>
                </a:ext>
              </a:extLst>
            </p:cNvPr>
            <p:cNvSpPr txBox="1"/>
            <p:nvPr/>
          </p:nvSpPr>
          <p:spPr>
            <a:xfrm>
              <a:off x="7876400" y="5417153"/>
              <a:ext cx="1736867" cy="443198"/>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Intune</a:t>
              </a:r>
            </a:p>
          </p:txBody>
        </p:sp>
        <p:grpSp>
          <p:nvGrpSpPr>
            <p:cNvPr id="125" name="Azure product" descr="Azure product">
              <a:extLst>
                <a:ext uri="{FF2B5EF4-FFF2-40B4-BE49-F238E27FC236}">
                  <a16:creationId xmlns:a16="http://schemas.microsoft.com/office/drawing/2014/main" id="{8A16B365-DA9C-30DA-A1E1-A19A37EEDD04}"/>
                </a:ext>
              </a:extLst>
            </p:cNvPr>
            <p:cNvGrpSpPr/>
            <p:nvPr/>
          </p:nvGrpSpPr>
          <p:grpSpPr>
            <a:xfrm>
              <a:off x="7476446" y="5486374"/>
              <a:ext cx="241303" cy="242089"/>
              <a:chOff x="680248" y="2127511"/>
              <a:chExt cx="398962" cy="400261"/>
            </a:xfrm>
          </p:grpSpPr>
          <p:sp>
            <p:nvSpPr>
              <p:cNvPr id="126" name="Freeform: Shape 125">
                <a:extLst>
                  <a:ext uri="{FF2B5EF4-FFF2-40B4-BE49-F238E27FC236}">
                    <a16:creationId xmlns:a16="http://schemas.microsoft.com/office/drawing/2014/main" id="{431C69BE-B14E-DA8D-B842-1ABE5FDA7532}"/>
                  </a:ext>
                </a:extLst>
              </p:cNvPr>
              <p:cNvSpPr/>
              <p:nvPr/>
            </p:nvSpPr>
            <p:spPr>
              <a:xfrm>
                <a:off x="680248" y="2192872"/>
                <a:ext cx="82916" cy="124373"/>
              </a:xfrm>
              <a:custGeom>
                <a:avLst/>
                <a:gdLst>
                  <a:gd name="connsiteX0" fmla="*/ 52403 w 82915"/>
                  <a:gd name="connsiteY0" fmla="*/ 1328 h 124373"/>
                  <a:gd name="connsiteX1" fmla="*/ 1328 w 82915"/>
                  <a:gd name="connsiteY1" fmla="*/ 124217 h 124373"/>
                  <a:gd name="connsiteX2" fmla="*/ 43891 w 82915"/>
                  <a:gd name="connsiteY2" fmla="*/ 124217 h 124373"/>
                  <a:gd name="connsiteX3" fmla="*/ 82337 w 82915"/>
                  <a:gd name="connsiteY3" fmla="*/ 31282 h 124373"/>
                  <a:gd name="connsiteX4" fmla="*/ 52403 w 82915"/>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5" h="124373">
                    <a:moveTo>
                      <a:pt x="52403" y="1328"/>
                    </a:moveTo>
                    <a:cubicBezTo>
                      <a:pt x="22679" y="34215"/>
                      <a:pt x="3840" y="77017"/>
                      <a:pt x="1328" y="124217"/>
                    </a:cubicBezTo>
                    <a:lnTo>
                      <a:pt x="43891" y="124217"/>
                    </a:lnTo>
                    <a:cubicBezTo>
                      <a:pt x="46263" y="88747"/>
                      <a:pt x="60357" y="56489"/>
                      <a:pt x="82337" y="31282"/>
                    </a:cubicBezTo>
                    <a:lnTo>
                      <a:pt x="52403" y="132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B240324-4A83-11CE-EF2F-E6FC16947080}"/>
                  </a:ext>
                </a:extLst>
              </p:cNvPr>
              <p:cNvSpPr/>
              <p:nvPr/>
            </p:nvSpPr>
            <p:spPr>
              <a:xfrm>
                <a:off x="746326" y="2444857"/>
                <a:ext cx="124374" cy="82915"/>
              </a:xfrm>
              <a:custGeom>
                <a:avLst/>
                <a:gdLst>
                  <a:gd name="connsiteX0" fmla="*/ 1328 w 124373"/>
                  <a:gd name="connsiteY0" fmla="*/ 31212 h 82915"/>
                  <a:gd name="connsiteX1" fmla="*/ 124132 w 124373"/>
                  <a:gd name="connsiteY1" fmla="*/ 81695 h 82915"/>
                  <a:gd name="connsiteX2" fmla="*/ 124132 w 124373"/>
                  <a:gd name="connsiteY2" fmla="*/ 39940 h 82915"/>
                  <a:gd name="connsiteX3" fmla="*/ 31191 w 124373"/>
                  <a:gd name="connsiteY3" fmla="*/ 1328 h 82915"/>
                  <a:gd name="connsiteX4" fmla="*/ 1328 w 124373"/>
                  <a:gd name="connsiteY4" fmla="*/ 31212 h 82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73" h="82915">
                    <a:moveTo>
                      <a:pt x="1328" y="31212"/>
                    </a:moveTo>
                    <a:cubicBezTo>
                      <a:pt x="34262" y="60678"/>
                      <a:pt x="77033" y="79390"/>
                      <a:pt x="124132" y="81695"/>
                    </a:cubicBezTo>
                    <a:lnTo>
                      <a:pt x="124132" y="39940"/>
                    </a:lnTo>
                    <a:cubicBezTo>
                      <a:pt x="88616" y="37566"/>
                      <a:pt x="56380" y="23392"/>
                      <a:pt x="31191" y="1328"/>
                    </a:cubicBezTo>
                    <a:lnTo>
                      <a:pt x="1328" y="31212"/>
                    </a:ln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18B22BA-648E-CD5E-B6D9-9C26C8A59067}"/>
                  </a:ext>
                </a:extLst>
              </p:cNvPr>
              <p:cNvSpPr/>
              <p:nvPr/>
            </p:nvSpPr>
            <p:spPr>
              <a:xfrm>
                <a:off x="680248" y="2336775"/>
                <a:ext cx="82916" cy="124373"/>
              </a:xfrm>
              <a:custGeom>
                <a:avLst/>
                <a:gdLst>
                  <a:gd name="connsiteX0" fmla="*/ 1328 w 82915"/>
                  <a:gd name="connsiteY0" fmla="*/ 1328 h 124373"/>
                  <a:gd name="connsiteX1" fmla="*/ 52264 w 82915"/>
                  <a:gd name="connsiteY1" fmla="*/ 124217 h 124373"/>
                  <a:gd name="connsiteX2" fmla="*/ 82197 w 82915"/>
                  <a:gd name="connsiteY2" fmla="*/ 94263 h 124373"/>
                  <a:gd name="connsiteX3" fmla="*/ 43891 w 82915"/>
                  <a:gd name="connsiteY3" fmla="*/ 1328 h 124373"/>
                  <a:gd name="connsiteX4" fmla="*/ 1328 w 82915"/>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5" h="124373">
                    <a:moveTo>
                      <a:pt x="1328" y="1328"/>
                    </a:moveTo>
                    <a:cubicBezTo>
                      <a:pt x="3770" y="48528"/>
                      <a:pt x="22609" y="91330"/>
                      <a:pt x="52264" y="124217"/>
                    </a:cubicBezTo>
                    <a:lnTo>
                      <a:pt x="82197" y="94263"/>
                    </a:lnTo>
                    <a:cubicBezTo>
                      <a:pt x="60288" y="69057"/>
                      <a:pt x="46263" y="36798"/>
                      <a:pt x="43891" y="1328"/>
                    </a:cubicBezTo>
                    <a:lnTo>
                      <a:pt x="1328" y="1328"/>
                    </a:ln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685BD27-81B8-5BE5-CC7C-E8AC95C8E8CD}"/>
                  </a:ext>
                </a:extLst>
              </p:cNvPr>
              <p:cNvSpPr/>
              <p:nvPr/>
            </p:nvSpPr>
            <p:spPr>
              <a:xfrm>
                <a:off x="998213" y="2193633"/>
                <a:ext cx="78770" cy="124373"/>
              </a:xfrm>
              <a:custGeom>
                <a:avLst/>
                <a:gdLst>
                  <a:gd name="connsiteX0" fmla="*/ 30285 w 78770"/>
                  <a:gd name="connsiteY0" fmla="*/ 1328 h 124373"/>
                  <a:gd name="connsiteX1" fmla="*/ 1328 w 78770"/>
                  <a:gd name="connsiteY1" fmla="*/ 30305 h 124373"/>
                  <a:gd name="connsiteX2" fmla="*/ 39913 w 78770"/>
                  <a:gd name="connsiteY2" fmla="*/ 123450 h 124373"/>
                  <a:gd name="connsiteX3" fmla="*/ 80662 w 78770"/>
                  <a:gd name="connsiteY3" fmla="*/ 123450 h 124373"/>
                  <a:gd name="connsiteX4" fmla="*/ 30285 w 78770"/>
                  <a:gd name="connsiteY4" fmla="*/ 1328 h 124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0" h="124373">
                    <a:moveTo>
                      <a:pt x="30285" y="1328"/>
                    </a:moveTo>
                    <a:lnTo>
                      <a:pt x="1328" y="30305"/>
                    </a:lnTo>
                    <a:cubicBezTo>
                      <a:pt x="23447" y="55511"/>
                      <a:pt x="37611" y="87839"/>
                      <a:pt x="39913" y="123450"/>
                    </a:cubicBezTo>
                    <a:lnTo>
                      <a:pt x="80662" y="123450"/>
                    </a:lnTo>
                    <a:cubicBezTo>
                      <a:pt x="78220" y="76598"/>
                      <a:pt x="59590" y="34075"/>
                      <a:pt x="30285" y="1328"/>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1546C06-03F9-72E8-B600-07668AC18639}"/>
                  </a:ext>
                </a:extLst>
              </p:cNvPr>
              <p:cNvSpPr/>
              <p:nvPr/>
            </p:nvSpPr>
            <p:spPr>
              <a:xfrm>
                <a:off x="890131" y="2127576"/>
                <a:ext cx="124374" cy="78770"/>
              </a:xfrm>
              <a:custGeom>
                <a:avLst/>
                <a:gdLst>
                  <a:gd name="connsiteX0" fmla="*/ 1328 w 124373"/>
                  <a:gd name="connsiteY0" fmla="*/ 1328 h 78769"/>
                  <a:gd name="connsiteX1" fmla="*/ 1328 w 124373"/>
                  <a:gd name="connsiteY1" fmla="*/ 42943 h 78769"/>
                  <a:gd name="connsiteX2" fmla="*/ 94408 w 124373"/>
                  <a:gd name="connsiteY2" fmla="*/ 81276 h 78769"/>
                  <a:gd name="connsiteX3" fmla="*/ 123434 w 124373"/>
                  <a:gd name="connsiteY3" fmla="*/ 52229 h 78769"/>
                  <a:gd name="connsiteX4" fmla="*/ 1328 w 124373"/>
                  <a:gd name="connsiteY4" fmla="*/ 1328 h 78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73" h="78769">
                    <a:moveTo>
                      <a:pt x="1328" y="1328"/>
                    </a:moveTo>
                    <a:lnTo>
                      <a:pt x="1328" y="42943"/>
                    </a:lnTo>
                    <a:cubicBezTo>
                      <a:pt x="36843" y="45247"/>
                      <a:pt x="69149" y="59282"/>
                      <a:pt x="94408" y="81276"/>
                    </a:cubicBezTo>
                    <a:lnTo>
                      <a:pt x="123434" y="52229"/>
                    </a:lnTo>
                    <a:cubicBezTo>
                      <a:pt x="90710" y="22764"/>
                      <a:pt x="48147" y="3911"/>
                      <a:pt x="1328" y="1328"/>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8C2AE38-61D5-13DF-DA6F-1F6BDE085088}"/>
                  </a:ext>
                </a:extLst>
              </p:cNvPr>
              <p:cNvSpPr/>
              <p:nvPr/>
            </p:nvSpPr>
            <p:spPr>
              <a:xfrm>
                <a:off x="746395" y="2127511"/>
                <a:ext cx="124374" cy="78770"/>
              </a:xfrm>
              <a:custGeom>
                <a:avLst/>
                <a:gdLst>
                  <a:gd name="connsiteX0" fmla="*/ 124062 w 124373"/>
                  <a:gd name="connsiteY0" fmla="*/ 1328 h 78769"/>
                  <a:gd name="connsiteX1" fmla="*/ 1328 w 124373"/>
                  <a:gd name="connsiteY1" fmla="*/ 51671 h 78769"/>
                  <a:gd name="connsiteX2" fmla="*/ 31191 w 124373"/>
                  <a:gd name="connsiteY2" fmla="*/ 81555 h 78769"/>
                  <a:gd name="connsiteX3" fmla="*/ 123992 w 124373"/>
                  <a:gd name="connsiteY3" fmla="*/ 43012 h 78769"/>
                  <a:gd name="connsiteX4" fmla="*/ 123992 w 124373"/>
                  <a:gd name="connsiteY4" fmla="*/ 1328 h 78769"/>
                  <a:gd name="connsiteX5" fmla="*/ 124062 w 124373"/>
                  <a:gd name="connsiteY5" fmla="*/ 1328 h 78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73" h="78769">
                    <a:moveTo>
                      <a:pt x="124062" y="1328"/>
                    </a:moveTo>
                    <a:cubicBezTo>
                      <a:pt x="76964" y="3632"/>
                      <a:pt x="34262" y="22275"/>
                      <a:pt x="1328" y="51671"/>
                    </a:cubicBezTo>
                    <a:lnTo>
                      <a:pt x="31191" y="81555"/>
                    </a:lnTo>
                    <a:cubicBezTo>
                      <a:pt x="56310" y="59561"/>
                      <a:pt x="88546" y="45456"/>
                      <a:pt x="123992" y="43012"/>
                    </a:cubicBezTo>
                    <a:lnTo>
                      <a:pt x="123992" y="1328"/>
                    </a:lnTo>
                    <a:lnTo>
                      <a:pt x="124062" y="132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253BD8F-9EB3-7A34-C082-381CA2BEE1E8}"/>
                  </a:ext>
                </a:extLst>
              </p:cNvPr>
              <p:cNvSpPr/>
              <p:nvPr/>
            </p:nvSpPr>
            <p:spPr>
              <a:xfrm>
                <a:off x="774166" y="2255074"/>
                <a:ext cx="211435" cy="124373"/>
              </a:xfrm>
              <a:custGeom>
                <a:avLst/>
                <a:gdLst>
                  <a:gd name="connsiteX0" fmla="*/ 212466 w 211435"/>
                  <a:gd name="connsiteY0" fmla="*/ 87002 h 124373"/>
                  <a:gd name="connsiteX1" fmla="*/ 212746 w 211435"/>
                  <a:gd name="connsiteY1" fmla="*/ 85605 h 124373"/>
                  <a:gd name="connsiteX2" fmla="*/ 213583 w 211435"/>
                  <a:gd name="connsiteY2" fmla="*/ 76598 h 124373"/>
                  <a:gd name="connsiteX3" fmla="*/ 165718 w 211435"/>
                  <a:gd name="connsiteY3" fmla="*/ 28699 h 124373"/>
                  <a:gd name="connsiteX4" fmla="*/ 155042 w 211435"/>
                  <a:gd name="connsiteY4" fmla="*/ 29956 h 124373"/>
                  <a:gd name="connsiteX5" fmla="*/ 102990 w 211435"/>
                  <a:gd name="connsiteY5" fmla="*/ 1328 h 124373"/>
                  <a:gd name="connsiteX6" fmla="*/ 41448 w 211435"/>
                  <a:gd name="connsiteY6" fmla="*/ 62913 h 124373"/>
                  <a:gd name="connsiteX7" fmla="*/ 41518 w 211435"/>
                  <a:gd name="connsiteY7" fmla="*/ 65426 h 124373"/>
                  <a:gd name="connsiteX8" fmla="*/ 31610 w 211435"/>
                  <a:gd name="connsiteY8" fmla="*/ 63820 h 124373"/>
                  <a:gd name="connsiteX9" fmla="*/ 1328 w 211435"/>
                  <a:gd name="connsiteY9" fmla="*/ 94124 h 124373"/>
                  <a:gd name="connsiteX10" fmla="*/ 28610 w 211435"/>
                  <a:gd name="connsiteY10" fmla="*/ 124287 h 124373"/>
                  <a:gd name="connsiteX11" fmla="*/ 165718 w 211435"/>
                  <a:gd name="connsiteY11" fmla="*/ 124566 h 124373"/>
                  <a:gd name="connsiteX12" fmla="*/ 207582 w 211435"/>
                  <a:gd name="connsiteY12" fmla="*/ 99989 h 124373"/>
                  <a:gd name="connsiteX13" fmla="*/ 208280 w 211435"/>
                  <a:gd name="connsiteY13" fmla="*/ 98732 h 124373"/>
                  <a:gd name="connsiteX14" fmla="*/ 212466 w 211435"/>
                  <a:gd name="connsiteY14" fmla="*/ 87002 h 12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5" h="124373">
                    <a:moveTo>
                      <a:pt x="212466" y="87002"/>
                    </a:moveTo>
                    <a:cubicBezTo>
                      <a:pt x="212537" y="86513"/>
                      <a:pt x="212676" y="86024"/>
                      <a:pt x="212746" y="85605"/>
                    </a:cubicBezTo>
                    <a:cubicBezTo>
                      <a:pt x="213304" y="82673"/>
                      <a:pt x="213583" y="79670"/>
                      <a:pt x="213583" y="76598"/>
                    </a:cubicBezTo>
                    <a:cubicBezTo>
                      <a:pt x="213583" y="50135"/>
                      <a:pt x="192162" y="28699"/>
                      <a:pt x="165718" y="28699"/>
                    </a:cubicBezTo>
                    <a:cubicBezTo>
                      <a:pt x="162019" y="28699"/>
                      <a:pt x="158461" y="29118"/>
                      <a:pt x="155042" y="29956"/>
                    </a:cubicBezTo>
                    <a:cubicBezTo>
                      <a:pt x="144087" y="12709"/>
                      <a:pt x="124899" y="1328"/>
                      <a:pt x="102990" y="1328"/>
                    </a:cubicBezTo>
                    <a:cubicBezTo>
                      <a:pt x="69010" y="1328"/>
                      <a:pt x="41448" y="28909"/>
                      <a:pt x="41448" y="62913"/>
                    </a:cubicBezTo>
                    <a:cubicBezTo>
                      <a:pt x="41448" y="63750"/>
                      <a:pt x="41448" y="64588"/>
                      <a:pt x="41518" y="65426"/>
                    </a:cubicBezTo>
                    <a:cubicBezTo>
                      <a:pt x="38448" y="64378"/>
                      <a:pt x="35099" y="63820"/>
                      <a:pt x="31610" y="63820"/>
                    </a:cubicBezTo>
                    <a:cubicBezTo>
                      <a:pt x="14864" y="63820"/>
                      <a:pt x="1328" y="77366"/>
                      <a:pt x="1328" y="94124"/>
                    </a:cubicBezTo>
                    <a:cubicBezTo>
                      <a:pt x="1328" y="109834"/>
                      <a:pt x="13329" y="122751"/>
                      <a:pt x="28610" y="124287"/>
                    </a:cubicBezTo>
                    <a:lnTo>
                      <a:pt x="165718" y="124566"/>
                    </a:lnTo>
                    <a:cubicBezTo>
                      <a:pt x="183720" y="124566"/>
                      <a:pt x="199349" y="114652"/>
                      <a:pt x="207582" y="99989"/>
                    </a:cubicBezTo>
                    <a:cubicBezTo>
                      <a:pt x="207792" y="99570"/>
                      <a:pt x="208071" y="99151"/>
                      <a:pt x="208280" y="98732"/>
                    </a:cubicBezTo>
                    <a:cubicBezTo>
                      <a:pt x="209536" y="96079"/>
                      <a:pt x="211350" y="92099"/>
                      <a:pt x="212466" y="87002"/>
                    </a:cubicBez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9E4F79C-323B-DFD9-1CD0-E128DFB147E6}"/>
                  </a:ext>
                </a:extLst>
              </p:cNvPr>
              <p:cNvSpPr/>
              <p:nvPr/>
            </p:nvSpPr>
            <p:spPr>
              <a:xfrm>
                <a:off x="1021169" y="2336775"/>
                <a:ext cx="58041" cy="95353"/>
              </a:xfrm>
              <a:custGeom>
                <a:avLst/>
                <a:gdLst>
                  <a:gd name="connsiteX0" fmla="*/ 57706 w 58041"/>
                  <a:gd name="connsiteY0" fmla="*/ 1328 h 95352"/>
                  <a:gd name="connsiteX1" fmla="*/ 16958 w 58041"/>
                  <a:gd name="connsiteY1" fmla="*/ 1328 h 95352"/>
                  <a:gd name="connsiteX2" fmla="*/ 12631 w 58041"/>
                  <a:gd name="connsiteY2" fmla="*/ 29188 h 95352"/>
                  <a:gd name="connsiteX3" fmla="*/ 24423 w 58041"/>
                  <a:gd name="connsiteY3" fmla="*/ 57955 h 95352"/>
                  <a:gd name="connsiteX4" fmla="*/ 1328 w 58041"/>
                  <a:gd name="connsiteY4" fmla="*/ 94752 h 95352"/>
                  <a:gd name="connsiteX5" fmla="*/ 1328 w 58041"/>
                  <a:gd name="connsiteY5" fmla="*/ 96358 h 95352"/>
                  <a:gd name="connsiteX6" fmla="*/ 27773 w 58041"/>
                  <a:gd name="connsiteY6" fmla="*/ 96358 h 95352"/>
                  <a:gd name="connsiteX7" fmla="*/ 57706 w 58041"/>
                  <a:gd name="connsiteY7" fmla="*/ 1328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41" h="95352">
                    <a:moveTo>
                      <a:pt x="57706" y="1328"/>
                    </a:moveTo>
                    <a:lnTo>
                      <a:pt x="16958" y="1328"/>
                    </a:lnTo>
                    <a:cubicBezTo>
                      <a:pt x="16329" y="10893"/>
                      <a:pt x="14864" y="20180"/>
                      <a:pt x="12631" y="29188"/>
                    </a:cubicBezTo>
                    <a:cubicBezTo>
                      <a:pt x="20307" y="36868"/>
                      <a:pt x="24493" y="47132"/>
                      <a:pt x="24423" y="57955"/>
                    </a:cubicBezTo>
                    <a:cubicBezTo>
                      <a:pt x="24423" y="73874"/>
                      <a:pt x="15213" y="88049"/>
                      <a:pt x="1328" y="94752"/>
                    </a:cubicBezTo>
                    <a:lnTo>
                      <a:pt x="1328" y="96358"/>
                    </a:lnTo>
                    <a:lnTo>
                      <a:pt x="27773" y="96358"/>
                    </a:lnTo>
                    <a:cubicBezTo>
                      <a:pt x="45217" y="68568"/>
                      <a:pt x="55962" y="36170"/>
                      <a:pt x="57706" y="1328"/>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B81047-B334-3AA4-B93C-DF01A2AF95E3}"/>
                  </a:ext>
                </a:extLst>
              </p:cNvPr>
              <p:cNvSpPr/>
              <p:nvPr/>
            </p:nvSpPr>
            <p:spPr>
              <a:xfrm>
                <a:off x="890062" y="2478298"/>
                <a:ext cx="70478" cy="45603"/>
              </a:xfrm>
              <a:custGeom>
                <a:avLst/>
                <a:gdLst>
                  <a:gd name="connsiteX0" fmla="*/ 32517 w 70478"/>
                  <a:gd name="connsiteY0" fmla="*/ 13617 h 45603"/>
                  <a:gd name="connsiteX1" fmla="*/ 32517 w 70478"/>
                  <a:gd name="connsiteY1" fmla="*/ 1328 h 45603"/>
                  <a:gd name="connsiteX2" fmla="*/ 1328 w 70478"/>
                  <a:gd name="connsiteY2" fmla="*/ 6495 h 45603"/>
                  <a:gd name="connsiteX3" fmla="*/ 1328 w 70478"/>
                  <a:gd name="connsiteY3" fmla="*/ 48110 h 45603"/>
                  <a:gd name="connsiteX4" fmla="*/ 72638 w 70478"/>
                  <a:gd name="connsiteY4" fmla="*/ 30514 h 45603"/>
                  <a:gd name="connsiteX5" fmla="*/ 49473 w 70478"/>
                  <a:gd name="connsiteY5" fmla="*/ 30514 h 45603"/>
                  <a:gd name="connsiteX6" fmla="*/ 32517 w 70478"/>
                  <a:gd name="connsiteY6" fmla="*/ 13617 h 4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78" h="45603">
                    <a:moveTo>
                      <a:pt x="32517" y="13617"/>
                    </a:moveTo>
                    <a:lnTo>
                      <a:pt x="32517" y="1328"/>
                    </a:lnTo>
                    <a:cubicBezTo>
                      <a:pt x="22470" y="4051"/>
                      <a:pt x="12073" y="5797"/>
                      <a:pt x="1328" y="6495"/>
                    </a:cubicBezTo>
                    <a:lnTo>
                      <a:pt x="1328" y="48110"/>
                    </a:lnTo>
                    <a:cubicBezTo>
                      <a:pt x="26656" y="46713"/>
                      <a:pt x="50728" y="40569"/>
                      <a:pt x="72638" y="30514"/>
                    </a:cubicBezTo>
                    <a:lnTo>
                      <a:pt x="49473" y="30514"/>
                    </a:lnTo>
                    <a:cubicBezTo>
                      <a:pt x="40123" y="30514"/>
                      <a:pt x="32517" y="22973"/>
                      <a:pt x="32517" y="13617"/>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40340D1-5432-C616-DC4C-C628435EE877}"/>
                  </a:ext>
                </a:extLst>
              </p:cNvPr>
              <p:cNvSpPr/>
              <p:nvPr/>
            </p:nvSpPr>
            <p:spPr>
              <a:xfrm>
                <a:off x="931716" y="2442201"/>
                <a:ext cx="145103" cy="53895"/>
              </a:xfrm>
              <a:custGeom>
                <a:avLst/>
                <a:gdLst>
                  <a:gd name="connsiteX0" fmla="*/ 141157 w 145102"/>
                  <a:gd name="connsiteY0" fmla="*/ 1398 h 53895"/>
                  <a:gd name="connsiteX1" fmla="*/ 85477 w 145102"/>
                  <a:gd name="connsiteY1" fmla="*/ 1398 h 53895"/>
                  <a:gd name="connsiteX2" fmla="*/ 85477 w 145102"/>
                  <a:gd name="connsiteY2" fmla="*/ 49506 h 53895"/>
                  <a:gd name="connsiteX3" fmla="*/ 60777 w 145102"/>
                  <a:gd name="connsiteY3" fmla="*/ 49506 h 53895"/>
                  <a:gd name="connsiteX4" fmla="*/ 60777 w 145102"/>
                  <a:gd name="connsiteY4" fmla="*/ 37776 h 53895"/>
                  <a:gd name="connsiteX5" fmla="*/ 46472 w 145102"/>
                  <a:gd name="connsiteY5" fmla="*/ 37776 h 53895"/>
                  <a:gd name="connsiteX6" fmla="*/ 46472 w 145102"/>
                  <a:gd name="connsiteY6" fmla="*/ 13547 h 53895"/>
                  <a:gd name="connsiteX7" fmla="*/ 60777 w 145102"/>
                  <a:gd name="connsiteY7" fmla="*/ 13547 h 53895"/>
                  <a:gd name="connsiteX8" fmla="*/ 60777 w 145102"/>
                  <a:gd name="connsiteY8" fmla="*/ 1328 h 53895"/>
                  <a:gd name="connsiteX9" fmla="*/ 7817 w 145102"/>
                  <a:gd name="connsiteY9" fmla="*/ 1328 h 53895"/>
                  <a:gd name="connsiteX10" fmla="*/ 1328 w 145102"/>
                  <a:gd name="connsiteY10" fmla="*/ 7822 h 53895"/>
                  <a:gd name="connsiteX11" fmla="*/ 1328 w 145102"/>
                  <a:gd name="connsiteY11" fmla="*/ 49716 h 53895"/>
                  <a:gd name="connsiteX12" fmla="*/ 7817 w 145102"/>
                  <a:gd name="connsiteY12" fmla="*/ 56209 h 53895"/>
                  <a:gd name="connsiteX13" fmla="*/ 32866 w 145102"/>
                  <a:gd name="connsiteY13" fmla="*/ 56209 h 53895"/>
                  <a:gd name="connsiteX14" fmla="*/ 141157 w 145102"/>
                  <a:gd name="connsiteY14" fmla="*/ 56209 h 53895"/>
                  <a:gd name="connsiteX15" fmla="*/ 147646 w 145102"/>
                  <a:gd name="connsiteY15" fmla="*/ 49716 h 53895"/>
                  <a:gd name="connsiteX16" fmla="*/ 147646 w 145102"/>
                  <a:gd name="connsiteY16" fmla="*/ 7822 h 53895"/>
                  <a:gd name="connsiteX17" fmla="*/ 141157 w 145102"/>
                  <a:gd name="connsiteY17" fmla="*/ 1398 h 53895"/>
                  <a:gd name="connsiteX18" fmla="*/ 100827 w 145102"/>
                  <a:gd name="connsiteY18" fmla="*/ 21158 h 53895"/>
                  <a:gd name="connsiteX19" fmla="*/ 92035 w 145102"/>
                  <a:gd name="connsiteY19" fmla="*/ 21158 h 53895"/>
                  <a:gd name="connsiteX20" fmla="*/ 92035 w 145102"/>
                  <a:gd name="connsiteY20" fmla="*/ 12360 h 53895"/>
                  <a:gd name="connsiteX21" fmla="*/ 100827 w 145102"/>
                  <a:gd name="connsiteY21" fmla="*/ 12360 h 53895"/>
                  <a:gd name="connsiteX22" fmla="*/ 100827 w 145102"/>
                  <a:gd name="connsiteY22" fmla="*/ 21158 h 53895"/>
                  <a:gd name="connsiteX23" fmla="*/ 118410 w 145102"/>
                  <a:gd name="connsiteY23" fmla="*/ 21158 h 53895"/>
                  <a:gd name="connsiteX24" fmla="*/ 109619 w 145102"/>
                  <a:gd name="connsiteY24" fmla="*/ 21158 h 53895"/>
                  <a:gd name="connsiteX25" fmla="*/ 109619 w 145102"/>
                  <a:gd name="connsiteY25" fmla="*/ 12360 h 53895"/>
                  <a:gd name="connsiteX26" fmla="*/ 118410 w 145102"/>
                  <a:gd name="connsiteY26" fmla="*/ 12360 h 53895"/>
                  <a:gd name="connsiteX27" fmla="*/ 118410 w 145102"/>
                  <a:gd name="connsiteY27" fmla="*/ 21158 h 53895"/>
                  <a:gd name="connsiteX28" fmla="*/ 135994 w 145102"/>
                  <a:gd name="connsiteY28" fmla="*/ 21158 h 53895"/>
                  <a:gd name="connsiteX29" fmla="*/ 127202 w 145102"/>
                  <a:gd name="connsiteY29" fmla="*/ 21158 h 53895"/>
                  <a:gd name="connsiteX30" fmla="*/ 127202 w 145102"/>
                  <a:gd name="connsiteY30" fmla="*/ 12360 h 53895"/>
                  <a:gd name="connsiteX31" fmla="*/ 135994 w 145102"/>
                  <a:gd name="connsiteY31" fmla="*/ 12360 h 53895"/>
                  <a:gd name="connsiteX32" fmla="*/ 135994 w 145102"/>
                  <a:gd name="connsiteY32" fmla="*/ 21158 h 5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5102" h="53895">
                    <a:moveTo>
                      <a:pt x="141157" y="1398"/>
                    </a:moveTo>
                    <a:lnTo>
                      <a:pt x="85477" y="1398"/>
                    </a:lnTo>
                    <a:lnTo>
                      <a:pt x="85477" y="49506"/>
                    </a:lnTo>
                    <a:lnTo>
                      <a:pt x="60777" y="49506"/>
                    </a:lnTo>
                    <a:lnTo>
                      <a:pt x="60777" y="37776"/>
                    </a:lnTo>
                    <a:lnTo>
                      <a:pt x="46472" y="37776"/>
                    </a:lnTo>
                    <a:lnTo>
                      <a:pt x="46472" y="13547"/>
                    </a:lnTo>
                    <a:lnTo>
                      <a:pt x="60777" y="13547"/>
                    </a:lnTo>
                    <a:lnTo>
                      <a:pt x="60777" y="1328"/>
                    </a:lnTo>
                    <a:lnTo>
                      <a:pt x="7817" y="1328"/>
                    </a:lnTo>
                    <a:cubicBezTo>
                      <a:pt x="4189" y="1328"/>
                      <a:pt x="1328" y="4191"/>
                      <a:pt x="1328" y="7822"/>
                    </a:cubicBezTo>
                    <a:lnTo>
                      <a:pt x="1328" y="49716"/>
                    </a:lnTo>
                    <a:cubicBezTo>
                      <a:pt x="1328" y="53277"/>
                      <a:pt x="4189" y="56209"/>
                      <a:pt x="7817" y="56209"/>
                    </a:cubicBezTo>
                    <a:lnTo>
                      <a:pt x="32866" y="56209"/>
                    </a:lnTo>
                    <a:lnTo>
                      <a:pt x="141157" y="56209"/>
                    </a:lnTo>
                    <a:cubicBezTo>
                      <a:pt x="144785" y="56209"/>
                      <a:pt x="147646" y="53347"/>
                      <a:pt x="147646" y="49716"/>
                    </a:cubicBezTo>
                    <a:lnTo>
                      <a:pt x="147646" y="7822"/>
                    </a:lnTo>
                    <a:cubicBezTo>
                      <a:pt x="147716" y="4261"/>
                      <a:pt x="144785" y="1398"/>
                      <a:pt x="141157" y="1398"/>
                    </a:cubicBezTo>
                    <a:close/>
                    <a:moveTo>
                      <a:pt x="100827" y="21158"/>
                    </a:moveTo>
                    <a:lnTo>
                      <a:pt x="92035" y="21158"/>
                    </a:lnTo>
                    <a:lnTo>
                      <a:pt x="92035" y="12360"/>
                    </a:lnTo>
                    <a:lnTo>
                      <a:pt x="100827" y="12360"/>
                    </a:lnTo>
                    <a:lnTo>
                      <a:pt x="100827" y="21158"/>
                    </a:lnTo>
                    <a:close/>
                    <a:moveTo>
                      <a:pt x="118410" y="21158"/>
                    </a:moveTo>
                    <a:lnTo>
                      <a:pt x="109619" y="21158"/>
                    </a:lnTo>
                    <a:lnTo>
                      <a:pt x="109619" y="12360"/>
                    </a:lnTo>
                    <a:lnTo>
                      <a:pt x="118410" y="12360"/>
                    </a:lnTo>
                    <a:lnTo>
                      <a:pt x="118410" y="21158"/>
                    </a:lnTo>
                    <a:close/>
                    <a:moveTo>
                      <a:pt x="135994" y="21158"/>
                    </a:moveTo>
                    <a:lnTo>
                      <a:pt x="127202" y="21158"/>
                    </a:lnTo>
                    <a:lnTo>
                      <a:pt x="127202" y="12360"/>
                    </a:lnTo>
                    <a:lnTo>
                      <a:pt x="135994" y="12360"/>
                    </a:lnTo>
                    <a:lnTo>
                      <a:pt x="135994" y="21158"/>
                    </a:lnTo>
                    <a:close/>
                  </a:path>
                </a:pathLst>
              </a:custGeom>
              <a:solidFill>
                <a:srgbClr val="50E6FF"/>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FDAE62D-238F-185B-760C-90C749609180}"/>
                  </a:ext>
                </a:extLst>
              </p:cNvPr>
              <p:cNvSpPr/>
              <p:nvPr/>
            </p:nvSpPr>
            <p:spPr>
              <a:xfrm>
                <a:off x="973022" y="2363027"/>
                <a:ext cx="62187" cy="124373"/>
              </a:xfrm>
              <a:custGeom>
                <a:avLst/>
                <a:gdLst>
                  <a:gd name="connsiteX0" fmla="*/ 31750 w 62186"/>
                  <a:gd name="connsiteY0" fmla="*/ 1328 h 124373"/>
                  <a:gd name="connsiteX1" fmla="*/ 1328 w 62186"/>
                  <a:gd name="connsiteY1" fmla="*/ 31701 h 124373"/>
                  <a:gd name="connsiteX2" fmla="*/ 24424 w 62186"/>
                  <a:gd name="connsiteY2" fmla="*/ 61167 h 124373"/>
                  <a:gd name="connsiteX3" fmla="*/ 24424 w 62186"/>
                  <a:gd name="connsiteY3" fmla="*/ 97405 h 124373"/>
                  <a:gd name="connsiteX4" fmla="*/ 9840 w 62186"/>
                  <a:gd name="connsiteY4" fmla="*/ 97405 h 124373"/>
                  <a:gd name="connsiteX5" fmla="*/ 9840 w 62186"/>
                  <a:gd name="connsiteY5" fmla="*/ 111998 h 124373"/>
                  <a:gd name="connsiteX6" fmla="*/ 24424 w 62186"/>
                  <a:gd name="connsiteY6" fmla="*/ 111998 h 124373"/>
                  <a:gd name="connsiteX7" fmla="*/ 24424 w 62186"/>
                  <a:gd name="connsiteY7" fmla="*/ 123729 h 124373"/>
                  <a:gd name="connsiteX8" fmla="*/ 39007 w 62186"/>
                  <a:gd name="connsiteY8" fmla="*/ 123729 h 124373"/>
                  <a:gd name="connsiteX9" fmla="*/ 39007 w 62186"/>
                  <a:gd name="connsiteY9" fmla="*/ 61167 h 124373"/>
                  <a:gd name="connsiteX10" fmla="*/ 62102 w 62186"/>
                  <a:gd name="connsiteY10" fmla="*/ 31701 h 124373"/>
                  <a:gd name="connsiteX11" fmla="*/ 31750 w 62186"/>
                  <a:gd name="connsiteY11" fmla="*/ 1328 h 124373"/>
                  <a:gd name="connsiteX12" fmla="*/ 31750 w 62186"/>
                  <a:gd name="connsiteY12" fmla="*/ 47621 h 124373"/>
                  <a:gd name="connsiteX13" fmla="*/ 15771 w 62186"/>
                  <a:gd name="connsiteY13" fmla="*/ 31701 h 124373"/>
                  <a:gd name="connsiteX14" fmla="*/ 31750 w 62186"/>
                  <a:gd name="connsiteY14" fmla="*/ 15781 h 124373"/>
                  <a:gd name="connsiteX15" fmla="*/ 47728 w 62186"/>
                  <a:gd name="connsiteY15" fmla="*/ 31701 h 124373"/>
                  <a:gd name="connsiteX16" fmla="*/ 31750 w 62186"/>
                  <a:gd name="connsiteY16" fmla="*/ 47621 h 12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86" h="124373">
                    <a:moveTo>
                      <a:pt x="31750" y="1328"/>
                    </a:moveTo>
                    <a:cubicBezTo>
                      <a:pt x="14934" y="1328"/>
                      <a:pt x="1328" y="14943"/>
                      <a:pt x="1328" y="31701"/>
                    </a:cubicBezTo>
                    <a:cubicBezTo>
                      <a:pt x="1328" y="45945"/>
                      <a:pt x="11166" y="57885"/>
                      <a:pt x="24424" y="61167"/>
                    </a:cubicBezTo>
                    <a:lnTo>
                      <a:pt x="24424" y="97405"/>
                    </a:lnTo>
                    <a:lnTo>
                      <a:pt x="9840" y="97405"/>
                    </a:lnTo>
                    <a:lnTo>
                      <a:pt x="9840" y="111998"/>
                    </a:lnTo>
                    <a:lnTo>
                      <a:pt x="24424" y="111998"/>
                    </a:lnTo>
                    <a:lnTo>
                      <a:pt x="24424" y="123729"/>
                    </a:lnTo>
                    <a:lnTo>
                      <a:pt x="39007" y="123729"/>
                    </a:lnTo>
                    <a:lnTo>
                      <a:pt x="39007" y="61167"/>
                    </a:lnTo>
                    <a:cubicBezTo>
                      <a:pt x="52264" y="57885"/>
                      <a:pt x="62102" y="46015"/>
                      <a:pt x="62102" y="31701"/>
                    </a:cubicBezTo>
                    <a:cubicBezTo>
                      <a:pt x="62172" y="14943"/>
                      <a:pt x="48566" y="1328"/>
                      <a:pt x="31750" y="1328"/>
                    </a:cubicBezTo>
                    <a:close/>
                    <a:moveTo>
                      <a:pt x="31750" y="47621"/>
                    </a:moveTo>
                    <a:cubicBezTo>
                      <a:pt x="22958" y="47621"/>
                      <a:pt x="15771" y="40499"/>
                      <a:pt x="15771" y="31701"/>
                    </a:cubicBezTo>
                    <a:cubicBezTo>
                      <a:pt x="15771" y="22903"/>
                      <a:pt x="22889" y="15781"/>
                      <a:pt x="31750" y="15781"/>
                    </a:cubicBezTo>
                    <a:cubicBezTo>
                      <a:pt x="40611" y="15781"/>
                      <a:pt x="47728" y="22903"/>
                      <a:pt x="47728" y="31701"/>
                    </a:cubicBezTo>
                    <a:cubicBezTo>
                      <a:pt x="47728" y="40499"/>
                      <a:pt x="40541" y="47621"/>
                      <a:pt x="31750" y="47621"/>
                    </a:cubicBezTo>
                    <a:close/>
                  </a:path>
                </a:pathLst>
              </a:custGeom>
              <a:solidFill>
                <a:srgbClr val="0078D4"/>
              </a:solidFill>
              <a:ln w="406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64" name="Group 163" descr="Microsoft Priva icon">
            <a:extLst>
              <a:ext uri="{FF2B5EF4-FFF2-40B4-BE49-F238E27FC236}">
                <a16:creationId xmlns:a16="http://schemas.microsoft.com/office/drawing/2014/main" id="{8ED94A9A-BA4E-B1AD-B7F9-03490F1BCADA}"/>
              </a:ext>
            </a:extLst>
          </p:cNvPr>
          <p:cNvGrpSpPr/>
          <p:nvPr/>
        </p:nvGrpSpPr>
        <p:grpSpPr>
          <a:xfrm>
            <a:off x="7994873" y="3867699"/>
            <a:ext cx="2167966" cy="443198"/>
            <a:chOff x="8038415" y="3867699"/>
            <a:chExt cx="2167966" cy="443198"/>
          </a:xfrm>
        </p:grpSpPr>
        <p:sp>
          <p:nvSpPr>
            <p:cNvPr id="142" name="Rectangle 141">
              <a:extLst>
                <a:ext uri="{FF2B5EF4-FFF2-40B4-BE49-F238E27FC236}">
                  <a16:creationId xmlns:a16="http://schemas.microsoft.com/office/drawing/2014/main" id="{42B35009-2E12-AFEE-A569-2A19A85FFACF}"/>
                </a:ext>
              </a:extLst>
            </p:cNvPr>
            <p:cNvSpPr/>
            <p:nvPr/>
          </p:nvSpPr>
          <p:spPr bwMode="auto">
            <a:xfrm>
              <a:off x="8469513" y="3867699"/>
              <a:ext cx="1736868" cy="443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rPr>
                <a:t>Priva</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143" name="Graphic 68">
              <a:extLst>
                <a:ext uri="{FF2B5EF4-FFF2-40B4-BE49-F238E27FC236}">
                  <a16:creationId xmlns:a16="http://schemas.microsoft.com/office/drawing/2014/main" id="{CA762BB9-DB3A-9F3B-3FF1-90FAE7624AE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038415" y="3918576"/>
              <a:ext cx="341445" cy="341445"/>
            </a:xfrm>
            <a:prstGeom prst="rect">
              <a:avLst/>
            </a:prstGeom>
          </p:spPr>
        </p:pic>
      </p:grpSp>
      <p:grpSp>
        <p:nvGrpSpPr>
          <p:cNvPr id="153" name="Group 152" descr="Microsoft Purview icon&#10;">
            <a:extLst>
              <a:ext uri="{FF2B5EF4-FFF2-40B4-BE49-F238E27FC236}">
                <a16:creationId xmlns:a16="http://schemas.microsoft.com/office/drawing/2014/main" id="{3CB297A8-3CD0-E949-4D0F-05D11CB0C2B3}"/>
              </a:ext>
            </a:extLst>
          </p:cNvPr>
          <p:cNvGrpSpPr/>
          <p:nvPr/>
        </p:nvGrpSpPr>
        <p:grpSpPr>
          <a:xfrm>
            <a:off x="7346559" y="2377341"/>
            <a:ext cx="2255721" cy="443198"/>
            <a:chOff x="9202524" y="2095647"/>
            <a:chExt cx="2256040" cy="443261"/>
          </a:xfrm>
        </p:grpSpPr>
        <p:sp>
          <p:nvSpPr>
            <p:cNvPr id="154" name="Rectangle 153">
              <a:extLst>
                <a:ext uri="{FF2B5EF4-FFF2-40B4-BE49-F238E27FC236}">
                  <a16:creationId xmlns:a16="http://schemas.microsoft.com/office/drawing/2014/main" id="{575D218D-2591-F57E-C7AD-8B6135C07BA5}"/>
                </a:ext>
              </a:extLst>
            </p:cNvPr>
            <p:cNvSpPr/>
            <p:nvPr/>
          </p:nvSpPr>
          <p:spPr bwMode="auto">
            <a:xfrm>
              <a:off x="9721204" y="2095647"/>
              <a:ext cx="1737360" cy="4432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a:t>
              </a:r>
            </a:p>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Purview</a:t>
              </a:r>
            </a:p>
          </p:txBody>
        </p:sp>
        <p:grpSp>
          <p:nvGrpSpPr>
            <p:cNvPr id="155" name="Group 154" descr="compliance&#10;">
              <a:extLst>
                <a:ext uri="{FF2B5EF4-FFF2-40B4-BE49-F238E27FC236}">
                  <a16:creationId xmlns:a16="http://schemas.microsoft.com/office/drawing/2014/main" id="{DA51121B-586B-0445-C896-D3BC0B9F20D3}"/>
                </a:ext>
              </a:extLst>
            </p:cNvPr>
            <p:cNvGrpSpPr>
              <a:grpSpLocks noChangeAspect="1"/>
            </p:cNvGrpSpPr>
            <p:nvPr/>
          </p:nvGrpSpPr>
          <p:grpSpPr>
            <a:xfrm>
              <a:off x="9202524" y="2198378"/>
              <a:ext cx="319565" cy="205155"/>
              <a:chOff x="7746041" y="4111607"/>
              <a:chExt cx="528205" cy="339096"/>
            </a:xfrm>
          </p:grpSpPr>
          <p:sp>
            <p:nvSpPr>
              <p:cNvPr id="156" name="Freeform: Shape 155">
                <a:extLst>
                  <a:ext uri="{FF2B5EF4-FFF2-40B4-BE49-F238E27FC236}">
                    <a16:creationId xmlns:a16="http://schemas.microsoft.com/office/drawing/2014/main" id="{3DD17FDD-5539-CF58-3C40-2FA4E71522D7}"/>
                  </a:ext>
                </a:extLst>
              </p:cNvPr>
              <p:cNvSpPr/>
              <p:nvPr/>
            </p:nvSpPr>
            <p:spPr>
              <a:xfrm>
                <a:off x="7892207" y="4398748"/>
                <a:ext cx="259773" cy="51955"/>
              </a:xfrm>
              <a:custGeom>
                <a:avLst/>
                <a:gdLst>
                  <a:gd name="connsiteX0" fmla="*/ 121141 w 259772"/>
                  <a:gd name="connsiteY0" fmla="*/ 17145 h 51954"/>
                  <a:gd name="connsiteX1" fmla="*/ 267306 w 259772"/>
                  <a:gd name="connsiteY1" fmla="*/ 0 h 51954"/>
                  <a:gd name="connsiteX2" fmla="*/ 267306 w 259772"/>
                  <a:gd name="connsiteY2" fmla="*/ 25718 h 51954"/>
                  <a:gd name="connsiteX3" fmla="*/ 238039 w 259772"/>
                  <a:gd name="connsiteY3" fmla="*/ 60008 h 51954"/>
                  <a:gd name="connsiteX4" fmla="*/ 33424 w 259772"/>
                  <a:gd name="connsiteY4" fmla="*/ 60008 h 51954"/>
                  <a:gd name="connsiteX5" fmla="*/ 0 w 259772"/>
                  <a:gd name="connsiteY5" fmla="*/ 25718 h 51954"/>
                  <a:gd name="connsiteX6" fmla="*/ 0 w 259772"/>
                  <a:gd name="connsiteY6" fmla="*/ 4330 h 51954"/>
                  <a:gd name="connsiteX7" fmla="*/ 121141 w 259772"/>
                  <a:gd name="connsiteY7" fmla="*/ 17145 h 51954"/>
                  <a:gd name="connsiteX8" fmla="*/ 121141 w 259772"/>
                  <a:gd name="connsiteY8" fmla="*/ 17145 h 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72" h="51954">
                    <a:moveTo>
                      <a:pt x="121141" y="17145"/>
                    </a:moveTo>
                    <a:cubicBezTo>
                      <a:pt x="175433" y="17145"/>
                      <a:pt x="225569" y="12902"/>
                      <a:pt x="267306" y="0"/>
                    </a:cubicBezTo>
                    <a:cubicBezTo>
                      <a:pt x="267306" y="8573"/>
                      <a:pt x="267306" y="17145"/>
                      <a:pt x="267306" y="25718"/>
                    </a:cubicBezTo>
                    <a:cubicBezTo>
                      <a:pt x="267306" y="42863"/>
                      <a:pt x="254751" y="60008"/>
                      <a:pt x="238039" y="60008"/>
                    </a:cubicBezTo>
                    <a:cubicBezTo>
                      <a:pt x="238039" y="60008"/>
                      <a:pt x="238039" y="60008"/>
                      <a:pt x="33424" y="60008"/>
                    </a:cubicBezTo>
                    <a:cubicBezTo>
                      <a:pt x="16712" y="60008"/>
                      <a:pt x="0" y="42863"/>
                      <a:pt x="0" y="25718"/>
                    </a:cubicBezTo>
                    <a:cubicBezTo>
                      <a:pt x="0" y="25718"/>
                      <a:pt x="0" y="25718"/>
                      <a:pt x="0" y="4330"/>
                    </a:cubicBezTo>
                    <a:cubicBezTo>
                      <a:pt x="37580" y="12815"/>
                      <a:pt x="79404" y="17145"/>
                      <a:pt x="121141" y="17145"/>
                    </a:cubicBezTo>
                    <a:lnTo>
                      <a:pt x="121141" y="17145"/>
                    </a:lnTo>
                    <a:close/>
                  </a:path>
                </a:pathLst>
              </a:custGeom>
              <a:solidFill>
                <a:srgbClr val="0078D4"/>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307E1CA-EEDF-93AC-B720-7EF4A2873C5D}"/>
                  </a:ext>
                </a:extLst>
              </p:cNvPr>
              <p:cNvSpPr/>
              <p:nvPr/>
            </p:nvSpPr>
            <p:spPr>
              <a:xfrm>
                <a:off x="7892207" y="4111607"/>
                <a:ext cx="259773" cy="303069"/>
              </a:xfrm>
              <a:custGeom>
                <a:avLst/>
                <a:gdLst>
                  <a:gd name="connsiteX0" fmla="*/ 238125 w 259772"/>
                  <a:gd name="connsiteY0" fmla="*/ 120015 h 303068"/>
                  <a:gd name="connsiteX1" fmla="*/ 150409 w 259772"/>
                  <a:gd name="connsiteY1" fmla="*/ 120015 h 303068"/>
                  <a:gd name="connsiteX2" fmla="*/ 150409 w 259772"/>
                  <a:gd name="connsiteY2" fmla="*/ 29960 h 303068"/>
                  <a:gd name="connsiteX3" fmla="*/ 242282 w 259772"/>
                  <a:gd name="connsiteY3" fmla="*/ 81396 h 303068"/>
                  <a:gd name="connsiteX4" fmla="*/ 179590 w 259772"/>
                  <a:gd name="connsiteY4" fmla="*/ 12815 h 303068"/>
                  <a:gd name="connsiteX5" fmla="*/ 150409 w 259772"/>
                  <a:gd name="connsiteY5" fmla="*/ 0 h 303068"/>
                  <a:gd name="connsiteX6" fmla="*/ 33424 w 259772"/>
                  <a:gd name="connsiteY6" fmla="*/ 0 h 303068"/>
                  <a:gd name="connsiteX7" fmla="*/ 0 w 259772"/>
                  <a:gd name="connsiteY7" fmla="*/ 29960 h 303068"/>
                  <a:gd name="connsiteX8" fmla="*/ 0 w 259772"/>
                  <a:gd name="connsiteY8" fmla="*/ 47106 h 303068"/>
                  <a:gd name="connsiteX9" fmla="*/ 0 w 259772"/>
                  <a:gd name="connsiteY9" fmla="*/ 77066 h 303068"/>
                  <a:gd name="connsiteX10" fmla="*/ 0 w 259772"/>
                  <a:gd name="connsiteY10" fmla="*/ 102784 h 303068"/>
                  <a:gd name="connsiteX11" fmla="*/ 0 w 259772"/>
                  <a:gd name="connsiteY11" fmla="*/ 296401 h 303068"/>
                  <a:gd name="connsiteX12" fmla="*/ 121141 w 259772"/>
                  <a:gd name="connsiteY12" fmla="*/ 309216 h 303068"/>
                  <a:gd name="connsiteX13" fmla="*/ 267306 w 259772"/>
                  <a:gd name="connsiteY13" fmla="*/ 292071 h 303068"/>
                  <a:gd name="connsiteX14" fmla="*/ 267306 w 259772"/>
                  <a:gd name="connsiteY14" fmla="*/ 119842 h 303068"/>
                  <a:gd name="connsiteX15" fmla="*/ 267306 w 259772"/>
                  <a:gd name="connsiteY15" fmla="*/ 107026 h 303068"/>
                  <a:gd name="connsiteX16" fmla="*/ 242282 w 259772"/>
                  <a:gd name="connsiteY16" fmla="*/ 81396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772" h="303068">
                    <a:moveTo>
                      <a:pt x="238125" y="120015"/>
                    </a:moveTo>
                    <a:cubicBezTo>
                      <a:pt x="150409" y="120015"/>
                      <a:pt x="150409" y="120015"/>
                      <a:pt x="150409" y="120015"/>
                    </a:cubicBezTo>
                    <a:lnTo>
                      <a:pt x="150409" y="29960"/>
                    </a:lnTo>
                    <a:moveTo>
                      <a:pt x="242282" y="81396"/>
                    </a:moveTo>
                    <a:cubicBezTo>
                      <a:pt x="179590" y="12815"/>
                      <a:pt x="179590" y="12815"/>
                      <a:pt x="179590" y="12815"/>
                    </a:cubicBezTo>
                    <a:cubicBezTo>
                      <a:pt x="167121" y="0"/>
                      <a:pt x="162878" y="0"/>
                      <a:pt x="150409" y="0"/>
                    </a:cubicBezTo>
                    <a:cubicBezTo>
                      <a:pt x="33424" y="0"/>
                      <a:pt x="33424" y="0"/>
                      <a:pt x="33424" y="0"/>
                    </a:cubicBezTo>
                    <a:cubicBezTo>
                      <a:pt x="16712" y="0"/>
                      <a:pt x="0" y="12815"/>
                      <a:pt x="0" y="29960"/>
                    </a:cubicBezTo>
                    <a:cubicBezTo>
                      <a:pt x="0" y="34203"/>
                      <a:pt x="0" y="42776"/>
                      <a:pt x="0" y="47106"/>
                    </a:cubicBezTo>
                    <a:cubicBezTo>
                      <a:pt x="0" y="47106"/>
                      <a:pt x="0" y="59921"/>
                      <a:pt x="0" y="77066"/>
                    </a:cubicBezTo>
                    <a:lnTo>
                      <a:pt x="0" y="102784"/>
                    </a:lnTo>
                    <a:cubicBezTo>
                      <a:pt x="0" y="145646"/>
                      <a:pt x="0" y="283586"/>
                      <a:pt x="0" y="296401"/>
                    </a:cubicBezTo>
                    <a:cubicBezTo>
                      <a:pt x="33424" y="304974"/>
                      <a:pt x="75161" y="309216"/>
                      <a:pt x="121141" y="309216"/>
                    </a:cubicBezTo>
                    <a:cubicBezTo>
                      <a:pt x="183833" y="309216"/>
                      <a:pt x="233882" y="300644"/>
                      <a:pt x="267306" y="292071"/>
                    </a:cubicBezTo>
                    <a:cubicBezTo>
                      <a:pt x="267306" y="210676"/>
                      <a:pt x="267306" y="119842"/>
                      <a:pt x="267306" y="119842"/>
                    </a:cubicBezTo>
                    <a:cubicBezTo>
                      <a:pt x="267306" y="119842"/>
                      <a:pt x="267306" y="115599"/>
                      <a:pt x="267306" y="107026"/>
                    </a:cubicBezTo>
                    <a:lnTo>
                      <a:pt x="242282" y="81396"/>
                    </a:lnTo>
                    <a:close/>
                  </a:path>
                </a:pathLst>
              </a:custGeom>
              <a:solidFill>
                <a:srgbClr val="0078D4"/>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F6F4376-3F59-1D69-2BD4-75AB93895B3A}"/>
                  </a:ext>
                </a:extLst>
              </p:cNvPr>
              <p:cNvSpPr/>
              <p:nvPr/>
            </p:nvSpPr>
            <p:spPr>
              <a:xfrm>
                <a:off x="7746041" y="4223401"/>
                <a:ext cx="528205" cy="190500"/>
              </a:xfrm>
              <a:custGeom>
                <a:avLst/>
                <a:gdLst>
                  <a:gd name="connsiteX0" fmla="*/ 413472 w 528204"/>
                  <a:gd name="connsiteY0" fmla="*/ 29960 h 190500"/>
                  <a:gd name="connsiteX1" fmla="*/ 509501 w 528204"/>
                  <a:gd name="connsiteY1" fmla="*/ 94211 h 190500"/>
                  <a:gd name="connsiteX2" fmla="*/ 267220 w 528204"/>
                  <a:gd name="connsiteY2" fmla="*/ 171364 h 190500"/>
                  <a:gd name="connsiteX3" fmla="*/ 25025 w 528204"/>
                  <a:gd name="connsiteY3" fmla="*/ 94298 h 190500"/>
                  <a:gd name="connsiteX4" fmla="*/ 146166 w 528204"/>
                  <a:gd name="connsiteY4" fmla="*/ 25718 h 190500"/>
                  <a:gd name="connsiteX5" fmla="*/ 146166 w 528204"/>
                  <a:gd name="connsiteY5" fmla="*/ 0 h 190500"/>
                  <a:gd name="connsiteX6" fmla="*/ 0 w 528204"/>
                  <a:gd name="connsiteY6" fmla="*/ 94298 h 190500"/>
                  <a:gd name="connsiteX7" fmla="*/ 267306 w 528204"/>
                  <a:gd name="connsiteY7" fmla="*/ 197168 h 190500"/>
                  <a:gd name="connsiteX8" fmla="*/ 534613 w 528204"/>
                  <a:gd name="connsiteY8" fmla="*/ 94298 h 190500"/>
                  <a:gd name="connsiteX9" fmla="*/ 413472 w 528204"/>
                  <a:gd name="connsiteY9" fmla="*/ 10564 h 190500"/>
                  <a:gd name="connsiteX10" fmla="*/ 413472 w 528204"/>
                  <a:gd name="connsiteY10" fmla="*/ 2996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204" h="190500">
                    <a:moveTo>
                      <a:pt x="413472" y="29960"/>
                    </a:moveTo>
                    <a:cubicBezTo>
                      <a:pt x="471921" y="47106"/>
                      <a:pt x="509501" y="68493"/>
                      <a:pt x="509501" y="94211"/>
                    </a:cubicBezTo>
                    <a:cubicBezTo>
                      <a:pt x="509501" y="128501"/>
                      <a:pt x="409229" y="171364"/>
                      <a:pt x="267220" y="171364"/>
                    </a:cubicBezTo>
                    <a:cubicBezTo>
                      <a:pt x="125211" y="171364"/>
                      <a:pt x="25025" y="128501"/>
                      <a:pt x="25025" y="94298"/>
                    </a:cubicBezTo>
                    <a:cubicBezTo>
                      <a:pt x="25025" y="64337"/>
                      <a:pt x="75161" y="38620"/>
                      <a:pt x="146166" y="25718"/>
                    </a:cubicBezTo>
                    <a:lnTo>
                      <a:pt x="146166" y="0"/>
                    </a:lnTo>
                    <a:cubicBezTo>
                      <a:pt x="54293" y="17145"/>
                      <a:pt x="0" y="51435"/>
                      <a:pt x="0" y="94298"/>
                    </a:cubicBezTo>
                    <a:cubicBezTo>
                      <a:pt x="0" y="158548"/>
                      <a:pt x="137853" y="197168"/>
                      <a:pt x="267306" y="197168"/>
                    </a:cubicBezTo>
                    <a:cubicBezTo>
                      <a:pt x="396760" y="197168"/>
                      <a:pt x="534613" y="158635"/>
                      <a:pt x="534613" y="94298"/>
                    </a:cubicBezTo>
                    <a:cubicBezTo>
                      <a:pt x="534613" y="56284"/>
                      <a:pt x="478675" y="28315"/>
                      <a:pt x="413472" y="10564"/>
                    </a:cubicBezTo>
                    <a:lnTo>
                      <a:pt x="413472" y="29960"/>
                    </a:lnTo>
                    <a:close/>
                  </a:path>
                </a:pathLst>
              </a:custGeom>
              <a:solidFill>
                <a:srgbClr val="50E6FF"/>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BF0674E7-9320-67A3-1196-6907E82F06E4}"/>
                  </a:ext>
                </a:extLst>
              </p:cNvPr>
              <p:cNvSpPr/>
              <p:nvPr/>
            </p:nvSpPr>
            <p:spPr>
              <a:xfrm>
                <a:off x="7966155" y="4270074"/>
                <a:ext cx="121227" cy="95250"/>
              </a:xfrm>
              <a:custGeom>
                <a:avLst/>
                <a:gdLst>
                  <a:gd name="connsiteX0" fmla="*/ 106680 w 121227"/>
                  <a:gd name="connsiteY0" fmla="*/ 0 h 95250"/>
                  <a:gd name="connsiteX1" fmla="*/ 48751 w 121227"/>
                  <a:gd name="connsiteY1" fmla="*/ 64683 h 95250"/>
                  <a:gd name="connsiteX2" fmla="*/ 18271 w 121227"/>
                  <a:gd name="connsiteY2" fmla="*/ 35416 h 95250"/>
                  <a:gd name="connsiteX3" fmla="*/ 0 w 121227"/>
                  <a:gd name="connsiteY3" fmla="*/ 55418 h 95250"/>
                  <a:gd name="connsiteX4" fmla="*/ 48837 w 121227"/>
                  <a:gd name="connsiteY4" fmla="*/ 100013 h 95250"/>
                  <a:gd name="connsiteX5" fmla="*/ 125124 w 121227"/>
                  <a:gd name="connsiteY5" fmla="*/ 20003 h 95250"/>
                  <a:gd name="connsiteX6" fmla="*/ 106680 w 121227"/>
                  <a:gd name="connsiteY6" fmla="*/ 0 h 95250"/>
                  <a:gd name="connsiteX7" fmla="*/ 106680 w 121227"/>
                  <a:gd name="connsiteY7" fmla="*/ 0 h 95250"/>
                  <a:gd name="connsiteX8" fmla="*/ 106680 w 12122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27" h="95250">
                    <a:moveTo>
                      <a:pt x="106680" y="0"/>
                    </a:moveTo>
                    <a:cubicBezTo>
                      <a:pt x="106680" y="0"/>
                      <a:pt x="74641" y="35416"/>
                      <a:pt x="48751" y="64683"/>
                    </a:cubicBezTo>
                    <a:cubicBezTo>
                      <a:pt x="36541" y="53946"/>
                      <a:pt x="18271" y="35416"/>
                      <a:pt x="18271" y="35416"/>
                    </a:cubicBezTo>
                    <a:cubicBezTo>
                      <a:pt x="0" y="55418"/>
                      <a:pt x="0" y="55418"/>
                      <a:pt x="0" y="55418"/>
                    </a:cubicBezTo>
                    <a:cubicBezTo>
                      <a:pt x="48837" y="100013"/>
                      <a:pt x="48837" y="100013"/>
                      <a:pt x="48837" y="100013"/>
                    </a:cubicBezTo>
                    <a:cubicBezTo>
                      <a:pt x="125124" y="20003"/>
                      <a:pt x="125124" y="20003"/>
                      <a:pt x="125124" y="20003"/>
                    </a:cubicBezTo>
                    <a:cubicBezTo>
                      <a:pt x="106680" y="0"/>
                      <a:pt x="106680" y="0"/>
                      <a:pt x="106680" y="0"/>
                    </a:cubicBezTo>
                    <a:lnTo>
                      <a:pt x="106680" y="0"/>
                    </a:lnTo>
                    <a:lnTo>
                      <a:pt x="106680" y="0"/>
                    </a:lnTo>
                    <a:close/>
                  </a:path>
                </a:pathLst>
              </a:custGeom>
              <a:solidFill>
                <a:srgbClr val="50E6FF"/>
              </a:solidFill>
              <a:ln w="8603"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228420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5528" y="2320925"/>
            <a:ext cx="3913188" cy="22161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AI technology </a:t>
            </a:r>
            <a:b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here</a:t>
            </a:r>
          </a:p>
        </p:txBody>
      </p:sp>
      <p:grpSp>
        <p:nvGrpSpPr>
          <p:cNvPr id="2" name="Group 1" descr="Computerworld headline">
            <a:extLst>
              <a:ext uri="{FF2B5EF4-FFF2-40B4-BE49-F238E27FC236}">
                <a16:creationId xmlns:a16="http://schemas.microsoft.com/office/drawing/2014/main" id="{77D36C2D-B739-0315-BA08-7B887215A74C}"/>
              </a:ext>
            </a:extLst>
          </p:cNvPr>
          <p:cNvGrpSpPr/>
          <p:nvPr/>
        </p:nvGrpSpPr>
        <p:grpSpPr>
          <a:xfrm>
            <a:off x="8518041" y="515470"/>
            <a:ext cx="2756151" cy="1047891"/>
            <a:chOff x="5284358" y="2523452"/>
            <a:chExt cx="3126559" cy="1188720"/>
          </a:xfrm>
        </p:grpSpPr>
        <p:grpSp>
          <p:nvGrpSpPr>
            <p:cNvPr id="4" name="Group 3">
              <a:extLst>
                <a:ext uri="{FF2B5EF4-FFF2-40B4-BE49-F238E27FC236}">
                  <a16:creationId xmlns:a16="http://schemas.microsoft.com/office/drawing/2014/main" id="{341D483B-7F62-9DCF-9210-FEC1D6190194}"/>
                </a:ext>
              </a:extLst>
            </p:cNvPr>
            <p:cNvGrpSpPr/>
            <p:nvPr/>
          </p:nvGrpSpPr>
          <p:grpSpPr>
            <a:xfrm>
              <a:off x="5284358" y="2523452"/>
              <a:ext cx="3126559" cy="1188720"/>
              <a:chOff x="2894711" y="2523452"/>
              <a:chExt cx="2268425" cy="1188720"/>
            </a:xfrm>
          </p:grpSpPr>
          <p:sp>
            <p:nvSpPr>
              <p:cNvPr id="8" name="Rectangle: Rounded Corners 7">
                <a:extLst>
                  <a:ext uri="{FF2B5EF4-FFF2-40B4-BE49-F238E27FC236}">
                    <a16:creationId xmlns:a16="http://schemas.microsoft.com/office/drawing/2014/main" id="{0C60475B-6B91-56FB-325F-0266DA91D722}"/>
                  </a:ext>
                </a:extLst>
              </p:cNvPr>
              <p:cNvSpPr/>
              <p:nvPr/>
            </p:nvSpPr>
            <p:spPr bwMode="auto">
              <a:xfrm>
                <a:off x="2894711" y="2523452"/>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BFACFDAD-B79D-2C0E-8EE0-0EA88978838A}"/>
                  </a:ext>
                </a:extLst>
              </p:cNvPr>
              <p:cNvSpPr/>
              <p:nvPr/>
            </p:nvSpPr>
            <p:spPr bwMode="auto">
              <a:xfrm>
                <a:off x="2894711" y="2528686"/>
                <a:ext cx="2268425" cy="366265"/>
              </a:xfrm>
              <a:prstGeom prst="round2SameRect">
                <a:avLst>
                  <a:gd name="adj1" fmla="val 23602"/>
                  <a:gd name="adj2" fmla="val 0"/>
                </a:avLst>
              </a:prstGeom>
              <a:solidFill>
                <a:srgbClr val="A31E22"/>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EF945915-93AB-B01E-0F72-719691B85350}"/>
                </a:ext>
              </a:extLst>
            </p:cNvPr>
            <p:cNvPicPr>
              <a:picLocks noChangeAspect="1"/>
            </p:cNvPicPr>
            <p:nvPr/>
          </p:nvPicPr>
          <p:blipFill rotWithShape="1">
            <a:blip r:embed="rId3"/>
            <a:srcRect t="40985" r="15101" b="35497"/>
            <a:stretch/>
          </p:blipFill>
          <p:spPr>
            <a:xfrm>
              <a:off x="5368739" y="3037925"/>
              <a:ext cx="2894042" cy="544331"/>
            </a:xfrm>
            <a:prstGeom prst="rect">
              <a:avLst/>
            </a:prstGeom>
            <a:solidFill>
              <a:schemeClr val="tx1"/>
            </a:solidFill>
            <a:ln>
              <a:noFill/>
            </a:ln>
          </p:spPr>
        </p:pic>
        <p:pic>
          <p:nvPicPr>
            <p:cNvPr id="6" name="Picture 12" descr="The hottest enterprise tech startups to watch in 2020 | prooV">
              <a:extLst>
                <a:ext uri="{FF2B5EF4-FFF2-40B4-BE49-F238E27FC236}">
                  <a16:creationId xmlns:a16="http://schemas.microsoft.com/office/drawing/2014/main" id="{0174EEF5-B774-3256-A7FA-B566CCD1B06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22169" b="21688"/>
            <a:stretch/>
          </p:blipFill>
          <p:spPr bwMode="auto">
            <a:xfrm>
              <a:off x="5394784" y="2597324"/>
              <a:ext cx="1057461" cy="237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descr="Forbes headline">
            <a:extLst>
              <a:ext uri="{FF2B5EF4-FFF2-40B4-BE49-F238E27FC236}">
                <a16:creationId xmlns:a16="http://schemas.microsoft.com/office/drawing/2014/main" id="{E063D392-DA07-153D-CAD7-EE4BBDC263F3}"/>
              </a:ext>
            </a:extLst>
          </p:cNvPr>
          <p:cNvGrpSpPr/>
          <p:nvPr/>
        </p:nvGrpSpPr>
        <p:grpSpPr>
          <a:xfrm>
            <a:off x="6391918" y="514830"/>
            <a:ext cx="1999682" cy="1049170"/>
            <a:chOff x="2894711" y="1204686"/>
            <a:chExt cx="2268425" cy="1190171"/>
          </a:xfrm>
        </p:grpSpPr>
        <p:sp>
          <p:nvSpPr>
            <p:cNvPr id="14" name="Rectangle: Rounded Corners 13">
              <a:extLst>
                <a:ext uri="{FF2B5EF4-FFF2-40B4-BE49-F238E27FC236}">
                  <a16:creationId xmlns:a16="http://schemas.microsoft.com/office/drawing/2014/main" id="{4B85B86F-ADBF-C6DC-6A18-544ABDB2B8BE}"/>
                </a:ext>
              </a:extLst>
            </p:cNvPr>
            <p:cNvSpPr/>
            <p:nvPr/>
          </p:nvSpPr>
          <p:spPr bwMode="auto">
            <a:xfrm>
              <a:off x="2894711" y="1204686"/>
              <a:ext cx="2268425" cy="119017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3A833BAE-B623-09E2-5BA8-920A683E63D0}"/>
                </a:ext>
              </a:extLst>
            </p:cNvPr>
            <p:cNvPicPr>
              <a:picLocks noChangeAspect="1"/>
            </p:cNvPicPr>
            <p:nvPr/>
          </p:nvPicPr>
          <p:blipFill rotWithShape="1">
            <a:blip r:embed="rId6"/>
            <a:srcRect t="39874" r="14097" b="3461"/>
            <a:stretch/>
          </p:blipFill>
          <p:spPr>
            <a:xfrm>
              <a:off x="2956391" y="1649306"/>
              <a:ext cx="1845357" cy="663702"/>
            </a:xfrm>
            <a:prstGeom prst="rect">
              <a:avLst/>
            </a:prstGeom>
            <a:solidFill>
              <a:schemeClr val="tx1"/>
            </a:solidFill>
            <a:ln>
              <a:noFill/>
            </a:ln>
          </p:spPr>
        </p:pic>
        <p:sp>
          <p:nvSpPr>
            <p:cNvPr id="21" name="Rectangle: Top Corners Rounded 20">
              <a:extLst>
                <a:ext uri="{FF2B5EF4-FFF2-40B4-BE49-F238E27FC236}">
                  <a16:creationId xmlns:a16="http://schemas.microsoft.com/office/drawing/2014/main" id="{09C57AC7-353E-D034-2C8F-3A21E6A991F0}"/>
                </a:ext>
              </a:extLst>
            </p:cNvPr>
            <p:cNvSpPr/>
            <p:nvPr/>
          </p:nvSpPr>
          <p:spPr bwMode="auto">
            <a:xfrm>
              <a:off x="2894711" y="1204686"/>
              <a:ext cx="2268425" cy="366265"/>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 descr="Forbes Logo PNG Images Free Download - Free Transparent PNG Logos">
              <a:extLst>
                <a:ext uri="{FF2B5EF4-FFF2-40B4-BE49-F238E27FC236}">
                  <a16:creationId xmlns:a16="http://schemas.microsoft.com/office/drawing/2014/main" id="{4DF539C8-E77F-73C1-AC2E-CC1840A32D2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000373" y="1300598"/>
              <a:ext cx="666513" cy="174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venturebeat AI headline">
            <a:extLst>
              <a:ext uri="{FF2B5EF4-FFF2-40B4-BE49-F238E27FC236}">
                <a16:creationId xmlns:a16="http://schemas.microsoft.com/office/drawing/2014/main" id="{9C5EA933-51CD-80A8-3752-689E8C8C93D1}"/>
              </a:ext>
            </a:extLst>
          </p:cNvPr>
          <p:cNvGrpSpPr/>
          <p:nvPr/>
        </p:nvGrpSpPr>
        <p:grpSpPr>
          <a:xfrm>
            <a:off x="9274510" y="1710582"/>
            <a:ext cx="1999682" cy="1047891"/>
            <a:chOff x="2889512" y="3765130"/>
            <a:chExt cx="2268425" cy="1188720"/>
          </a:xfrm>
        </p:grpSpPr>
        <p:sp>
          <p:nvSpPr>
            <p:cNvPr id="24" name="Rectangle: Rounded Corners 23">
              <a:extLst>
                <a:ext uri="{FF2B5EF4-FFF2-40B4-BE49-F238E27FC236}">
                  <a16:creationId xmlns:a16="http://schemas.microsoft.com/office/drawing/2014/main" id="{2A9D7993-1945-2EA1-EE5B-D71BE483803B}"/>
                </a:ext>
              </a:extLst>
            </p:cNvPr>
            <p:cNvSpPr/>
            <p:nvPr/>
          </p:nvSpPr>
          <p:spPr bwMode="auto">
            <a:xfrm>
              <a:off x="2889512" y="3765130"/>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CC6F6108-1C25-09A3-EA3D-7C0EB8430FF3}"/>
                </a:ext>
              </a:extLst>
            </p:cNvPr>
            <p:cNvSpPr/>
            <p:nvPr/>
          </p:nvSpPr>
          <p:spPr bwMode="auto">
            <a:xfrm>
              <a:off x="2889512" y="3770364"/>
              <a:ext cx="2268425" cy="366265"/>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2BCCE29-F81A-287E-A967-EB540ACD95CB}"/>
                </a:ext>
              </a:extLst>
            </p:cNvPr>
            <p:cNvPicPr>
              <a:picLocks noChangeAspect="1"/>
            </p:cNvPicPr>
            <p:nvPr/>
          </p:nvPicPr>
          <p:blipFill>
            <a:blip r:embed="rId9"/>
            <a:stretch>
              <a:fillRect/>
            </a:stretch>
          </p:blipFill>
          <p:spPr>
            <a:xfrm>
              <a:off x="2910586" y="4175075"/>
              <a:ext cx="2175763" cy="729559"/>
            </a:xfrm>
            <a:prstGeom prst="rect">
              <a:avLst/>
            </a:prstGeom>
          </p:spPr>
        </p:pic>
        <p:pic>
          <p:nvPicPr>
            <p:cNvPr id="27" name="Picture 6">
              <a:extLst>
                <a:ext uri="{FF2B5EF4-FFF2-40B4-BE49-F238E27FC236}">
                  <a16:creationId xmlns:a16="http://schemas.microsoft.com/office/drawing/2014/main" id="{BF45F5E5-191E-B638-BBA9-EEC13DAAA4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1616" y="3901804"/>
              <a:ext cx="996885" cy="126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descr="Market insider headline">
            <a:extLst>
              <a:ext uri="{FF2B5EF4-FFF2-40B4-BE49-F238E27FC236}">
                <a16:creationId xmlns:a16="http://schemas.microsoft.com/office/drawing/2014/main" id="{89055630-4C42-13D8-8A53-CFE448704B25}"/>
              </a:ext>
            </a:extLst>
          </p:cNvPr>
          <p:cNvGrpSpPr/>
          <p:nvPr/>
        </p:nvGrpSpPr>
        <p:grpSpPr>
          <a:xfrm>
            <a:off x="6391918" y="1709942"/>
            <a:ext cx="2756151" cy="1049170"/>
            <a:chOff x="5268798" y="1201820"/>
            <a:chExt cx="2268425" cy="1190171"/>
          </a:xfrm>
        </p:grpSpPr>
        <p:sp>
          <p:nvSpPr>
            <p:cNvPr id="29" name="Rectangle: Rounded Corners 28">
              <a:extLst>
                <a:ext uri="{FF2B5EF4-FFF2-40B4-BE49-F238E27FC236}">
                  <a16:creationId xmlns:a16="http://schemas.microsoft.com/office/drawing/2014/main" id="{BE32B70C-A965-0069-C3AF-E431DDB580B8}"/>
                </a:ext>
              </a:extLst>
            </p:cNvPr>
            <p:cNvSpPr/>
            <p:nvPr/>
          </p:nvSpPr>
          <p:spPr bwMode="auto">
            <a:xfrm>
              <a:off x="5268798" y="1201820"/>
              <a:ext cx="2268425" cy="119017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03C7E1E3-E530-FF7F-6C2A-5893C8B7C316}"/>
                </a:ext>
              </a:extLst>
            </p:cNvPr>
            <p:cNvSpPr/>
            <p:nvPr/>
          </p:nvSpPr>
          <p:spPr bwMode="auto">
            <a:xfrm>
              <a:off x="5268798" y="1207055"/>
              <a:ext cx="2268425" cy="366265"/>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1" name="Group 30" descr="The verge headline">
            <a:extLst>
              <a:ext uri="{FF2B5EF4-FFF2-40B4-BE49-F238E27FC236}">
                <a16:creationId xmlns:a16="http://schemas.microsoft.com/office/drawing/2014/main" id="{3F2E5F80-CB52-7B85-F3AC-FAFB02BA8C6C}"/>
              </a:ext>
            </a:extLst>
          </p:cNvPr>
          <p:cNvGrpSpPr/>
          <p:nvPr/>
        </p:nvGrpSpPr>
        <p:grpSpPr>
          <a:xfrm>
            <a:off x="6391918" y="2901734"/>
            <a:ext cx="2756151" cy="1049170"/>
            <a:chOff x="4332517" y="4783733"/>
            <a:chExt cx="3526965" cy="1342592"/>
          </a:xfrm>
        </p:grpSpPr>
        <p:sp>
          <p:nvSpPr>
            <p:cNvPr id="32" name="Rectangle: Rounded Corners 31">
              <a:extLst>
                <a:ext uri="{FF2B5EF4-FFF2-40B4-BE49-F238E27FC236}">
                  <a16:creationId xmlns:a16="http://schemas.microsoft.com/office/drawing/2014/main" id="{ABAFF661-264D-5348-E4D5-DF128388AD07}"/>
                </a:ext>
              </a:extLst>
            </p:cNvPr>
            <p:cNvSpPr/>
            <p:nvPr/>
          </p:nvSpPr>
          <p:spPr bwMode="auto">
            <a:xfrm>
              <a:off x="4332517" y="4783733"/>
              <a:ext cx="3526965" cy="1342592"/>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Top Corners Rounded 33">
              <a:extLst>
                <a:ext uri="{FF2B5EF4-FFF2-40B4-BE49-F238E27FC236}">
                  <a16:creationId xmlns:a16="http://schemas.microsoft.com/office/drawing/2014/main" id="{83403517-293A-C4FC-9CEF-503BFDE6E047}"/>
                </a:ext>
              </a:extLst>
            </p:cNvPr>
            <p:cNvSpPr/>
            <p:nvPr/>
          </p:nvSpPr>
          <p:spPr bwMode="auto">
            <a:xfrm>
              <a:off x="4332517" y="4789638"/>
              <a:ext cx="3526965" cy="413171"/>
            </a:xfrm>
            <a:prstGeom prst="round2SameRect">
              <a:avLst>
                <a:gd name="adj1" fmla="val 23602"/>
                <a:gd name="adj2" fmla="val 0"/>
              </a:avLst>
            </a:prstGeom>
            <a:solidFill>
              <a:srgbClr val="4C02E8"/>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35" name="Picture 34" descr="Text, logo&#10;&#10;Description automatically generated">
              <a:extLst>
                <a:ext uri="{FF2B5EF4-FFF2-40B4-BE49-F238E27FC236}">
                  <a16:creationId xmlns:a16="http://schemas.microsoft.com/office/drawing/2014/main" id="{5D53563D-A1D0-C2ED-9740-0CD8F043220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0085" t="36659" r="10219" b="36889"/>
            <a:stretch/>
          </p:blipFill>
          <p:spPr>
            <a:xfrm>
              <a:off x="4475555" y="4895740"/>
              <a:ext cx="1040457" cy="244103"/>
            </a:xfrm>
            <a:prstGeom prst="rect">
              <a:avLst/>
            </a:prstGeom>
          </p:spPr>
        </p:pic>
      </p:grpSp>
      <p:sp>
        <p:nvSpPr>
          <p:cNvPr id="36" name="Rectangle: Rounded Corners 35" descr="USA Today headline">
            <a:extLst>
              <a:ext uri="{FF2B5EF4-FFF2-40B4-BE49-F238E27FC236}">
                <a16:creationId xmlns:a16="http://schemas.microsoft.com/office/drawing/2014/main" id="{8573FB1D-CE37-47C9-9AE6-EB1EA6098551}"/>
              </a:ext>
            </a:extLst>
          </p:cNvPr>
          <p:cNvSpPr/>
          <p:nvPr/>
        </p:nvSpPr>
        <p:spPr bwMode="auto">
          <a:xfrm>
            <a:off x="9274510" y="2905693"/>
            <a:ext cx="1999682" cy="104789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 name="Rectangle: Top Corners Rounded 36">
            <a:extLst>
              <a:ext uri="{FF2B5EF4-FFF2-40B4-BE49-F238E27FC236}">
                <a16:creationId xmlns:a16="http://schemas.microsoft.com/office/drawing/2014/main" id="{FB2544F5-7E6A-E09B-E2B2-946D8E9FFAC7}"/>
              </a:ext>
              <a:ext uri="{C183D7F6-B498-43B3-948B-1728B52AA6E4}">
                <adec:decorative xmlns:adec="http://schemas.microsoft.com/office/drawing/2017/decorative" val="0"/>
              </a:ext>
            </a:extLst>
          </p:cNvPr>
          <p:cNvSpPr/>
          <p:nvPr/>
        </p:nvSpPr>
        <p:spPr bwMode="auto">
          <a:xfrm>
            <a:off x="9274510" y="2910307"/>
            <a:ext cx="1999682" cy="322873"/>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8" name="Rectangle: Rounded Corners 37" descr="venture beat headline">
            <a:extLst>
              <a:ext uri="{FF2B5EF4-FFF2-40B4-BE49-F238E27FC236}">
                <a16:creationId xmlns:a16="http://schemas.microsoft.com/office/drawing/2014/main" id="{E37C862C-26BA-8CE4-6456-1CE3560A1C7F}"/>
              </a:ext>
            </a:extLst>
          </p:cNvPr>
          <p:cNvSpPr/>
          <p:nvPr/>
        </p:nvSpPr>
        <p:spPr bwMode="auto">
          <a:xfrm>
            <a:off x="6391918" y="4100165"/>
            <a:ext cx="4882274" cy="1047891"/>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Rectangle: Top Corners Rounded 38">
            <a:extLst>
              <a:ext uri="{FF2B5EF4-FFF2-40B4-BE49-F238E27FC236}">
                <a16:creationId xmlns:a16="http://schemas.microsoft.com/office/drawing/2014/main" id="{EBA67651-D8D5-8567-0B90-D181539CA6C1}"/>
              </a:ext>
              <a:ext uri="{C183D7F6-B498-43B3-948B-1728B52AA6E4}">
                <adec:decorative xmlns:adec="http://schemas.microsoft.com/office/drawing/2017/decorative" val="0"/>
              </a:ext>
            </a:extLst>
          </p:cNvPr>
          <p:cNvSpPr/>
          <p:nvPr/>
        </p:nvSpPr>
        <p:spPr bwMode="auto">
          <a:xfrm>
            <a:off x="6391918" y="4104779"/>
            <a:ext cx="4882274" cy="322873"/>
          </a:xfrm>
          <a:prstGeom prst="round2SameRect">
            <a:avLst>
              <a:gd name="adj1" fmla="val 23602"/>
              <a:gd name="adj2" fmla="val 0"/>
            </a:avLst>
          </a:prstGeom>
          <a:solidFill>
            <a:schemeClr val="tx1">
              <a:lumMod val="9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0" name="Picture 6" descr="A black background with a black square">
            <a:extLst>
              <a:ext uri="{FF2B5EF4-FFF2-40B4-BE49-F238E27FC236}">
                <a16:creationId xmlns:a16="http://schemas.microsoft.com/office/drawing/2014/main" id="{43DA5EF7-3CE4-CDF2-AF42-ACC175AB31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968" y="4220647"/>
            <a:ext cx="882140" cy="1119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black background with a black square&#10;&#10;Description automatically generated with low confidence">
            <a:extLst>
              <a:ext uri="{FF2B5EF4-FFF2-40B4-BE49-F238E27FC236}">
                <a16:creationId xmlns:a16="http://schemas.microsoft.com/office/drawing/2014/main" id="{B568959A-0C58-6582-AE0A-D7B0715092B2}"/>
              </a:ext>
            </a:extLst>
          </p:cNvPr>
          <p:cNvPicPr>
            <a:picLocks noChangeAspect="1"/>
          </p:cNvPicPr>
          <p:nvPr/>
        </p:nvPicPr>
        <p:blipFill>
          <a:blip r:embed="rId13"/>
          <a:stretch>
            <a:fillRect/>
          </a:stretch>
        </p:blipFill>
        <p:spPr>
          <a:xfrm>
            <a:off x="6391918" y="4452254"/>
            <a:ext cx="4569194" cy="682771"/>
          </a:xfrm>
          <a:prstGeom prst="rect">
            <a:avLst/>
          </a:prstGeom>
        </p:spPr>
      </p:pic>
      <p:grpSp>
        <p:nvGrpSpPr>
          <p:cNvPr id="42" name="Group 41" descr="CNN business headline">
            <a:extLst>
              <a:ext uri="{FF2B5EF4-FFF2-40B4-BE49-F238E27FC236}">
                <a16:creationId xmlns:a16="http://schemas.microsoft.com/office/drawing/2014/main" id="{BAFE6EA3-69A7-2840-7D53-B111B07564F2}"/>
              </a:ext>
            </a:extLst>
          </p:cNvPr>
          <p:cNvGrpSpPr/>
          <p:nvPr/>
        </p:nvGrpSpPr>
        <p:grpSpPr>
          <a:xfrm>
            <a:off x="6391918" y="5294639"/>
            <a:ext cx="1999682" cy="1047891"/>
            <a:chOff x="2894711" y="2523452"/>
            <a:chExt cx="2268425" cy="1188720"/>
          </a:xfrm>
        </p:grpSpPr>
        <p:grpSp>
          <p:nvGrpSpPr>
            <p:cNvPr id="43" name="Group 42">
              <a:extLst>
                <a:ext uri="{FF2B5EF4-FFF2-40B4-BE49-F238E27FC236}">
                  <a16:creationId xmlns:a16="http://schemas.microsoft.com/office/drawing/2014/main" id="{4D3BCF79-C903-05C7-94D2-18035032F4BE}"/>
                </a:ext>
              </a:extLst>
            </p:cNvPr>
            <p:cNvGrpSpPr/>
            <p:nvPr/>
          </p:nvGrpSpPr>
          <p:grpSpPr>
            <a:xfrm>
              <a:off x="2894711" y="2523452"/>
              <a:ext cx="2268425" cy="1188720"/>
              <a:chOff x="2894711" y="2523452"/>
              <a:chExt cx="2268425" cy="1188720"/>
            </a:xfrm>
          </p:grpSpPr>
          <p:sp>
            <p:nvSpPr>
              <p:cNvPr id="48" name="Rectangle: Rounded Corners 47">
                <a:extLst>
                  <a:ext uri="{FF2B5EF4-FFF2-40B4-BE49-F238E27FC236}">
                    <a16:creationId xmlns:a16="http://schemas.microsoft.com/office/drawing/2014/main" id="{32B78C54-0448-D82D-BF63-9CABF9B05339}"/>
                  </a:ext>
                </a:extLst>
              </p:cNvPr>
              <p:cNvSpPr/>
              <p:nvPr/>
            </p:nvSpPr>
            <p:spPr bwMode="auto">
              <a:xfrm>
                <a:off x="2894711" y="2523452"/>
                <a:ext cx="2268425" cy="1188720"/>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2EB5DD56-F6B0-F7DD-65C3-8CB44F963A0A}"/>
                  </a:ext>
                </a:extLst>
              </p:cNvPr>
              <p:cNvSpPr/>
              <p:nvPr/>
            </p:nvSpPr>
            <p:spPr bwMode="auto">
              <a:xfrm>
                <a:off x="2894711" y="2528686"/>
                <a:ext cx="2268425" cy="366265"/>
              </a:xfrm>
              <a:prstGeom prst="round2SameRect">
                <a:avLst>
                  <a:gd name="adj1" fmla="val 23602"/>
                  <a:gd name="adj2" fmla="val 0"/>
                </a:avLst>
              </a:prstGeom>
              <a:solidFill>
                <a:schemeClr val="bg1">
                  <a:lumMod val="75000"/>
                  <a:lumOff val="25000"/>
                </a:schemeClr>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4" name="Picture 43" descr="Text&#10;&#10;Description automatically generated with medium confidence">
              <a:extLst>
                <a:ext uri="{FF2B5EF4-FFF2-40B4-BE49-F238E27FC236}">
                  <a16:creationId xmlns:a16="http://schemas.microsoft.com/office/drawing/2014/main" id="{49672D71-42A6-E6FE-2E1E-959CAE537FFE}"/>
                </a:ext>
              </a:extLst>
            </p:cNvPr>
            <p:cNvPicPr>
              <a:picLocks noChangeAspect="1"/>
            </p:cNvPicPr>
            <p:nvPr/>
          </p:nvPicPr>
          <p:blipFill rotWithShape="1">
            <a:blip r:embed="rId14">
              <a:extLst>
                <a:ext uri="{28A0092B-C50C-407E-A947-70E740481C1C}">
                  <a14:useLocalDpi xmlns:a14="http://schemas.microsoft.com/office/drawing/2010/main" val="0"/>
                </a:ext>
              </a:extLst>
            </a:blip>
            <a:srcRect t="24360" r="7761" b="11865"/>
            <a:stretch/>
          </p:blipFill>
          <p:spPr>
            <a:xfrm>
              <a:off x="2910587" y="2980253"/>
              <a:ext cx="2218626" cy="627682"/>
            </a:xfrm>
            <a:prstGeom prst="rect">
              <a:avLst/>
            </a:prstGeom>
            <a:solidFill>
              <a:schemeClr val="tx1"/>
            </a:solidFill>
            <a:ln>
              <a:noFill/>
            </a:ln>
          </p:spPr>
        </p:pic>
        <p:grpSp>
          <p:nvGrpSpPr>
            <p:cNvPr id="45" name="Group 44">
              <a:extLst>
                <a:ext uri="{FF2B5EF4-FFF2-40B4-BE49-F238E27FC236}">
                  <a16:creationId xmlns:a16="http://schemas.microsoft.com/office/drawing/2014/main" id="{8858A344-ED4D-FAA7-39E1-11F2BB0227C4}"/>
                </a:ext>
              </a:extLst>
            </p:cNvPr>
            <p:cNvGrpSpPr/>
            <p:nvPr/>
          </p:nvGrpSpPr>
          <p:grpSpPr>
            <a:xfrm>
              <a:off x="3011616" y="2610024"/>
              <a:ext cx="669422" cy="218678"/>
              <a:chOff x="3011616" y="2610024"/>
              <a:chExt cx="669422" cy="218678"/>
            </a:xfrm>
          </p:grpSpPr>
          <p:pic>
            <p:nvPicPr>
              <p:cNvPr id="46" name="Picture 4" descr="CNN Business logo on d2H – Hispanic Advertising Agency – Spanish  Advertising – d2H">
                <a:extLst>
                  <a:ext uri="{FF2B5EF4-FFF2-40B4-BE49-F238E27FC236}">
                    <a16:creationId xmlns:a16="http://schemas.microsoft.com/office/drawing/2014/main" id="{23BC83F9-C9B0-4007-37F9-83F2C2930FB8}"/>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l="34604"/>
              <a:stretch/>
            </p:blipFill>
            <p:spPr bwMode="auto">
              <a:xfrm>
                <a:off x="3243264" y="2610024"/>
                <a:ext cx="437774" cy="21867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NN Business logo on d2H – Hispanic Advertising Agency – Spanish  Advertising – d2H">
                <a:extLst>
                  <a:ext uri="{FF2B5EF4-FFF2-40B4-BE49-F238E27FC236}">
                    <a16:creationId xmlns:a16="http://schemas.microsoft.com/office/drawing/2014/main" id="{2A612BE3-CB94-F9C6-7A6A-820F9D4914F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65396"/>
              <a:stretch/>
            </p:blipFill>
            <p:spPr bwMode="auto">
              <a:xfrm>
                <a:off x="3011616" y="2610024"/>
                <a:ext cx="231648" cy="21867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descr="Tech Church headline">
            <a:extLst>
              <a:ext uri="{FF2B5EF4-FFF2-40B4-BE49-F238E27FC236}">
                <a16:creationId xmlns:a16="http://schemas.microsoft.com/office/drawing/2014/main" id="{786803BA-CC66-48BB-4E4D-A0A24A92586D}"/>
              </a:ext>
            </a:extLst>
          </p:cNvPr>
          <p:cNvGrpSpPr/>
          <p:nvPr/>
        </p:nvGrpSpPr>
        <p:grpSpPr>
          <a:xfrm>
            <a:off x="8518041" y="5293999"/>
            <a:ext cx="2756151" cy="1049170"/>
            <a:chOff x="7982934" y="5802928"/>
            <a:chExt cx="3100853" cy="1180386"/>
          </a:xfrm>
        </p:grpSpPr>
        <p:grpSp>
          <p:nvGrpSpPr>
            <p:cNvPr id="51" name="Group 50">
              <a:extLst>
                <a:ext uri="{FF2B5EF4-FFF2-40B4-BE49-F238E27FC236}">
                  <a16:creationId xmlns:a16="http://schemas.microsoft.com/office/drawing/2014/main" id="{A21949F3-0375-460F-E0F5-13CC2AE3E952}"/>
                </a:ext>
              </a:extLst>
            </p:cNvPr>
            <p:cNvGrpSpPr/>
            <p:nvPr/>
          </p:nvGrpSpPr>
          <p:grpSpPr>
            <a:xfrm>
              <a:off x="7982934" y="5802928"/>
              <a:ext cx="3100853" cy="1180386"/>
              <a:chOff x="4332517" y="4783733"/>
              <a:chExt cx="3526965" cy="1342592"/>
            </a:xfrm>
          </p:grpSpPr>
          <p:sp>
            <p:nvSpPr>
              <p:cNvPr id="54" name="Rectangle: Rounded Corners 53">
                <a:extLst>
                  <a:ext uri="{FF2B5EF4-FFF2-40B4-BE49-F238E27FC236}">
                    <a16:creationId xmlns:a16="http://schemas.microsoft.com/office/drawing/2014/main" id="{FDE9C149-ED5F-266A-CAD3-E2A37D70D9E0}"/>
                  </a:ext>
                </a:extLst>
              </p:cNvPr>
              <p:cNvSpPr/>
              <p:nvPr/>
            </p:nvSpPr>
            <p:spPr bwMode="auto">
              <a:xfrm>
                <a:off x="4332517" y="4783733"/>
                <a:ext cx="3526965" cy="1342592"/>
              </a:xfrm>
              <a:prstGeom prst="roundRect">
                <a:avLst>
                  <a:gd name="adj" fmla="val 8706"/>
                </a:avLst>
              </a:prstGeom>
              <a:solidFill>
                <a:schemeClr val="tx1"/>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5" name="Rectangle: Top Corners Rounded 54">
                <a:extLst>
                  <a:ext uri="{FF2B5EF4-FFF2-40B4-BE49-F238E27FC236}">
                    <a16:creationId xmlns:a16="http://schemas.microsoft.com/office/drawing/2014/main" id="{97BACD36-F937-5F80-99E7-40F54E8C08E1}"/>
                  </a:ext>
                </a:extLst>
              </p:cNvPr>
              <p:cNvSpPr/>
              <p:nvPr/>
            </p:nvSpPr>
            <p:spPr bwMode="auto">
              <a:xfrm>
                <a:off x="4332517" y="4789638"/>
                <a:ext cx="3526965" cy="413171"/>
              </a:xfrm>
              <a:prstGeom prst="round2SameRect">
                <a:avLst>
                  <a:gd name="adj1" fmla="val 23602"/>
                  <a:gd name="adj2" fmla="val 0"/>
                </a:avLst>
              </a:prstGeom>
              <a:solidFill>
                <a:srgbClr val="089E00"/>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52" name="Picture 14" descr="Techcrunch Logo transparent PNG - StickPNG">
              <a:extLst>
                <a:ext uri="{FF2B5EF4-FFF2-40B4-BE49-F238E27FC236}">
                  <a16:creationId xmlns:a16="http://schemas.microsoft.com/office/drawing/2014/main" id="{1D3CD178-D9AF-16B7-0EB2-AD388A532C56}"/>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4662" y="5907326"/>
              <a:ext cx="1084348" cy="189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D97E064F-FE34-DD5E-F888-CF5F27FB38C7}"/>
                </a:ext>
              </a:extLst>
            </p:cNvPr>
            <p:cNvPicPr>
              <a:picLocks noChangeAspect="1"/>
            </p:cNvPicPr>
            <p:nvPr/>
          </p:nvPicPr>
          <p:blipFill>
            <a:blip r:embed="rId20"/>
            <a:stretch>
              <a:fillRect/>
            </a:stretch>
          </p:blipFill>
          <p:spPr>
            <a:xfrm>
              <a:off x="8078057" y="6355079"/>
              <a:ext cx="2858814" cy="443095"/>
            </a:xfrm>
            <a:prstGeom prst="rect">
              <a:avLst/>
            </a:prstGeom>
          </p:spPr>
        </p:pic>
      </p:grpSp>
      <p:pic>
        <p:nvPicPr>
          <p:cNvPr id="56" name="Picture 55" descr="A close-up of black text">
            <a:extLst>
              <a:ext uri="{FF2B5EF4-FFF2-40B4-BE49-F238E27FC236}">
                <a16:creationId xmlns:a16="http://schemas.microsoft.com/office/drawing/2014/main" id="{1176CC53-F17B-9D3D-C3B8-76529B6812E4}"/>
              </a:ext>
            </a:extLst>
          </p:cNvPr>
          <p:cNvPicPr>
            <a:picLocks noChangeAspect="1"/>
          </p:cNvPicPr>
          <p:nvPr/>
        </p:nvPicPr>
        <p:blipFill>
          <a:blip r:embed="rId21"/>
          <a:stretch>
            <a:fillRect/>
          </a:stretch>
        </p:blipFill>
        <p:spPr>
          <a:xfrm>
            <a:off x="6480021" y="3373329"/>
            <a:ext cx="2584768" cy="397155"/>
          </a:xfrm>
          <a:prstGeom prst="rect">
            <a:avLst/>
          </a:prstGeom>
        </p:spPr>
      </p:pic>
      <p:pic>
        <p:nvPicPr>
          <p:cNvPr id="57" name="Picture 56" descr="A close-up of a logo">
            <a:extLst>
              <a:ext uri="{FF2B5EF4-FFF2-40B4-BE49-F238E27FC236}">
                <a16:creationId xmlns:a16="http://schemas.microsoft.com/office/drawing/2014/main" id="{5BC05F6A-F804-72E1-D61C-31DB6EF47354}"/>
              </a:ext>
            </a:extLst>
          </p:cNvPr>
          <p:cNvPicPr>
            <a:picLocks noChangeAspect="1"/>
          </p:cNvPicPr>
          <p:nvPr/>
        </p:nvPicPr>
        <p:blipFill>
          <a:blip r:embed="rId22"/>
          <a:stretch>
            <a:fillRect/>
          </a:stretch>
        </p:blipFill>
        <p:spPr>
          <a:xfrm>
            <a:off x="6480021" y="2143544"/>
            <a:ext cx="2608243" cy="441008"/>
          </a:xfrm>
          <a:prstGeom prst="rect">
            <a:avLst/>
          </a:prstGeom>
        </p:spPr>
      </p:pic>
      <p:pic>
        <p:nvPicPr>
          <p:cNvPr id="58" name="Picture 16" descr="AXIS Financial Media | Feeling Freedom in Retirement">
            <a:extLst>
              <a:ext uri="{FF2B5EF4-FFF2-40B4-BE49-F238E27FC236}">
                <a16:creationId xmlns:a16="http://schemas.microsoft.com/office/drawing/2014/main" id="{48A84B20-5219-C2E9-31A7-0B328CB3FF08}"/>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25695" y="1787594"/>
            <a:ext cx="578444" cy="1888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USA Today Logo transparent PNG - StickPNG">
            <a:extLst>
              <a:ext uri="{FF2B5EF4-FFF2-40B4-BE49-F238E27FC236}">
                <a16:creationId xmlns:a16="http://schemas.microsoft.com/office/drawing/2014/main" id="{35A70F17-E805-0FCB-1191-293259768CB6}"/>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19890" t="1" b="-1"/>
          <a:stretch/>
        </p:blipFill>
        <p:spPr bwMode="auto">
          <a:xfrm>
            <a:off x="9523318" y="2992582"/>
            <a:ext cx="710565" cy="1659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USA Today Logo transparent PNG - StickPNG">
            <a:extLst>
              <a:ext uri="{FF2B5EF4-FFF2-40B4-BE49-F238E27FC236}">
                <a16:creationId xmlns:a16="http://schemas.microsoft.com/office/drawing/2014/main" id="{A29DC074-4F69-5BE1-1A14-383A56546BB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 r="78499" b="-1"/>
          <a:stretch/>
        </p:blipFill>
        <p:spPr bwMode="auto">
          <a:xfrm>
            <a:off x="9346894" y="2992582"/>
            <a:ext cx="190713" cy="1659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Text&#10;&#10;Description automatically generated with medium confidence">
            <a:extLst>
              <a:ext uri="{FF2B5EF4-FFF2-40B4-BE49-F238E27FC236}">
                <a16:creationId xmlns:a16="http://schemas.microsoft.com/office/drawing/2014/main" id="{D81BFECC-7080-DD1E-B199-4D2EB7158281}"/>
              </a:ext>
            </a:extLst>
          </p:cNvPr>
          <p:cNvPicPr>
            <a:picLocks noChangeAspect="1"/>
          </p:cNvPicPr>
          <p:nvPr/>
        </p:nvPicPr>
        <p:blipFill rotWithShape="1">
          <a:blip r:embed="rId28">
            <a:extLst>
              <a:ext uri="{28A0092B-C50C-407E-A947-70E740481C1C}">
                <a14:useLocalDpi xmlns:a14="http://schemas.microsoft.com/office/drawing/2010/main" val="0"/>
              </a:ext>
            </a:extLst>
          </a:blip>
          <a:srcRect l="3149" t="34842" r="9131" b="25875"/>
          <a:stretch/>
        </p:blipFill>
        <p:spPr>
          <a:xfrm>
            <a:off x="9363259" y="3429000"/>
            <a:ext cx="1828776" cy="239619"/>
          </a:xfrm>
          <a:custGeom>
            <a:avLst/>
            <a:gdLst>
              <a:gd name="connsiteX0" fmla="*/ 0 w 1737497"/>
              <a:gd name="connsiteY0" fmla="*/ 0 h 227659"/>
              <a:gd name="connsiteX1" fmla="*/ 1737497 w 1737497"/>
              <a:gd name="connsiteY1" fmla="*/ 0 h 227659"/>
              <a:gd name="connsiteX2" fmla="*/ 1737497 w 1737497"/>
              <a:gd name="connsiteY2" fmla="*/ 124264 h 227659"/>
              <a:gd name="connsiteX3" fmla="*/ 1330012 w 1737497"/>
              <a:gd name="connsiteY3" fmla="*/ 124264 h 227659"/>
              <a:gd name="connsiteX4" fmla="*/ 1330012 w 1737497"/>
              <a:gd name="connsiteY4" fmla="*/ 227659 h 227659"/>
              <a:gd name="connsiteX5" fmla="*/ 0 w 1737497"/>
              <a:gd name="connsiteY5" fmla="*/ 227659 h 22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497" h="227659">
                <a:moveTo>
                  <a:pt x="0" y="0"/>
                </a:moveTo>
                <a:lnTo>
                  <a:pt x="1737497" y="0"/>
                </a:lnTo>
                <a:lnTo>
                  <a:pt x="1737497" y="124264"/>
                </a:lnTo>
                <a:lnTo>
                  <a:pt x="1330012" y="124264"/>
                </a:lnTo>
                <a:lnTo>
                  <a:pt x="1330012" y="227659"/>
                </a:lnTo>
                <a:lnTo>
                  <a:pt x="0" y="227659"/>
                </a:lnTo>
                <a:close/>
              </a:path>
            </a:pathLst>
          </a:custGeom>
          <a:solidFill>
            <a:schemeClr val="tx1"/>
          </a:solidFill>
          <a:ln>
            <a:noFill/>
          </a:ln>
        </p:spPr>
      </p:pic>
      <p:pic>
        <p:nvPicPr>
          <p:cNvPr id="62" name="Picture 61" descr="Text&#10;&#10;Description automatically generated with medium confidence">
            <a:extLst>
              <a:ext uri="{FF2B5EF4-FFF2-40B4-BE49-F238E27FC236}">
                <a16:creationId xmlns:a16="http://schemas.microsoft.com/office/drawing/2014/main" id="{B10FF02E-0215-1503-8384-FADF70C56CFC}"/>
              </a:ext>
            </a:extLst>
          </p:cNvPr>
          <p:cNvPicPr>
            <a:picLocks noChangeAspect="1"/>
          </p:cNvPicPr>
          <p:nvPr/>
        </p:nvPicPr>
        <p:blipFill rotWithShape="1">
          <a:blip r:embed="rId28">
            <a:extLst>
              <a:ext uri="{28A0092B-C50C-407E-A947-70E740481C1C}">
                <a14:useLocalDpi xmlns:a14="http://schemas.microsoft.com/office/drawing/2010/main" val="0"/>
              </a:ext>
            </a:extLst>
          </a:blip>
          <a:srcRect l="70107" t="55864" r="3789" b="25097"/>
          <a:stretch/>
        </p:blipFill>
        <p:spPr>
          <a:xfrm>
            <a:off x="9360028" y="3668619"/>
            <a:ext cx="544200" cy="116141"/>
          </a:xfrm>
          <a:prstGeom prst="rect">
            <a:avLst/>
          </a:prstGeom>
          <a:solidFill>
            <a:schemeClr val="tx1"/>
          </a:solidFill>
          <a:ln>
            <a:noFill/>
          </a:ln>
        </p:spPr>
      </p:pic>
      <p:pic>
        <p:nvPicPr>
          <p:cNvPr id="63" name="Picture 62" descr="Text&#10;&#10;Description automatically generated with medium confidence">
            <a:extLst>
              <a:ext uri="{FF2B5EF4-FFF2-40B4-BE49-F238E27FC236}">
                <a16:creationId xmlns:a16="http://schemas.microsoft.com/office/drawing/2014/main" id="{958BEB6E-B5DA-C763-37C0-48AFC6896878}"/>
              </a:ext>
            </a:extLst>
          </p:cNvPr>
          <p:cNvPicPr>
            <a:picLocks noChangeAspect="1"/>
          </p:cNvPicPr>
          <p:nvPr/>
        </p:nvPicPr>
        <p:blipFill rotWithShape="1">
          <a:blip r:embed="rId28">
            <a:extLst>
              <a:ext uri="{28A0092B-C50C-407E-A947-70E740481C1C}">
                <a14:useLocalDpi xmlns:a14="http://schemas.microsoft.com/office/drawing/2010/main" val="0"/>
              </a:ext>
            </a:extLst>
          </a:blip>
          <a:srcRect l="3582" t="73493" r="59228" b="7467"/>
          <a:stretch/>
        </p:blipFill>
        <p:spPr>
          <a:xfrm>
            <a:off x="9908517" y="3666613"/>
            <a:ext cx="775336" cy="116141"/>
          </a:xfrm>
          <a:prstGeom prst="rect">
            <a:avLst/>
          </a:prstGeom>
          <a:solidFill>
            <a:schemeClr val="tx1"/>
          </a:solidFill>
          <a:ln>
            <a:noFill/>
          </a:ln>
        </p:spPr>
      </p:pic>
      <p:cxnSp>
        <p:nvCxnSpPr>
          <p:cNvPr id="19" name="Straight Connector 18">
            <a:extLst>
              <a:ext uri="{FF2B5EF4-FFF2-40B4-BE49-F238E27FC236}">
                <a16:creationId xmlns:a16="http://schemas.microsoft.com/office/drawing/2014/main" id="{DE5AB088-1243-14F9-06BD-889C388C30F8}"/>
              </a:ext>
              <a:ext uri="{C183D7F6-B498-43B3-948B-1728B52AA6E4}">
                <adec:decorative xmlns:adec="http://schemas.microsoft.com/office/drawing/2017/decorative" val="0"/>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05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out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4C63B1F-C04B-467E-C762-0B6D54959068}"/>
              </a:ext>
            </a:extLst>
          </p:cNvPr>
          <p:cNvSpPr txBox="1"/>
          <p:nvPr/>
        </p:nvSpPr>
        <p:spPr>
          <a:xfrm>
            <a:off x="4299857" y="1581114"/>
            <a:ext cx="3592286" cy="584775"/>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GitHub Enterprise</a:t>
            </a: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667315" y="2308225"/>
            <a:ext cx="10890250" cy="86042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796" b="0" i="0" u="none" strike="noStrike" kern="1200" cap="none" spc="0" normalizeH="0" baseline="0" noProof="0">
                <a:ln>
                  <a:noFill/>
                </a:ln>
                <a:solidFill>
                  <a:schemeClr val="tx1"/>
                </a:solidFill>
                <a:effectLst/>
                <a:uLnTx/>
                <a:uFillTx/>
                <a:latin typeface="+mj-lt"/>
                <a:ea typeface="+mn-ea"/>
                <a:cs typeface="Segoe UI" panose="020B0502040204020203" pitchFamily="34" charset="0"/>
              </a:rPr>
              <a:t>One integrated developer platform</a:t>
            </a:r>
          </a:p>
        </p:txBody>
      </p:sp>
      <p:sp>
        <p:nvSpPr>
          <p:cNvPr id="39" name="TextBox 38">
            <a:extLst>
              <a:ext uri="{FF2B5EF4-FFF2-40B4-BE49-F238E27FC236}">
                <a16:creationId xmlns:a16="http://schemas.microsoft.com/office/drawing/2014/main" id="{8531BDCA-23AA-1813-FFF0-1CB3F0B149DE}"/>
              </a:ext>
            </a:extLst>
          </p:cNvPr>
          <p:cNvSpPr txBox="1"/>
          <p:nvPr/>
        </p:nvSpPr>
        <p:spPr>
          <a:xfrm>
            <a:off x="9506043" y="4141950"/>
            <a:ext cx="1787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Used by &gt;90%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Fortune 100</a:t>
            </a:r>
          </a:p>
        </p:txBody>
      </p:sp>
      <p:sp>
        <p:nvSpPr>
          <p:cNvPr id="54" name="TextBox 53">
            <a:extLst>
              <a:ext uri="{FF2B5EF4-FFF2-40B4-BE49-F238E27FC236}">
                <a16:creationId xmlns:a16="http://schemas.microsoft.com/office/drawing/2014/main" id="{F5BEBF34-4EC4-370B-5932-F368CA72EB4A}"/>
              </a:ext>
            </a:extLst>
          </p:cNvPr>
          <p:cNvSpPr txBox="1"/>
          <p:nvPr/>
        </p:nvSpPr>
        <p:spPr>
          <a:xfrm>
            <a:off x="5291855" y="4141950"/>
            <a:ext cx="135463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DevSecOps</a:t>
            </a:r>
          </a:p>
        </p:txBody>
      </p:sp>
      <p:sp>
        <p:nvSpPr>
          <p:cNvPr id="49" name="TextBox 48">
            <a:extLst>
              <a:ext uri="{FF2B5EF4-FFF2-40B4-BE49-F238E27FC236}">
                <a16:creationId xmlns:a16="http://schemas.microsoft.com/office/drawing/2014/main" id="{5848AD16-04F5-DB17-270C-6D0E7A2785D8}"/>
              </a:ext>
            </a:extLst>
          </p:cNvPr>
          <p:cNvSpPr txBox="1"/>
          <p:nvPr/>
        </p:nvSpPr>
        <p:spPr>
          <a:xfrm>
            <a:off x="2930018" y="4141950"/>
            <a:ext cx="201459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Automate entire workflows</a:t>
            </a:r>
          </a:p>
        </p:txBody>
      </p:sp>
      <p:sp>
        <p:nvSpPr>
          <p:cNvPr id="44" name="TextBox 43">
            <a:extLst>
              <a:ext uri="{FF2B5EF4-FFF2-40B4-BE49-F238E27FC236}">
                <a16:creationId xmlns:a16="http://schemas.microsoft.com/office/drawing/2014/main" id="{238254D2-2E87-8A10-C9D4-06602E4802CA}"/>
              </a:ext>
            </a:extLst>
          </p:cNvPr>
          <p:cNvSpPr txBox="1"/>
          <p:nvPr/>
        </p:nvSpPr>
        <p:spPr>
          <a:xfrm>
            <a:off x="931338" y="4141950"/>
            <a:ext cx="160554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Redefine collaboration</a:t>
            </a:r>
          </a:p>
        </p:txBody>
      </p:sp>
      <p:sp>
        <p:nvSpPr>
          <p:cNvPr id="59" name="TextBox 58">
            <a:extLst>
              <a:ext uri="{FF2B5EF4-FFF2-40B4-BE49-F238E27FC236}">
                <a16:creationId xmlns:a16="http://schemas.microsoft.com/office/drawing/2014/main" id="{8C2CFBBF-2E3D-0B3A-9300-F27060C1E1EA}"/>
              </a:ext>
            </a:extLst>
          </p:cNvPr>
          <p:cNvSpPr txBox="1"/>
          <p:nvPr/>
        </p:nvSpPr>
        <p:spPr>
          <a:xfrm>
            <a:off x="6993732" y="4141950"/>
            <a:ext cx="21650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Loved by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100M+ developers</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2774326"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5100307"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855968"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9344378" y="389865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8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1.85185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08333E-6 4.44444E-6 L -2.08333E-6 0.01967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2.5E-6 4.07407E-6 L 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300"/>
                                  </p:stCondLst>
                                  <p:childTnLst>
                                    <p:animMotion origin="layout" path="M 3.33333E-6 4.07407E-6 L 3.33333E-6 0.01967 " pathEditMode="relative" rAng="0" ptsTypes="AA">
                                      <p:cBhvr>
                                        <p:cTn id="24" dur="500" spd="-100000" fill="hold"/>
                                        <p:tgtEl>
                                          <p:spTgt spid="49"/>
                                        </p:tgtEl>
                                        <p:attrNameLst>
                                          <p:attrName>ppt_x</p:attrName>
                                          <p:attrName>ppt_y</p:attrName>
                                        </p:attrNameLst>
                                      </p:cBhvr>
                                      <p:rCtr x="0" y="972"/>
                                    </p:animMotion>
                                  </p:childTnLst>
                                </p:cTn>
                              </p:par>
                              <p:par>
                                <p:cTn id="25" presetID="10" presetClass="entr" presetSubtype="0" fill="hold" grpId="0" nodeType="withEffect">
                                  <p:stCondLst>
                                    <p:cond delay="4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400"/>
                                  </p:stCondLst>
                                  <p:childTnLst>
                                    <p:animMotion origin="layout" path="M -3.33333E-6 4.07407E-6 L -3.33333E-6 0.01967 " pathEditMode="relative" rAng="0" ptsTypes="AA">
                                      <p:cBhvr>
                                        <p:cTn id="29" dur="500" spd="-100000" fill="hold"/>
                                        <p:tgtEl>
                                          <p:spTgt spid="54"/>
                                        </p:tgtEl>
                                        <p:attrNameLst>
                                          <p:attrName>ppt_x</p:attrName>
                                          <p:attrName>ppt_y</p:attrName>
                                        </p:attrNameLst>
                                      </p:cBhvr>
                                      <p:rCtr x="0" y="972"/>
                                    </p:animMotion>
                                  </p:childTnLst>
                                </p:cTn>
                              </p:par>
                              <p:par>
                                <p:cTn id="30" presetID="10" presetClass="entr" presetSubtype="0" fill="hold" grpId="0" nodeType="withEffect">
                                  <p:stCondLst>
                                    <p:cond delay="5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500"/>
                                  </p:stCondLst>
                                  <p:childTnLst>
                                    <p:animMotion origin="layout" path="M 2.08333E-7 4.07407E-6 L 2.08333E-7 0.01967 " pathEditMode="relative" rAng="0" ptsTypes="AA">
                                      <p:cBhvr>
                                        <p:cTn id="34" dur="500" spd="-100000" fill="hold"/>
                                        <p:tgtEl>
                                          <p:spTgt spid="59"/>
                                        </p:tgtEl>
                                        <p:attrNameLst>
                                          <p:attrName>ppt_x</p:attrName>
                                          <p:attrName>ppt_y</p:attrName>
                                        </p:attrNameLst>
                                      </p:cBhvr>
                                      <p:rCtr x="0" y="972"/>
                                    </p:animMotion>
                                  </p:childTnLst>
                                </p:cTn>
                              </p:par>
                              <p:par>
                                <p:cTn id="35" presetID="10" presetClass="entr" presetSubtype="0" fill="hold" grpId="0"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grpId="1" nodeType="withEffect">
                                  <p:stCondLst>
                                    <p:cond delay="600"/>
                                  </p:stCondLst>
                                  <p:childTnLst>
                                    <p:animMotion origin="layout" path="M -4.79167E-6 4.07407E-6 L -4.79167E-6 0.01967 " pathEditMode="relative" rAng="0" ptsTypes="AA">
                                      <p:cBhvr>
                                        <p:cTn id="39" dur="500" spd="-100000" fill="hold"/>
                                        <p:tgtEl>
                                          <p:spTgt spid="39"/>
                                        </p:tgtEl>
                                        <p:attrNameLst>
                                          <p:attrName>ppt_x</p:attrName>
                                          <p:attrName>ppt_y</p:attrName>
                                        </p:attrNameLst>
                                      </p:cBhvr>
                                      <p:rCtr x="0" y="972"/>
                                    </p:animMotion>
                                  </p:childTnLst>
                                </p:cTn>
                              </p:par>
                              <p:par>
                                <p:cTn id="40" presetID="10" presetClass="entr" presetSubtype="0" fill="hold" nodeType="withEffect">
                                  <p:stCondLst>
                                    <p:cond delay="6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6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6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6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 grpId="0"/>
      <p:bldP spid="6" grpId="1"/>
      <p:bldP spid="39" grpId="0"/>
      <p:bldP spid="39" grpId="1"/>
      <p:bldP spid="54" grpId="0"/>
      <p:bldP spid="54" grpId="1"/>
      <p:bldP spid="49" grpId="0"/>
      <p:bldP spid="49" grpId="1"/>
      <p:bldP spid="44" grpId="0"/>
      <p:bldP spid="44" grpId="1"/>
      <p:bldP spid="59" grpId="0"/>
      <p:bldP spid="5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1A9D-3420-9653-B48C-A6F87779F7FF}"/>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a:t>GitHub Copilot</a:t>
            </a:r>
          </a:p>
        </p:txBody>
      </p:sp>
      <p:sp>
        <p:nvSpPr>
          <p:cNvPr id="5" name="Rectangle: Rounded Corners 4">
            <a:extLst>
              <a:ext uri="{FF2B5EF4-FFF2-40B4-BE49-F238E27FC236}">
                <a16:creationId xmlns:a16="http://schemas.microsoft.com/office/drawing/2014/main" id="{3D8345A7-8E5F-85CD-274E-F453B13B0AFA}"/>
              </a:ext>
            </a:extLst>
          </p:cNvPr>
          <p:cNvSpPr/>
          <p:nvPr/>
        </p:nvSpPr>
        <p:spPr bwMode="auto">
          <a:xfrm>
            <a:off x="2791522" y="1554164"/>
            <a:ext cx="6608956" cy="830318"/>
          </a:xfrm>
          <a:prstGeom prst="roundRect">
            <a:avLst>
              <a:gd name="adj"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“This is the single most </a:t>
            </a:r>
            <a:r>
              <a:rPr kumimoji="0" lang="en-US" sz="2000" b="0" i="0" u="none" strike="noStrike" kern="1200" cap="none" spc="0" normalizeH="0" baseline="0" noProof="0">
                <a:ln>
                  <a:noFill/>
                </a:ln>
                <a:gradFill flip="none" rotWithShape="1">
                  <a:gsLst>
                    <a:gs pos="18000">
                      <a:srgbClr val="8EC8E8"/>
                    </a:gs>
                    <a:gs pos="86000">
                      <a:srgbClr val="CD9AD0"/>
                    </a:gs>
                  </a:gsLst>
                  <a:lin ang="2700000" scaled="1"/>
                  <a:tileRect/>
                </a:gradFill>
                <a:effectLst/>
                <a:uLnTx/>
                <a:uFillTx/>
                <a:latin typeface="Segoe UI Semibold"/>
                <a:ea typeface="+mn-ea"/>
                <a:cs typeface="Segoe UI Semibold" panose="020B0702040204020203" pitchFamily="34" charset="0"/>
              </a:rPr>
              <a:t>mind-blowing application of machine learning </a:t>
            </a: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I’ve ever seen.”</a:t>
            </a:r>
          </a:p>
        </p:txBody>
      </p:sp>
      <p:sp>
        <p:nvSpPr>
          <p:cNvPr id="4" name="TextBox 3">
            <a:extLst>
              <a:ext uri="{FF2B5EF4-FFF2-40B4-BE49-F238E27FC236}">
                <a16:creationId xmlns:a16="http://schemas.microsoft.com/office/drawing/2014/main" id="{D0816C2C-757D-8F2A-46B9-05284C844E9B}"/>
              </a:ext>
            </a:extLst>
          </p:cNvPr>
          <p:cNvSpPr txBox="1"/>
          <p:nvPr/>
        </p:nvSpPr>
        <p:spPr>
          <a:xfrm>
            <a:off x="3487387" y="2384482"/>
            <a:ext cx="5217225" cy="307777"/>
          </a:xfrm>
          <a:prstGeom prst="rect">
            <a:avLst/>
          </a:prstGeom>
          <a:noFill/>
        </p:spPr>
        <p:txBody>
          <a:bodyPr wrap="square">
            <a:spAutoFit/>
          </a:bodyPr>
          <a:lstStyle>
            <a:defPPr>
              <a:defRPr lang="en-US"/>
            </a:defPPr>
            <a:lvl1pPr algn="ctr">
              <a:defRPr b="0" i="0">
                <a:effectLst/>
                <a:latin typeface="Segoe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UI"/>
                <a:ea typeface="+mn-ea"/>
                <a:cs typeface="+mn-cs"/>
              </a:rPr>
              <a:t>Mike Krieger, Co-founder, Instagram</a:t>
            </a:r>
          </a:p>
        </p:txBody>
      </p:sp>
      <p:pic>
        <p:nvPicPr>
          <p:cNvPr id="2" name="Picture 1" descr="Github Copilot logo">
            <a:extLst>
              <a:ext uri="{FF2B5EF4-FFF2-40B4-BE49-F238E27FC236}">
                <a16:creationId xmlns:a16="http://schemas.microsoft.com/office/drawing/2014/main" id="{CE4EABBE-B888-6B47-3588-92DC17FD48CD}"/>
              </a:ext>
            </a:extLst>
          </p:cNvPr>
          <p:cNvPicPr>
            <a:picLocks noChangeAspect="1"/>
          </p:cNvPicPr>
          <p:nvPr/>
        </p:nvPicPr>
        <p:blipFill>
          <a:blip r:embed="rId5">
            <a:biLevel thresh="25000"/>
          </a:blip>
          <a:stretch>
            <a:fillRect/>
          </a:stretch>
        </p:blipFill>
        <p:spPr>
          <a:xfrm>
            <a:off x="3913909" y="727837"/>
            <a:ext cx="4364182" cy="605436"/>
          </a:xfrm>
          <a:prstGeom prst="rect">
            <a:avLst/>
          </a:prstGeom>
        </p:spPr>
      </p:pic>
      <p:pic>
        <p:nvPicPr>
          <p:cNvPr id="8" name="MicrosoftGraphOutlookCalendar">
            <a:hlinkClick r:id="" action="ppaction://media"/>
            <a:extLst>
              <a:ext uri="{FF2B5EF4-FFF2-40B4-BE49-F238E27FC236}">
                <a16:creationId xmlns:a16="http://schemas.microsoft.com/office/drawing/2014/main" id="{766BA937-EDC8-F153-6005-EE959C17EE6D}"/>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854" t="73" r="8039" b="5000"/>
          <a:stretch/>
        </p:blipFill>
        <p:spPr>
          <a:xfrm>
            <a:off x="3096831" y="3049858"/>
            <a:ext cx="5998338" cy="3808141"/>
          </a:xfrm>
          <a:prstGeom prst="round2SameRect">
            <a:avLst>
              <a:gd name="adj1" fmla="val 1000"/>
              <a:gd name="adj2" fmla="val 0"/>
            </a:avLst>
          </a:prstGeom>
          <a:ln>
            <a:solidFill>
              <a:schemeClr val="bg1">
                <a:lumMod val="75000"/>
                <a:lumOff val="25000"/>
              </a:schemeClr>
            </a:solidFill>
          </a:ln>
        </p:spPr>
      </p:pic>
    </p:spTree>
    <p:extLst>
      <p:ext uri="{BB962C8B-B14F-4D97-AF65-F5344CB8AC3E}">
        <p14:creationId xmlns:p14="http://schemas.microsoft.com/office/powerpoint/2010/main" val="260596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0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30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42" presetClass="path" presetSubtype="0" decel="100000" fill="hold" nodeType="withEffect">
                                  <p:stCondLst>
                                    <p:cond delay="300"/>
                                  </p:stCondLst>
                                  <p:childTnLst>
                                    <p:animMotion origin="layout" path="M 1.25E-6 0.03889 L 1.25E-6 1.85185E-6 " pathEditMode="relative" rAng="0" ptsTypes="AA">
                                      <p:cBhvr>
                                        <p:cTn id="24" dur="500" fill="hold"/>
                                        <p:tgtEl>
                                          <p:spTgt spid="8"/>
                                        </p:tgtEl>
                                        <p:attrNameLst>
                                          <p:attrName>ppt_x</p:attrName>
                                          <p:attrName>ppt_y</p:attrName>
                                        </p:attrNameLst>
                                      </p:cBhvr>
                                      <p:rCtr x="0" y="-1944"/>
                                    </p:animMotion>
                                  </p:childTnLst>
                                </p:cTn>
                              </p:par>
                              <p:par>
                                <p:cTn id="25" presetID="1" presetClass="mediacall" presetSubtype="0" fill="hold" nodeType="withEffect">
                                  <p:stCondLst>
                                    <p:cond delay="300"/>
                                  </p:stCondLst>
                                  <p:childTnLst>
                                    <p:cmd type="call" cmd="playFrom(0.0)">
                                      <p:cBhvr>
                                        <p:cTn id="26" dur="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display="0">
                  <p:stCondLst>
                    <p:cond delay="indefinite"/>
                  </p:stCondLst>
                </p:cTn>
                <p:tgtEl>
                  <p:spTgt spid="8"/>
                </p:tgtEl>
              </p:cMediaNode>
            </p:video>
          </p:childTnLst>
        </p:cTn>
      </p:par>
    </p:tnLst>
    <p:bldLst>
      <p:bldP spid="5" grpId="0" animBg="1"/>
      <p:bldP spid="5" grpId="1" animBg="1"/>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D99FFB-08DA-C88E-098F-098FBE829E40}"/>
              </a:ext>
            </a:extLst>
          </p:cNvPr>
          <p:cNvSpPr>
            <a:spLocks noGrp="1"/>
          </p:cNvSpPr>
          <p:nvPr>
            <p:ph type="title"/>
          </p:nvPr>
        </p:nvSpPr>
        <p:spPr>
          <a:xfrm>
            <a:off x="585216" y="2977823"/>
            <a:ext cx="9144000" cy="553998"/>
          </a:xfrm>
        </p:spPr>
        <p:txBody>
          <a:bodyPr/>
          <a:lstStyle/>
          <a:p>
            <a:r>
              <a:rPr lang="en-US" sz="4000" dirty="0">
                <a:latin typeface="+mj-lt"/>
                <a:hlinkClick r:id="rId2"/>
              </a:rPr>
              <a:t>GitHub Copilot Demo Video</a:t>
            </a:r>
            <a:endParaRPr lang="en-US" dirty="0"/>
          </a:p>
        </p:txBody>
      </p:sp>
      <p:sp>
        <p:nvSpPr>
          <p:cNvPr id="4" name="Text Placeholder 3">
            <a:extLst>
              <a:ext uri="{FF2B5EF4-FFF2-40B4-BE49-F238E27FC236}">
                <a16:creationId xmlns:a16="http://schemas.microsoft.com/office/drawing/2014/main" id="{686C039E-CCFD-2ABE-49D4-4FEE2CB798C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142413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 name="Title 1">
            <a:extLst>
              <a:ext uri="{FF2B5EF4-FFF2-40B4-BE49-F238E27FC236}">
                <a16:creationId xmlns:a16="http://schemas.microsoft.com/office/drawing/2014/main" id="{93F89E16-F972-DF91-2A07-E4521A1E2516}"/>
              </a:ext>
            </a:extLst>
          </p:cNvPr>
          <p:cNvSpPr>
            <a:spLocks noGrp="1"/>
          </p:cNvSpPr>
          <p:nvPr>
            <p:ph type="title" idx="4294967295"/>
          </p:nvPr>
        </p:nvSpPr>
        <p:spPr>
          <a:xfrm>
            <a:off x="1174750" y="-592138"/>
            <a:ext cx="11017250" cy="554038"/>
          </a:xfrm>
        </p:spPr>
        <p:txBody>
          <a:bodyPr vert="horz" wrap="square" lIns="0" tIns="0" rIns="0" bIns="0" rtlCol="0" anchor="b">
            <a:spAutoFit/>
          </a:bodyPr>
          <a:lstStyle/>
          <a:p>
            <a:r>
              <a:rPr lang="en-US"/>
              <a:t>GitHub copilot detail</a:t>
            </a:r>
          </a:p>
        </p:txBody>
      </p:sp>
      <p:pic>
        <p:nvPicPr>
          <p:cNvPr id="2997" name="Google Shape;2997;p241" descr="GitHub copilot logo"/>
          <p:cNvPicPr preferRelativeResize="0"/>
          <p:nvPr/>
        </p:nvPicPr>
        <p:blipFill rotWithShape="1">
          <a:blip r:embed="rId3">
            <a:alphaModFix/>
          </a:blip>
          <a:srcRect/>
          <a:stretch/>
        </p:blipFill>
        <p:spPr>
          <a:xfrm>
            <a:off x="933555" y="940573"/>
            <a:ext cx="3367315" cy="421362"/>
          </a:xfrm>
          <a:prstGeom prst="rect">
            <a:avLst/>
          </a:prstGeom>
          <a:noFill/>
          <a:ln>
            <a:noFill/>
          </a:ln>
        </p:spPr>
      </p:pic>
      <p:grpSp>
        <p:nvGrpSpPr>
          <p:cNvPr id="8" name="Group 7" descr="40% of new code is now written by AI">
            <a:extLst>
              <a:ext uri="{FF2B5EF4-FFF2-40B4-BE49-F238E27FC236}">
                <a16:creationId xmlns:a16="http://schemas.microsoft.com/office/drawing/2014/main" id="{787BEF85-17D3-6C33-390E-4AEACC6ACE18}"/>
              </a:ext>
            </a:extLst>
          </p:cNvPr>
          <p:cNvGrpSpPr/>
          <p:nvPr/>
        </p:nvGrpSpPr>
        <p:grpSpPr>
          <a:xfrm>
            <a:off x="710909" y="1963712"/>
            <a:ext cx="4937222" cy="1138606"/>
            <a:chOff x="451473" y="4477381"/>
            <a:chExt cx="4937222" cy="1138606"/>
          </a:xfrm>
        </p:grpSpPr>
        <p:sp>
          <p:nvSpPr>
            <p:cNvPr id="9" name="Google Shape;3000;p241">
              <a:extLst>
                <a:ext uri="{FF2B5EF4-FFF2-40B4-BE49-F238E27FC236}">
                  <a16:creationId xmlns:a16="http://schemas.microsoft.com/office/drawing/2014/main" id="{5730AEAD-33F0-D7D7-D73B-61F00DFDE2A5}"/>
                </a:ext>
              </a:extLst>
            </p:cNvPr>
            <p:cNvSpPr txBox="1"/>
            <p:nvPr/>
          </p:nvSpPr>
          <p:spPr>
            <a:xfrm>
              <a:off x="2425424" y="4615881"/>
              <a:ext cx="2963271"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a:t>
              </a:r>
              <a:r>
                <a:rPr kumimoji="0" lang="en-US" sz="2400" b="0" i="0" u="none" strike="noStrike" kern="1200" cap="none" spc="-50" normalizeH="0" baseline="0" noProof="0">
                  <a:ln w="3175">
                    <a:noFill/>
                  </a:ln>
                  <a:gradFill flip="none" rotWithShape="1">
                    <a:gsLst>
                      <a:gs pos="44000">
                        <a:srgbClr val="CD9AD0"/>
                      </a:gs>
                      <a:gs pos="74000">
                        <a:srgbClr val="8EC8E8"/>
                      </a:gs>
                    </a:gsLst>
                    <a:lin ang="10800000" scaled="1"/>
                    <a:tileRect/>
                  </a:gradFill>
                  <a:effectLst/>
                  <a:uLnTx/>
                  <a:uFillTx/>
                  <a:latin typeface="Segoe UI Semibold"/>
                  <a:ea typeface="+mj-lt"/>
                  <a:cs typeface="Segoe UI Semibold"/>
                </a:rPr>
                <a:t>new code </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is now written by AI</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10" name="Google Shape;2995;p241">
              <a:extLst>
                <a:ext uri="{FF2B5EF4-FFF2-40B4-BE49-F238E27FC236}">
                  <a16:creationId xmlns:a16="http://schemas.microsoft.com/office/drawing/2014/main" id="{340AA5B7-2495-F62D-1FD5-94F2C0A4A55E}"/>
                </a:ext>
              </a:extLst>
            </p:cNvPr>
            <p:cNvSpPr txBox="1"/>
            <p:nvPr/>
          </p:nvSpPr>
          <p:spPr>
            <a:xfrm>
              <a:off x="451473" y="4477381"/>
              <a:ext cx="2570420"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46%</a:t>
              </a:r>
            </a:p>
          </p:txBody>
        </p:sp>
      </p:grpSp>
      <p:grpSp>
        <p:nvGrpSpPr>
          <p:cNvPr id="4" name="Group 3" descr="55% faster overall developer productivity">
            <a:extLst>
              <a:ext uri="{FF2B5EF4-FFF2-40B4-BE49-F238E27FC236}">
                <a16:creationId xmlns:a16="http://schemas.microsoft.com/office/drawing/2014/main" id="{D533FA75-4F90-7317-826C-D2EE1D58B81F}"/>
              </a:ext>
            </a:extLst>
          </p:cNvPr>
          <p:cNvGrpSpPr/>
          <p:nvPr/>
        </p:nvGrpSpPr>
        <p:grpSpPr>
          <a:xfrm>
            <a:off x="710909" y="3305013"/>
            <a:ext cx="5385091" cy="1138606"/>
            <a:chOff x="451473" y="1994629"/>
            <a:chExt cx="5385091" cy="1138606"/>
          </a:xfrm>
        </p:grpSpPr>
        <p:sp>
          <p:nvSpPr>
            <p:cNvPr id="2995" name="Google Shape;2995;p241"/>
            <p:cNvSpPr txBox="1"/>
            <p:nvPr/>
          </p:nvSpPr>
          <p:spPr>
            <a:xfrm>
              <a:off x="451473" y="1994629"/>
              <a:ext cx="2570420" cy="1138606"/>
            </a:xfrm>
            <a:prstGeom prst="rect">
              <a:avLst/>
            </a:prstGeom>
            <a:noFill/>
            <a:ln>
              <a:noFill/>
            </a:ln>
          </p:spPr>
          <p:txBody>
            <a:bodyPr spcFirstLastPara="1" wrap="square" lIns="121787" tIns="60877" rIns="121787" bIns="60877" anchor="ctr" anchorCtr="0">
              <a:spAutoFit/>
            </a:body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55%</a:t>
              </a:r>
              <a:endParaRPr kumimoji="0"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endParaRPr>
            </a:p>
          </p:txBody>
        </p:sp>
        <p:sp>
          <p:nvSpPr>
            <p:cNvPr id="2999" name="Google Shape;2999;p241"/>
            <p:cNvSpPr txBox="1"/>
            <p:nvPr/>
          </p:nvSpPr>
          <p:spPr>
            <a:xfrm>
              <a:off x="2425424" y="2112771"/>
              <a:ext cx="34111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50" normalizeH="0" baseline="0" noProof="0">
                  <a:ln w="3175">
                    <a:noFill/>
                  </a:ln>
                  <a:gradFill flip="none" rotWithShape="1">
                    <a:gsLst>
                      <a:gs pos="52000">
                        <a:srgbClr val="CD9AD0"/>
                      </a:gs>
                      <a:gs pos="100000">
                        <a:srgbClr val="8EC8E8"/>
                      </a:gs>
                    </a:gsLst>
                    <a:lin ang="10800000" scaled="1"/>
                    <a:tileRect/>
                  </a:gradFill>
                  <a:effectLst/>
                  <a:uLnTx/>
                  <a:uFillTx/>
                  <a:latin typeface="Segoe UI Semibold"/>
                  <a:ea typeface="+mj-lt"/>
                  <a:cs typeface="Segoe UI Semibold"/>
                </a:rPr>
                <a:t>faster</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overall developer productivity</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grpSp>
      <p:grpSp>
        <p:nvGrpSpPr>
          <p:cNvPr id="6" name="Group 5" descr="74% of developers feel more focused on satisfying work">
            <a:extLst>
              <a:ext uri="{FF2B5EF4-FFF2-40B4-BE49-F238E27FC236}">
                <a16:creationId xmlns:a16="http://schemas.microsoft.com/office/drawing/2014/main" id="{6D0F09E0-5B17-9166-E4F9-CB36991A054D}"/>
              </a:ext>
            </a:extLst>
          </p:cNvPr>
          <p:cNvGrpSpPr/>
          <p:nvPr/>
        </p:nvGrpSpPr>
        <p:grpSpPr>
          <a:xfrm>
            <a:off x="710909" y="4646314"/>
            <a:ext cx="6045491" cy="1138606"/>
            <a:chOff x="451473" y="4477381"/>
            <a:chExt cx="6045491" cy="1138606"/>
          </a:xfrm>
        </p:grpSpPr>
        <p:sp>
          <p:nvSpPr>
            <p:cNvPr id="3000" name="Google Shape;3000;p241"/>
            <p:cNvSpPr txBox="1"/>
            <p:nvPr/>
          </p:nvSpPr>
          <p:spPr>
            <a:xfrm>
              <a:off x="2425424" y="4615881"/>
              <a:ext cx="40715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developers feel more focused on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satisfying</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work</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3" name="Google Shape;2995;p241">
              <a:extLst>
                <a:ext uri="{FF2B5EF4-FFF2-40B4-BE49-F238E27FC236}">
                  <a16:creationId xmlns:a16="http://schemas.microsoft.com/office/drawing/2014/main" id="{64BCD8E2-2549-9488-D690-A200D933099C}"/>
                </a:ext>
              </a:extLst>
            </p:cNvPr>
            <p:cNvSpPr txBox="1"/>
            <p:nvPr/>
          </p:nvSpPr>
          <p:spPr>
            <a:xfrm>
              <a:off x="451473" y="4477381"/>
              <a:ext cx="1973779"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75%</a:t>
              </a:r>
            </a:p>
          </p:txBody>
        </p:sp>
      </p:grpSp>
      <p:grpSp>
        <p:nvGrpSpPr>
          <p:cNvPr id="7" name="Group 6" descr="GitHub Copilot code screenshot">
            <a:extLst>
              <a:ext uri="{FF2B5EF4-FFF2-40B4-BE49-F238E27FC236}">
                <a16:creationId xmlns:a16="http://schemas.microsoft.com/office/drawing/2014/main" id="{EB12C4D7-4978-56B2-C662-574BC1470E73}"/>
              </a:ext>
            </a:extLst>
          </p:cNvPr>
          <p:cNvGrpSpPr/>
          <p:nvPr/>
        </p:nvGrpSpPr>
        <p:grpSpPr>
          <a:xfrm>
            <a:off x="7195535" y="535079"/>
            <a:ext cx="5151277" cy="6160445"/>
            <a:chOff x="7195535" y="535079"/>
            <a:chExt cx="5151277" cy="6160445"/>
          </a:xfrm>
        </p:grpSpPr>
        <p:sp>
          <p:nvSpPr>
            <p:cNvPr id="2992" name="Google Shape;2992;p241"/>
            <p:cNvSpPr/>
            <p:nvPr/>
          </p:nvSpPr>
          <p:spPr>
            <a:xfrm>
              <a:off x="7195535" y="6030939"/>
              <a:ext cx="5124508" cy="664585"/>
            </a:xfrm>
            <a:prstGeom prst="roundRect">
              <a:avLst>
                <a:gd name="adj" fmla="val 16667"/>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kumimoji="0" sz="1865"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7195535" y="535079"/>
              <a:ext cx="5124507" cy="5787841"/>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7764416" y="3251719"/>
              <a:ext cx="4582396" cy="3292683"/>
            </a:xfrm>
            <a:prstGeom prst="rect">
              <a:avLst/>
            </a:prstGeom>
            <a:noFill/>
            <a:ln>
              <a:noFill/>
            </a:ln>
          </p:spPr>
        </p:pic>
        <p:sp>
          <p:nvSpPr>
            <p:cNvPr id="2998" name="Google Shape;2998;p241"/>
            <p:cNvSpPr/>
            <p:nvPr/>
          </p:nvSpPr>
          <p:spPr>
            <a:xfrm>
              <a:off x="8809287" y="6249114"/>
              <a:ext cx="3537525" cy="376851"/>
            </a:xfrm>
            <a:prstGeom prst="rect">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98" b="0" i="0" u="none" strike="noStrike" kern="1200" cap="none" spc="0" normalizeH="0" baseline="0" noProof="0">
                <a:ln>
                  <a:noFill/>
                </a:ln>
                <a:solidFill>
                  <a:srgbClr val="FFFFFF"/>
                </a:solidFill>
                <a:effectLst/>
                <a:uLnTx/>
                <a:uFillTx/>
                <a:latin typeface="Segoe UI"/>
                <a:ea typeface="+mn-ea"/>
                <a:cs typeface="+mn-c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Effect transition="in" filter="fade">
                                      <p:cBhvr>
                                        <p:cTn id="7" dur="500"/>
                                        <p:tgtEl>
                                          <p:spTgt spid="2997"/>
                                        </p:tgtEl>
                                      </p:cBhvr>
                                    </p:animEffect>
                                  </p:childTnLst>
                                </p:cTn>
                              </p:par>
                              <p:par>
                                <p:cTn id="8" presetID="42" presetClass="path" presetSubtype="0" decel="100000" fill="hold" nodeType="withEffect">
                                  <p:stCondLst>
                                    <p:cond delay="0"/>
                                  </p:stCondLst>
                                  <p:childTnLst>
                                    <p:animMotion origin="layout" path="M -3.33333E-6 -4.07407E-6 L -3.33333E-6 0.03542 " pathEditMode="relative" rAng="0" ptsTypes="AA">
                                      <p:cBhvr>
                                        <p:cTn id="9" dur="700" spd="-100000" fill="hold"/>
                                        <p:tgtEl>
                                          <p:spTgt spid="299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2.70833E-6 -2.96296E-6 L 2.708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3.33333E-6 -4.81481E-6 L 3.333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300"/>
                                  </p:stCondLst>
                                  <p:childTnLst>
                                    <p:animMotion origin="layout" path="M 0 3.33333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3" presetClass="path" presetSubtype="0" decel="100000" fill="hold" nodeType="withEffect">
                                  <p:stCondLst>
                                    <p:cond delay="300"/>
                                  </p:stCondLst>
                                  <p:childTnLst>
                                    <p:animMotion origin="layout" path="M -2.29167E-6 4.81481E-6 L 0.01563 4.81481E-6 " pathEditMode="relative" rAng="0" ptsTypes="AA">
                                      <p:cBhvr>
                                        <p:cTn id="29" dur="500" spd="-100000" fill="hold"/>
                                        <p:tgtEl>
                                          <p:spTgt spid="7"/>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7906-D961-0009-B1DC-97C2AFED5682}"/>
              </a:ext>
            </a:extLst>
          </p:cNvPr>
          <p:cNvSpPr txBox="1">
            <a:spLocks noGrp="1"/>
          </p:cNvSpPr>
          <p:nvPr>
            <p:ph type="title" idx="4294967295"/>
          </p:nvPr>
        </p:nvSpPr>
        <p:spPr>
          <a:xfrm>
            <a:off x="884960" y="810914"/>
            <a:ext cx="10636803" cy="67699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Copilot experiences you can try </a:t>
            </a:r>
            <a:r>
              <a:rPr kumimoji="0" lang="en-US" sz="4000" b="0" i="0" u="none" strike="noStrike" kern="1200" cap="none" spc="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today</a:t>
            </a:r>
          </a:p>
        </p:txBody>
      </p:sp>
      <p:sp>
        <p:nvSpPr>
          <p:cNvPr id="9" name="TextBox 8">
            <a:extLst>
              <a:ext uri="{FF2B5EF4-FFF2-40B4-BE49-F238E27FC236}">
                <a16:creationId xmlns:a16="http://schemas.microsoft.com/office/drawing/2014/main" id="{33F9B874-036A-D173-386B-AA192C962F59}"/>
              </a:ext>
            </a:extLst>
          </p:cNvPr>
          <p:cNvSpPr txBox="1"/>
          <p:nvPr/>
        </p:nvSpPr>
        <p:spPr>
          <a:xfrm>
            <a:off x="423789" y="2190265"/>
            <a:ext cx="3281702" cy="116339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Increase developer productivity with GitHub Copilot</a:t>
            </a:r>
            <a:endParaRPr kumimoji="0" lang="en-US" sz="2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6EE7B012-514B-B0F3-B50A-F491160AAEC5}"/>
              </a:ext>
            </a:extLst>
          </p:cNvPr>
          <p:cNvSpPr txBox="1"/>
          <p:nvPr/>
        </p:nvSpPr>
        <p:spPr>
          <a:xfrm>
            <a:off x="518885" y="3572171"/>
            <a:ext cx="3091510"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GitHub Copilot </a:t>
            </a:r>
            <a:b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b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can drive 55% greater developer</a:t>
            </a:r>
            <a:r>
              <a:rPr kumimoji="0" lang="en-US" b="0" i="0" u="none" strike="noStrike" kern="1200" cap="none" spc="0" normalizeH="0" noProof="0">
                <a:ln>
                  <a:noFill/>
                </a:ln>
                <a:gradFill>
                  <a:gsLst>
                    <a:gs pos="100000">
                      <a:srgbClr val="FFFFFF"/>
                    </a:gs>
                    <a:gs pos="0">
                      <a:srgbClr val="FFFFFF"/>
                    </a:gs>
                  </a:gsLst>
                  <a:lin ang="16200000" scaled="1"/>
                </a:gradFill>
                <a:effectLst/>
                <a:uLnTx/>
                <a:uFillTx/>
                <a:latin typeface="Segoe UI"/>
                <a:ea typeface="+mn-ea"/>
                <a:cs typeface="+mn-cs"/>
              </a:rPr>
              <a:t> </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productivity.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a:gsLst>
                  <a:gs pos="100000">
                    <a:srgbClr val="FFFFFF"/>
                  </a:gs>
                  <a:gs pos="0">
                    <a:srgbClr val="FFFFFF"/>
                  </a:gs>
                </a:gsLst>
                <a:lin ang="16200000" scaled="1"/>
              </a:gra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GitHub Copilot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
        <p:nvSpPr>
          <p:cNvPr id="11" name="TextBox 10">
            <a:extLst>
              <a:ext uri="{FF2B5EF4-FFF2-40B4-BE49-F238E27FC236}">
                <a16:creationId xmlns:a16="http://schemas.microsoft.com/office/drawing/2014/main" id="{0424490F-15B9-40EC-EED3-7B9AEFDA5B02}"/>
              </a:ext>
            </a:extLst>
          </p:cNvPr>
          <p:cNvSpPr txBox="1"/>
          <p:nvPr/>
        </p:nvSpPr>
        <p:spPr>
          <a:xfrm>
            <a:off x="3969482" y="2190265"/>
            <a:ext cx="3740727" cy="1163395"/>
          </a:xfrm>
          <a:prstGeom prst="rect">
            <a:avLst/>
          </a:prstGeom>
          <a:noFill/>
        </p:spPr>
        <p:txBody>
          <a:bodyPr wrap="square" lIns="0" tIns="0" rIns="0" bIns="0" rtlCol="0">
            <a:spAutoFit/>
          </a:bodyPr>
          <a:lstStyle/>
          <a:p>
            <a:pPr algn="ctr">
              <a:lnSpc>
                <a:spcPct val="90000"/>
              </a:lnSpc>
              <a:defRPr/>
            </a:pPr>
            <a:r>
              <a:rPr lang="en-US" sz="2800">
                <a:gradFill flip="none" rotWithShape="1">
                  <a:gsLst>
                    <a:gs pos="0">
                      <a:srgbClr val="CD9AD0"/>
                    </a:gs>
                    <a:gs pos="100000">
                      <a:srgbClr val="8EC8E8"/>
                    </a:gs>
                  </a:gsLst>
                  <a:lin ang="10800000" scaled="1"/>
                  <a:tileRect/>
                </a:gradFill>
                <a:latin typeface="Segoe UI Semibold"/>
                <a:cs typeface="Segoe UI" panose="020B0502040204020203" pitchFamily="34" charset="0"/>
              </a:rPr>
              <a:t>Turbocharge your workforce with Dynamics 365 Copilot</a:t>
            </a:r>
          </a:p>
        </p:txBody>
      </p:sp>
      <p:sp>
        <p:nvSpPr>
          <p:cNvPr id="12" name="TextBox 11">
            <a:extLst>
              <a:ext uri="{FF2B5EF4-FFF2-40B4-BE49-F238E27FC236}">
                <a16:creationId xmlns:a16="http://schemas.microsoft.com/office/drawing/2014/main" id="{1ADD0761-38B5-8552-525B-D4287B501694}"/>
              </a:ext>
            </a:extLst>
          </p:cNvPr>
          <p:cNvSpPr txBox="1"/>
          <p:nvPr/>
        </p:nvSpPr>
        <p:spPr>
          <a:xfrm>
            <a:off x="3969482" y="3572171"/>
            <a:ext cx="3740727"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you can create content faster, complete time-consuming tasks, and get AI-driven insights.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Dynamics 365 Copilot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
        <p:nvSpPr>
          <p:cNvPr id="13" name="TextBox 12">
            <a:extLst>
              <a:ext uri="{FF2B5EF4-FFF2-40B4-BE49-F238E27FC236}">
                <a16:creationId xmlns:a16="http://schemas.microsoft.com/office/drawing/2014/main" id="{86AD7BBC-C0FB-DD95-1653-BCBFA0FA61FD}"/>
              </a:ext>
            </a:extLst>
          </p:cNvPr>
          <p:cNvSpPr txBox="1"/>
          <p:nvPr/>
        </p:nvSpPr>
        <p:spPr>
          <a:xfrm>
            <a:off x="632894" y="5770087"/>
            <a:ext cx="10926212" cy="276999"/>
          </a:xfrm>
          <a:prstGeom prst="rect">
            <a:avLst/>
          </a:prstGeom>
          <a:noFill/>
        </p:spPr>
        <p:txBody>
          <a:bodyPr wrap="square" lIns="0" tIns="0" rIns="0" bIns="0" rtlCol="0">
            <a:spAutoFit/>
          </a:bodyPr>
          <a:lstStyle/>
          <a:p>
            <a:pPr algn="ctr">
              <a:defRPr/>
            </a:pPr>
            <a:r>
              <a:rPr lang="en-US">
                <a:gradFill>
                  <a:gsLst>
                    <a:gs pos="100000">
                      <a:srgbClr val="FFFFFF"/>
                    </a:gs>
                    <a:gs pos="0">
                      <a:srgbClr val="FFFFFF"/>
                    </a:gs>
                  </a:gsLst>
                  <a:lin ang="16200000" scaled="1"/>
                </a:gradFill>
                <a:latin typeface="Segoe UI"/>
              </a:rPr>
              <a:t>Learn more about the </a:t>
            </a: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hlinkClick r:id="rId3">
                  <a:extLst>
                    <a:ext uri="{A12FA001-AC4F-418D-AE19-62706E023703}">
                      <ahyp:hlinkClr xmlns:ahyp="http://schemas.microsoft.com/office/drawing/2018/hyperlinkcolor" val="tx"/>
                    </a:ext>
                  </a:extLst>
                </a:hlinkClick>
              </a:rPr>
              <a:t>Microsoft 365 Copilot Early Access Program</a:t>
            </a:r>
            <a:r>
              <a:rPr lang="en-US">
                <a:gradFill>
                  <a:gsLst>
                    <a:gs pos="100000">
                      <a:srgbClr val="FFFFFF"/>
                    </a:gs>
                    <a:gs pos="0">
                      <a:srgbClr val="FFFFFF"/>
                    </a:gs>
                  </a:gsLst>
                  <a:lin ang="16200000" scaled="1"/>
                </a:gradFill>
                <a:latin typeface="Segoe UI"/>
              </a:rPr>
              <a:t>.</a:t>
            </a:r>
          </a:p>
        </p:txBody>
      </p:sp>
      <p:sp>
        <p:nvSpPr>
          <p:cNvPr id="14" name="TextBox 13">
            <a:extLst>
              <a:ext uri="{FF2B5EF4-FFF2-40B4-BE49-F238E27FC236}">
                <a16:creationId xmlns:a16="http://schemas.microsoft.com/office/drawing/2014/main" id="{2BD11744-CAD9-B9A2-FCAF-0E07C4FEA0BE}"/>
              </a:ext>
            </a:extLst>
          </p:cNvPr>
          <p:cNvSpPr txBox="1"/>
          <p:nvPr/>
        </p:nvSpPr>
        <p:spPr>
          <a:xfrm>
            <a:off x="8230355" y="2190265"/>
            <a:ext cx="3281702" cy="116339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Empower everyone with Copilot in Power Platform</a:t>
            </a:r>
            <a:endParaRPr kumimoji="0" lang="en-US" sz="2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5" name="TextBox 14">
            <a:extLst>
              <a:ext uri="{FF2B5EF4-FFF2-40B4-BE49-F238E27FC236}">
                <a16:creationId xmlns:a16="http://schemas.microsoft.com/office/drawing/2014/main" id="{33AB882F-4ADA-3941-3A90-699D46F25AF0}"/>
              </a:ext>
            </a:extLst>
          </p:cNvPr>
          <p:cNvSpPr txBox="1"/>
          <p:nvPr/>
        </p:nvSpPr>
        <p:spPr>
          <a:xfrm>
            <a:off x="7974201" y="3572171"/>
            <a:ext cx="3794010" cy="150799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a:t>
            </a:r>
            <a:r>
              <a:rPr lang="en-US">
                <a:gradFill>
                  <a:gsLst>
                    <a:gs pos="100000">
                      <a:srgbClr val="FFFFFF"/>
                    </a:gs>
                    <a:gs pos="0">
                      <a:srgbClr val="FFFFFF"/>
                    </a:gs>
                  </a:gsLst>
                  <a:lin ang="16200000" scaled="1"/>
                </a:gradFill>
                <a:latin typeface="Segoe UI"/>
              </a:rPr>
              <a:t>Copilot in Power Platform is transforming low-code and </a:t>
            </a:r>
            <a:br>
              <a:rPr lang="en-US">
                <a:gradFill>
                  <a:gsLst>
                    <a:gs pos="100000">
                      <a:srgbClr val="FFFFFF"/>
                    </a:gs>
                    <a:gs pos="0">
                      <a:srgbClr val="FFFFFF"/>
                    </a:gs>
                  </a:gsLst>
                  <a:lin ang="16200000" scaled="1"/>
                </a:gradFill>
                <a:latin typeface="Segoe UI"/>
              </a:rPr>
            </a:br>
            <a:r>
              <a:rPr lang="en-US">
                <a:gradFill>
                  <a:gsLst>
                    <a:gs pos="100000">
                      <a:srgbClr val="FFFFFF"/>
                    </a:gs>
                    <a:gs pos="0">
                      <a:srgbClr val="FFFFFF"/>
                    </a:gs>
                  </a:gsLst>
                  <a:lin ang="16200000" scaled="1"/>
                </a:gradFill>
                <a:latin typeface="Segoe UI"/>
              </a:rPr>
              <a:t>no-code development. </a:t>
            </a:r>
            <a:endPar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gradFill flip="none" rotWithShape="1">
                  <a:gsLst>
                    <a:gs pos="0">
                      <a:srgbClr val="CD9AD0"/>
                    </a:gs>
                    <a:gs pos="100000">
                      <a:srgbClr val="8EC8E8"/>
                    </a:gs>
                  </a:gsLst>
                  <a:lin ang="10800000" scaled="1"/>
                  <a:tileRect/>
                </a:gradFill>
                <a:latin typeface="Segoe UI Semibold"/>
                <a:cs typeface="Segoe UI" panose="020B0502040204020203" pitchFamily="34" charset="0"/>
              </a:rPr>
              <a:t>Try Copilot in Power Platform today</a:t>
            </a:r>
            <a:r>
              <a:rPr kumimoji="0" lang="en-US"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a:t>
            </a:r>
          </a:p>
        </p:txBody>
      </p:sp>
    </p:spTree>
    <p:extLst>
      <p:ext uri="{BB962C8B-B14F-4D97-AF65-F5344CB8AC3E}">
        <p14:creationId xmlns:p14="http://schemas.microsoft.com/office/powerpoint/2010/main" val="290207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2.59259E-6 L -3.95833E-6 0.01968 " pathEditMode="relative" rAng="0" ptsTypes="AA">
                                      <p:cBhvr>
                                        <p:cTn id="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80000"/>
              </a:lnSpc>
            </a:pPr>
            <a:r>
              <a:rPr lang="en-US"/>
              <a:t>Break</a:t>
            </a:r>
          </a:p>
        </p:txBody>
      </p:sp>
      <p:sp>
        <p:nvSpPr>
          <p:cNvPr id="2" name="Text Placeholder 1">
            <a:extLst>
              <a:ext uri="{FF2B5EF4-FFF2-40B4-BE49-F238E27FC236}">
                <a16:creationId xmlns:a16="http://schemas.microsoft.com/office/drawing/2014/main" id="{E6AAF313-E745-E6D9-8232-CBB2C667AC9A}"/>
              </a:ext>
            </a:extLst>
          </p:cNvPr>
          <p:cNvSpPr>
            <a:spLocks noGrp="1"/>
          </p:cNvSpPr>
          <p:nvPr>
            <p:ph type="body" sz="quarter" idx="12"/>
          </p:nvPr>
        </p:nvSpPr>
        <p:spPr/>
        <p:txBody>
          <a:bodyPr/>
          <a:lstStyle/>
          <a:p>
            <a:endParaRPr lang="en-US"/>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974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5" name="Text Placeholder 4">
            <a:extLst>
              <a:ext uri="{FF2B5EF4-FFF2-40B4-BE49-F238E27FC236}">
                <a16:creationId xmlns:a16="http://schemas.microsoft.com/office/drawing/2014/main" id="{E7EBE661-9CAB-EA8A-B7A7-5C3A7FBE11FE}"/>
              </a:ext>
            </a:extLst>
          </p:cNvPr>
          <p:cNvSpPr>
            <a:spLocks noGrp="1"/>
          </p:cNvSpPr>
          <p:nvPr>
            <p:ph type="body" sz="quarter" idx="12"/>
          </p:nvPr>
        </p:nvSpPr>
        <p:spPr/>
        <p:txBody>
          <a:bodyPr/>
          <a:lstStyle/>
          <a:p>
            <a:r>
              <a:rPr lang="en-CA"/>
              <a:t>Firstname Lastname</a:t>
            </a:r>
          </a:p>
        </p:txBody>
      </p:sp>
    </p:spTree>
    <p:extLst>
      <p:ext uri="{BB962C8B-B14F-4D97-AF65-F5344CB8AC3E}">
        <p14:creationId xmlns:p14="http://schemas.microsoft.com/office/powerpoint/2010/main" val="296864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descr="Differentiate from the competition with intelligent apps using AI">
            <a:extLst>
              <a:ext uri="{FF2B5EF4-FFF2-40B4-BE49-F238E27FC236}">
                <a16:creationId xmlns:a16="http://schemas.microsoft.com/office/drawing/2014/main" id="{31483064-4C92-EA43-DECC-106CDFD8F7EA}"/>
              </a:ext>
            </a:extLst>
          </p:cNvPr>
          <p:cNvGrpSpPr/>
          <p:nvPr/>
        </p:nvGrpSpPr>
        <p:grpSpPr>
          <a:xfrm>
            <a:off x="6487107" y="1879152"/>
            <a:ext cx="4976760" cy="3176847"/>
            <a:chOff x="6487107" y="1879152"/>
            <a:chExt cx="4976760" cy="3176847"/>
          </a:xfrm>
        </p:grpSpPr>
        <p:sp>
          <p:nvSpPr>
            <p:cNvPr id="2" name="TextBox 1">
              <a:extLst>
                <a:ext uri="{FF2B5EF4-FFF2-40B4-BE49-F238E27FC236}">
                  <a16:creationId xmlns:a16="http://schemas.microsoft.com/office/drawing/2014/main" id="{680702A5-D940-13B8-9430-EA92CB3C4F25}"/>
                </a:ext>
              </a:extLst>
            </p:cNvPr>
            <p:cNvSpPr txBox="1"/>
            <p:nvPr/>
          </p:nvSpPr>
          <p:spPr>
            <a:xfrm>
              <a:off x="6504041" y="3237915"/>
              <a:ext cx="3856576"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Amplify human ingenuity with a copilot for everyone</a:t>
              </a:r>
            </a:p>
          </p:txBody>
        </p:sp>
        <p:sp>
          <p:nvSpPr>
            <p:cNvPr id="3" name="TextBox 2">
              <a:extLst>
                <a:ext uri="{FF2B5EF4-FFF2-40B4-BE49-F238E27FC236}">
                  <a16:creationId xmlns:a16="http://schemas.microsoft.com/office/drawing/2014/main" id="{AA8D6F21-1DAA-466E-0081-1C6550D4BCDC}"/>
                </a:ext>
              </a:extLst>
            </p:cNvPr>
            <p:cNvSpPr txBox="1"/>
            <p:nvPr/>
          </p:nvSpPr>
          <p:spPr>
            <a:xfrm>
              <a:off x="6504040" y="4378891"/>
              <a:ext cx="3919072"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Realize exponential value with the leading AI platform</a:t>
              </a:r>
            </a:p>
          </p:txBody>
        </p:sp>
        <p:sp>
          <p:nvSpPr>
            <p:cNvPr id="4" name="TextBox 3">
              <a:extLst>
                <a:ext uri="{FF2B5EF4-FFF2-40B4-BE49-F238E27FC236}">
                  <a16:creationId xmlns:a16="http://schemas.microsoft.com/office/drawing/2014/main" id="{6AB7656F-AAB8-A411-D8C7-A89FDB888441}"/>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5" name="Straight Connector 34">
              <a:extLst>
                <a:ext uri="{FF2B5EF4-FFF2-40B4-BE49-F238E27FC236}">
                  <a16:creationId xmlns:a16="http://schemas.microsoft.com/office/drawing/2014/main" id="{7D38D14C-639B-8B5D-A84E-66C554D66D19}"/>
                </a:ext>
              </a:extLst>
            </p:cNvPr>
            <p:cNvCxnSpPr>
              <a:cxnSpLocks/>
            </p:cNvCxnSpPr>
            <p:nvPr/>
          </p:nvCxnSpPr>
          <p:spPr>
            <a:xfrm>
              <a:off x="6519333" y="2857269"/>
              <a:ext cx="4944534" cy="0"/>
            </a:xfrm>
            <a:prstGeom prst="line">
              <a:avLst/>
            </a:prstGeom>
            <a:ln w="15875">
              <a:gradFill flip="none" rotWithShape="1">
                <a:gsLst>
                  <a:gs pos="0">
                    <a:srgbClr val="091F2C"/>
                  </a:gs>
                  <a:gs pos="50000">
                    <a:schemeClr val="accent1"/>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97216306-4129-F1EB-E15F-571437C6C8FA}"/>
              </a:ext>
              <a:ext uri="{C183D7F6-B498-43B3-948B-1728B52AA6E4}">
                <adec:decorative xmlns:adec="http://schemas.microsoft.com/office/drawing/2017/decorative" val="1"/>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35AAFD7F-B4DD-C4AA-A1F6-5B01B0300BAF}"/>
              </a:ext>
              <a:ext uri="{C183D7F6-B498-43B3-948B-1728B52AA6E4}">
                <adec:decorative xmlns:adec="http://schemas.microsoft.com/office/drawing/2017/decorative" val="1"/>
              </a:ext>
            </a:extLst>
          </p:cNvPr>
          <p:cNvSpPr/>
          <p:nvPr/>
        </p:nvSpPr>
        <p:spPr bwMode="auto">
          <a:xfrm>
            <a:off x="6368167" y="2800768"/>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Circle: Hollow 98">
            <a:extLst>
              <a:ext uri="{FF2B5EF4-FFF2-40B4-BE49-F238E27FC236}">
                <a16:creationId xmlns:a16="http://schemas.microsoft.com/office/drawing/2014/main" id="{B5777448-78E4-0BA3-F049-F4F28F9760C8}"/>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accent2">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7" name="Rectangle 36">
            <a:extLst>
              <a:ext uri="{FF2B5EF4-FFF2-40B4-BE49-F238E27FC236}">
                <a16:creationId xmlns:a16="http://schemas.microsoft.com/office/drawing/2014/main" id="{784EFDF7-E658-2021-40C4-941EC281EF45}"/>
              </a:ext>
            </a:extLst>
          </p:cNvPr>
          <p:cNvSpPr>
            <a:spLocks noChangeAspect="1"/>
          </p:cNvSpPr>
          <p:nvPr/>
        </p:nvSpPr>
        <p:spPr bwMode="auto">
          <a:xfrm rot="1800000">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8" name="Rectangle 37">
            <a:extLst>
              <a:ext uri="{FF2B5EF4-FFF2-40B4-BE49-F238E27FC236}">
                <a16:creationId xmlns:a16="http://schemas.microsoft.com/office/drawing/2014/main" id="{B83A374D-EED7-E46B-E801-EB46EB95E2D3}"/>
              </a:ext>
            </a:extLst>
          </p:cNvPr>
          <p:cNvSpPr>
            <a:spLocks noChangeAspect="1"/>
          </p:cNvSpPr>
          <p:nvPr/>
        </p:nvSpPr>
        <p:spPr bwMode="auto">
          <a:xfrm rot="19800000" flipH="1">
            <a:off x="3421080"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9" name="Rectangle 38">
            <a:extLst>
              <a:ext uri="{FF2B5EF4-FFF2-40B4-BE49-F238E27FC236}">
                <a16:creationId xmlns:a16="http://schemas.microsoft.com/office/drawing/2014/main" id="{8EAAE176-7071-6ACB-A11A-C6740263A5E0}"/>
              </a:ext>
            </a:extLst>
          </p:cNvPr>
          <p:cNvSpPr>
            <a:spLocks noChangeAspect="1"/>
          </p:cNvSpPr>
          <p:nvPr/>
        </p:nvSpPr>
        <p:spPr bwMode="auto">
          <a:xfrm rot="5400000" flipH="1">
            <a:off x="3413447" y="1351119"/>
            <a:ext cx="16024" cy="4139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40" name="TextBox 39">
            <a:extLst>
              <a:ext uri="{FF2B5EF4-FFF2-40B4-BE49-F238E27FC236}">
                <a16:creationId xmlns:a16="http://schemas.microsoft.com/office/drawing/2014/main" id="{0171AF3E-E7CB-30DE-5B61-1EC3F3E3C4E5}"/>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42" name="Oval 41">
            <a:extLst>
              <a:ext uri="{FF2B5EF4-FFF2-40B4-BE49-F238E27FC236}">
                <a16:creationId xmlns:a16="http://schemas.microsoft.com/office/drawing/2014/main" id="{D71589C3-6C32-D95A-1DC6-6CEC1AA3444B}"/>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solidFill>
            <a:schemeClr val="bg2">
              <a:lumMod val="50000"/>
              <a:alpha val="47000"/>
            </a:schemeClr>
          </a:solidFill>
          <a:ln w="19050" cap="flat" cmpd="sng" algn="ctr">
            <a:gradFill>
              <a:gsLst>
                <a:gs pos="0">
                  <a:schemeClr val="accent3">
                    <a:lumMod val="60000"/>
                    <a:lumOff val="40000"/>
                  </a:schemeClr>
                </a:gs>
                <a:gs pos="100000">
                  <a:schemeClr val="accent2"/>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DFD6A15-D120-D51F-73D1-7E6C2B93DD95}"/>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44" name="Group 43">
              <a:extLst>
                <a:ext uri="{FF2B5EF4-FFF2-40B4-BE49-F238E27FC236}">
                  <a16:creationId xmlns:a16="http://schemas.microsoft.com/office/drawing/2014/main" id="{A475EE77-0479-79AA-C623-26FE0C56264A}"/>
                </a:ext>
              </a:extLst>
            </p:cNvPr>
            <p:cNvGrpSpPr/>
            <p:nvPr/>
          </p:nvGrpSpPr>
          <p:grpSpPr>
            <a:xfrm>
              <a:off x="9947215" y="2150730"/>
              <a:ext cx="902810" cy="2346807"/>
              <a:chOff x="9947215" y="2150730"/>
              <a:chExt cx="902810" cy="2346807"/>
            </a:xfrm>
          </p:grpSpPr>
          <p:sp>
            <p:nvSpPr>
              <p:cNvPr id="60" name="Rectangle 59">
                <a:extLst>
                  <a:ext uri="{FF2B5EF4-FFF2-40B4-BE49-F238E27FC236}">
                    <a16:creationId xmlns:a16="http://schemas.microsoft.com/office/drawing/2014/main" id="{EDF7834F-3B33-4B71-4735-8EFFE0B1352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61" name="Picture 60" descr="Web browser with a speech bubble containing coding symbols in it">
                <a:extLst>
                  <a:ext uri="{FF2B5EF4-FFF2-40B4-BE49-F238E27FC236}">
                    <a16:creationId xmlns:a16="http://schemas.microsoft.com/office/drawing/2014/main" id="{FFBF7403-FDC3-5B95-0A91-A1062ED6D3FA}"/>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45" name="Group 44">
              <a:extLst>
                <a:ext uri="{FF2B5EF4-FFF2-40B4-BE49-F238E27FC236}">
                  <a16:creationId xmlns:a16="http://schemas.microsoft.com/office/drawing/2014/main" id="{2F0092E3-CC87-8A00-1D84-08A1AEE0CA8F}"/>
                </a:ext>
              </a:extLst>
            </p:cNvPr>
            <p:cNvGrpSpPr/>
            <p:nvPr/>
          </p:nvGrpSpPr>
          <p:grpSpPr>
            <a:xfrm>
              <a:off x="7177431" y="4237883"/>
              <a:ext cx="2094268" cy="942241"/>
              <a:chOff x="7177431" y="4237883"/>
              <a:chExt cx="2094268" cy="942241"/>
            </a:xfrm>
          </p:grpSpPr>
          <p:pic>
            <p:nvPicPr>
              <p:cNvPr id="58" name="Picture 57" descr="A laptop with a person icon inside along with a small phone and a cloud graphic">
                <a:extLst>
                  <a:ext uri="{FF2B5EF4-FFF2-40B4-BE49-F238E27FC236}">
                    <a16:creationId xmlns:a16="http://schemas.microsoft.com/office/drawing/2014/main" id="{A93122FE-10AB-FF34-F6E7-F75F8C33E480}"/>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59" name="Rectangle 58">
                <a:extLst>
                  <a:ext uri="{FF2B5EF4-FFF2-40B4-BE49-F238E27FC236}">
                    <a16:creationId xmlns:a16="http://schemas.microsoft.com/office/drawing/2014/main" id="{B26F8EAF-A2FB-691B-DC2D-9C55ECC1BDBD}"/>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46" name="Group 45">
              <a:extLst>
                <a:ext uri="{FF2B5EF4-FFF2-40B4-BE49-F238E27FC236}">
                  <a16:creationId xmlns:a16="http://schemas.microsoft.com/office/drawing/2014/main" id="{32CB2F0F-1982-3319-2742-5809AA56C447}"/>
                </a:ext>
              </a:extLst>
            </p:cNvPr>
            <p:cNvGrpSpPr/>
            <p:nvPr/>
          </p:nvGrpSpPr>
          <p:grpSpPr>
            <a:xfrm>
              <a:off x="8478087" y="3755058"/>
              <a:ext cx="2194854" cy="1615026"/>
              <a:chOff x="8478087" y="3755058"/>
              <a:chExt cx="2194854" cy="1615026"/>
            </a:xfrm>
          </p:grpSpPr>
          <p:sp>
            <p:nvSpPr>
              <p:cNvPr id="56" name="Rectangle 55">
                <a:extLst>
                  <a:ext uri="{FF2B5EF4-FFF2-40B4-BE49-F238E27FC236}">
                    <a16:creationId xmlns:a16="http://schemas.microsoft.com/office/drawing/2014/main" id="{8EA478D9-61C8-B042-FA20-8A5EAE7B6E4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57" name="Picture 56" descr="Cloud with a network visual of connected nodes and lines overlaid on top of it">
                <a:extLst>
                  <a:ext uri="{FF2B5EF4-FFF2-40B4-BE49-F238E27FC236}">
                    <a16:creationId xmlns:a16="http://schemas.microsoft.com/office/drawing/2014/main" id="{13483CDC-48F5-891A-1E7A-D5F7C7F7DFC4}"/>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47" name="Group 46">
              <a:extLst>
                <a:ext uri="{FF2B5EF4-FFF2-40B4-BE49-F238E27FC236}">
                  <a16:creationId xmlns:a16="http://schemas.microsoft.com/office/drawing/2014/main" id="{C3FED96B-F483-901C-092B-0EF9DB19C1FC}"/>
                </a:ext>
              </a:extLst>
            </p:cNvPr>
            <p:cNvGrpSpPr/>
            <p:nvPr/>
          </p:nvGrpSpPr>
          <p:grpSpPr>
            <a:xfrm>
              <a:off x="7239993" y="2760647"/>
              <a:ext cx="674624" cy="1466216"/>
              <a:chOff x="7239993" y="2760647"/>
              <a:chExt cx="674624" cy="1466216"/>
            </a:xfrm>
          </p:grpSpPr>
          <p:pic>
            <p:nvPicPr>
              <p:cNvPr id="54" name="Picture 53" descr="Two mountains and an upward trending arrow overlaid on top of it">
                <a:extLst>
                  <a:ext uri="{FF2B5EF4-FFF2-40B4-BE49-F238E27FC236}">
                    <a16:creationId xmlns:a16="http://schemas.microsoft.com/office/drawing/2014/main" id="{32563DBE-2C06-8F69-F2B7-38FBF29028A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55" name="Rectangle 54">
                <a:extLst>
                  <a:ext uri="{FF2B5EF4-FFF2-40B4-BE49-F238E27FC236}">
                    <a16:creationId xmlns:a16="http://schemas.microsoft.com/office/drawing/2014/main" id="{2358FA16-5965-ED53-48CD-2207D634D75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48" name="Group 47">
              <a:extLst>
                <a:ext uri="{FF2B5EF4-FFF2-40B4-BE49-F238E27FC236}">
                  <a16:creationId xmlns:a16="http://schemas.microsoft.com/office/drawing/2014/main" id="{73A1FECD-F735-CC45-E22B-CC792791D89A}"/>
                </a:ext>
              </a:extLst>
            </p:cNvPr>
            <p:cNvGrpSpPr/>
            <p:nvPr/>
          </p:nvGrpSpPr>
          <p:grpSpPr>
            <a:xfrm>
              <a:off x="8723058" y="1393141"/>
              <a:ext cx="2361449" cy="1676948"/>
              <a:chOff x="8723058" y="1393141"/>
              <a:chExt cx="2361449" cy="1676948"/>
            </a:xfrm>
          </p:grpSpPr>
          <p:sp>
            <p:nvSpPr>
              <p:cNvPr id="52" name="Rectangle 51">
                <a:extLst>
                  <a:ext uri="{FF2B5EF4-FFF2-40B4-BE49-F238E27FC236}">
                    <a16:creationId xmlns:a16="http://schemas.microsoft.com/office/drawing/2014/main" id="{CEF7676E-3B43-8857-9EDD-2BBF81CEE40E}"/>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53" name="Picture 52" descr="Cloud with an arrow pointing downwards coming out of it">
                <a:extLst>
                  <a:ext uri="{FF2B5EF4-FFF2-40B4-BE49-F238E27FC236}">
                    <a16:creationId xmlns:a16="http://schemas.microsoft.com/office/drawing/2014/main" id="{99669ACC-9E51-E0E0-38C9-595825E02473}"/>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49" name="Group 48">
              <a:extLst>
                <a:ext uri="{FF2B5EF4-FFF2-40B4-BE49-F238E27FC236}">
                  <a16:creationId xmlns:a16="http://schemas.microsoft.com/office/drawing/2014/main" id="{6EE360ED-26FD-5F11-CE77-BBCBCFB79215}"/>
                </a:ext>
              </a:extLst>
            </p:cNvPr>
            <p:cNvGrpSpPr/>
            <p:nvPr/>
          </p:nvGrpSpPr>
          <p:grpSpPr>
            <a:xfrm>
              <a:off x="7278025" y="1950277"/>
              <a:ext cx="2243055" cy="805287"/>
              <a:chOff x="7278025" y="1950277"/>
              <a:chExt cx="2243055" cy="805287"/>
            </a:xfrm>
          </p:grpSpPr>
          <p:pic>
            <p:nvPicPr>
              <p:cNvPr id="50" name="Picture 49" descr="Shield with a lock overlaid on top of it">
                <a:extLst>
                  <a:ext uri="{FF2B5EF4-FFF2-40B4-BE49-F238E27FC236}">
                    <a16:creationId xmlns:a16="http://schemas.microsoft.com/office/drawing/2014/main" id="{8A23024F-40CC-AFC7-2FE5-5A293B0EE2C2}"/>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51" name="Rectangle 50">
                <a:extLst>
                  <a:ext uri="{FF2B5EF4-FFF2-40B4-BE49-F238E27FC236}">
                    <a16:creationId xmlns:a16="http://schemas.microsoft.com/office/drawing/2014/main" id="{D33D9E53-D90A-9540-69F5-25894BE70F3C}"/>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62" name="Oval 61">
            <a:extLst>
              <a:ext uri="{FF2B5EF4-FFF2-40B4-BE49-F238E27FC236}">
                <a16:creationId xmlns:a16="http://schemas.microsoft.com/office/drawing/2014/main" id="{BE295465-BA21-F411-DB3D-15DA6A36F70D}"/>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508E1B30-81B3-B5FA-6E73-974126F14021}"/>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64" name="TextBox 63">
            <a:extLst>
              <a:ext uri="{FF2B5EF4-FFF2-40B4-BE49-F238E27FC236}">
                <a16:creationId xmlns:a16="http://schemas.microsoft.com/office/drawing/2014/main" id="{2C461D90-7AD2-96F8-99BC-7D1C31C97D50}"/>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5" name="Title 68">
            <a:extLst>
              <a:ext uri="{FF2B5EF4-FFF2-40B4-BE49-F238E27FC236}">
                <a16:creationId xmlns:a16="http://schemas.microsoft.com/office/drawing/2014/main" id="{AD6E5A13-4EA3-544C-FDD3-2C5184958D0D}"/>
              </a:ext>
            </a:extLst>
          </p:cNvPr>
          <p:cNvSpPr txBox="1">
            <a:spLocks noGrp="1" noChangeAspect="1"/>
          </p:cNvSpPr>
          <p:nvPr>
            <p:ph type="title" idx="4294967295"/>
          </p:nvPr>
        </p:nvSpPr>
        <p:spPr bwMode="auto">
          <a:xfrm>
            <a:off x="2987937" y="3200400"/>
            <a:ext cx="987425" cy="4413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itchFamily="34" charset="0"/>
              </a:rPr>
              <a:t>Cloud</a:t>
            </a:r>
          </a:p>
        </p:txBody>
      </p:sp>
      <p:sp>
        <p:nvSpPr>
          <p:cNvPr id="66" name="Oval 65">
            <a:extLst>
              <a:ext uri="{FF2B5EF4-FFF2-40B4-BE49-F238E27FC236}">
                <a16:creationId xmlns:a16="http://schemas.microsoft.com/office/drawing/2014/main" id="{43C9846C-8528-5387-90E8-4A43D7F9E5AD}"/>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0463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sual showing endless cycle of Apps, data and AI models">
            <a:extLst>
              <a:ext uri="{FF2B5EF4-FFF2-40B4-BE49-F238E27FC236}">
                <a16:creationId xmlns:a16="http://schemas.microsoft.com/office/drawing/2014/main" id="{DA2E7CA9-9F47-23A2-8AB7-0604CFAAC7FF}"/>
              </a:ext>
            </a:extLst>
          </p:cNvPr>
          <p:cNvGrpSpPr/>
          <p:nvPr/>
        </p:nvGrpSpPr>
        <p:grpSpPr>
          <a:xfrm>
            <a:off x="6720012" y="1266197"/>
            <a:ext cx="4285740" cy="4285738"/>
            <a:chOff x="6683139" y="1179898"/>
            <a:chExt cx="3988782" cy="3988780"/>
          </a:xfrm>
        </p:grpSpPr>
        <p:sp>
          <p:nvSpPr>
            <p:cNvPr id="7" name="Oval 6"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66B5D498-FB57-665B-BD89-3CA0931021C7}"/>
                </a:ext>
              </a:extLst>
            </p:cNvPr>
            <p:cNvSpPr>
              <a:spLocks noChangeAspect="1"/>
            </p:cNvSpPr>
            <p:nvPr/>
          </p:nvSpPr>
          <p:spPr bwMode="auto">
            <a:xfrm>
              <a:off x="7144260" y="1641019"/>
              <a:ext cx="3066540" cy="3066538"/>
            </a:xfrm>
            <a:prstGeom prst="ellipse">
              <a:avLst/>
            </a:prstGeom>
            <a:noFill/>
            <a:ln w="19050" cap="flat" cmpd="sng" algn="ctr">
              <a:gradFill>
                <a:gsLst>
                  <a:gs pos="0">
                    <a:srgbClr val="CD9AD0"/>
                  </a:gs>
                  <a:gs pos="100000">
                    <a:srgbClr val="8EC8E8"/>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Oval 4"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E2FD119D-90EC-6BDD-4318-F1463D796F3D}"/>
                </a:ext>
              </a:extLst>
            </p:cNvPr>
            <p:cNvSpPr>
              <a:spLocks noChangeAspect="1"/>
            </p:cNvSpPr>
            <p:nvPr/>
          </p:nvSpPr>
          <p:spPr bwMode="auto">
            <a:xfrm>
              <a:off x="6683139" y="1179898"/>
              <a:ext cx="3988782" cy="3988780"/>
            </a:xfrm>
            <a:prstGeom prst="ellipse">
              <a:avLst/>
            </a:prstGeom>
            <a:noFill/>
            <a:ln w="19050" cap="flat" cmpd="sng" algn="ctr">
              <a:gradFill>
                <a:gsLst>
                  <a:gs pos="0">
                    <a:srgbClr val="CD9AD0"/>
                  </a:gs>
                  <a:gs pos="100000">
                    <a:schemeClr val="accent3">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Oval 3"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8D73B0F3-908A-D681-AFB4-3FF6054FA746}"/>
                </a:ext>
              </a:extLst>
            </p:cNvPr>
            <p:cNvSpPr>
              <a:spLocks noChangeAspect="1"/>
            </p:cNvSpPr>
            <p:nvPr/>
          </p:nvSpPr>
          <p:spPr bwMode="auto">
            <a:xfrm>
              <a:off x="6915658" y="1412418"/>
              <a:ext cx="3523742" cy="3523740"/>
            </a:xfrm>
            <a:prstGeom prst="ellipse">
              <a:avLst/>
            </a:prstGeom>
            <a:noFill/>
            <a:ln w="19050" cap="flat" cmpd="sng" algn="ctr">
              <a:gradFill>
                <a:gsLst>
                  <a:gs pos="0">
                    <a:schemeClr val="accent1"/>
                  </a:gs>
                  <a:gs pos="100000">
                    <a:schemeClr val="accent1">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4" name="Title 43">
            <a:extLst>
              <a:ext uri="{FF2B5EF4-FFF2-40B4-BE49-F238E27FC236}">
                <a16:creationId xmlns:a16="http://schemas.microsoft.com/office/drawing/2014/main" id="{6BF61F35-6F55-2CA5-8CF8-4DB4A8744C2C}"/>
              </a:ext>
            </a:extLst>
          </p:cNvPr>
          <p:cNvSpPr txBox="1">
            <a:spLocks noGrp="1"/>
          </p:cNvSpPr>
          <p:nvPr>
            <p:ph type="title" idx="4294967295"/>
          </p:nvPr>
        </p:nvSpPr>
        <p:spPr>
          <a:xfrm>
            <a:off x="795528" y="2598738"/>
            <a:ext cx="4219575" cy="16605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In the age of AI, every app should be </a:t>
            </a:r>
            <a:r>
              <a:rPr kumimoji="0" lang="en-US" sz="4000" b="0" i="0" u="none" strike="noStrike" kern="1200" cap="none" spc="-10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intelligent</a:t>
            </a:r>
          </a:p>
        </p:txBody>
      </p:sp>
      <p:sp>
        <p:nvSpPr>
          <p:cNvPr id="10" name="TextBox 9">
            <a:extLst>
              <a:ext uri="{FF2B5EF4-FFF2-40B4-BE49-F238E27FC236}">
                <a16:creationId xmlns:a16="http://schemas.microsoft.com/office/drawing/2014/main" id="{7D969B3F-1120-EC64-9FBE-14CAF82978F4}"/>
              </a:ext>
              <a:ext uri="{C183D7F6-B498-43B3-948B-1728B52AA6E4}">
                <adec:decorative xmlns:adec="http://schemas.microsoft.com/office/drawing/2017/decorative" val="1"/>
              </a:ext>
            </a:extLst>
          </p:cNvPr>
          <p:cNvSpPr txBox="1"/>
          <p:nvPr/>
        </p:nvSpPr>
        <p:spPr>
          <a:xfrm>
            <a:off x="6346906" y="2092250"/>
            <a:ext cx="1673514" cy="713776"/>
          </a:xfrm>
          <a:prstGeom prst="rect">
            <a:avLst/>
          </a:prstGeom>
          <a:solidFill>
            <a:schemeClr val="bg1"/>
          </a:solidFill>
          <a:effectLst>
            <a:softEdge rad="122555"/>
          </a:effectLst>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Apps</a:t>
            </a:r>
          </a:p>
        </p:txBody>
      </p:sp>
      <p:sp>
        <p:nvSpPr>
          <p:cNvPr id="6" name="TextBox 5">
            <a:extLst>
              <a:ext uri="{FF2B5EF4-FFF2-40B4-BE49-F238E27FC236}">
                <a16:creationId xmlns:a16="http://schemas.microsoft.com/office/drawing/2014/main" id="{8B526670-669B-093E-5E1C-CE10533E72CC}"/>
              </a:ext>
              <a:ext uri="{C183D7F6-B498-43B3-948B-1728B52AA6E4}">
                <adec:decorative xmlns:adec="http://schemas.microsoft.com/office/drawing/2017/decorative" val="1"/>
              </a:ext>
            </a:extLst>
          </p:cNvPr>
          <p:cNvSpPr txBox="1"/>
          <p:nvPr/>
        </p:nvSpPr>
        <p:spPr>
          <a:xfrm>
            <a:off x="9879934" y="2124695"/>
            <a:ext cx="1254100" cy="648887"/>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Data</a:t>
            </a:r>
          </a:p>
        </p:txBody>
      </p:sp>
      <p:sp>
        <p:nvSpPr>
          <p:cNvPr id="28" name="TextBox 27">
            <a:extLst>
              <a:ext uri="{FF2B5EF4-FFF2-40B4-BE49-F238E27FC236}">
                <a16:creationId xmlns:a16="http://schemas.microsoft.com/office/drawing/2014/main" id="{4D0F60B9-029A-F957-7055-196D1F9CF389}"/>
              </a:ext>
              <a:ext uri="{C183D7F6-B498-43B3-948B-1728B52AA6E4}">
                <adec:decorative xmlns:adec="http://schemas.microsoft.com/office/drawing/2017/decorative" val="1"/>
              </a:ext>
            </a:extLst>
          </p:cNvPr>
          <p:cNvSpPr txBox="1"/>
          <p:nvPr/>
        </p:nvSpPr>
        <p:spPr>
          <a:xfrm>
            <a:off x="7748080" y="4834406"/>
            <a:ext cx="2229602" cy="863669"/>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AI Models</a:t>
            </a:r>
          </a:p>
        </p:txBody>
      </p:sp>
      <p:grpSp>
        <p:nvGrpSpPr>
          <p:cNvPr id="12" name="Group 11">
            <a:extLst>
              <a:ext uri="{FF2B5EF4-FFF2-40B4-BE49-F238E27FC236}">
                <a16:creationId xmlns:a16="http://schemas.microsoft.com/office/drawing/2014/main" id="{0E7840F8-9D7D-ABB3-247F-D1BD59342C30}"/>
              </a:ext>
              <a:ext uri="{C183D7F6-B498-43B3-948B-1728B52AA6E4}">
                <adec:decorative xmlns:adec="http://schemas.microsoft.com/office/drawing/2017/decorative" val="1"/>
              </a:ext>
            </a:extLst>
          </p:cNvPr>
          <p:cNvGrpSpPr/>
          <p:nvPr/>
        </p:nvGrpSpPr>
        <p:grpSpPr>
          <a:xfrm rot="801211">
            <a:off x="9192222" y="1165268"/>
            <a:ext cx="323181" cy="323179"/>
            <a:chOff x="6059838" y="3393640"/>
            <a:chExt cx="354670" cy="354668"/>
          </a:xfrm>
        </p:grpSpPr>
        <p:sp>
          <p:nvSpPr>
            <p:cNvPr id="9" name="Oval 8">
              <a:extLst>
                <a:ext uri="{FF2B5EF4-FFF2-40B4-BE49-F238E27FC236}">
                  <a16:creationId xmlns:a16="http://schemas.microsoft.com/office/drawing/2014/main" id="{92C60BCE-A89C-E616-8993-6149DD3F9D9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Graphic 7">
              <a:extLst>
                <a:ext uri="{FF2B5EF4-FFF2-40B4-BE49-F238E27FC236}">
                  <a16:creationId xmlns:a16="http://schemas.microsoft.com/office/drawing/2014/main" id="{D3F9F169-5502-3702-C34A-C0887E2F47A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250E489C-4D2B-A2A8-1874-4BE773056763}"/>
              </a:ext>
              <a:ext uri="{C183D7F6-B498-43B3-948B-1728B52AA6E4}">
                <adec:decorative xmlns:adec="http://schemas.microsoft.com/office/drawing/2017/decorative" val="1"/>
              </a:ext>
            </a:extLst>
          </p:cNvPr>
          <p:cNvGrpSpPr/>
          <p:nvPr/>
        </p:nvGrpSpPr>
        <p:grpSpPr>
          <a:xfrm>
            <a:off x="8653208" y="1348903"/>
            <a:ext cx="323181" cy="323179"/>
            <a:chOff x="6059838" y="3393640"/>
            <a:chExt cx="354670" cy="354668"/>
          </a:xfrm>
        </p:grpSpPr>
        <p:sp>
          <p:nvSpPr>
            <p:cNvPr id="14" name="Oval 13">
              <a:extLst>
                <a:ext uri="{FF2B5EF4-FFF2-40B4-BE49-F238E27FC236}">
                  <a16:creationId xmlns:a16="http://schemas.microsoft.com/office/drawing/2014/main" id="{EA51506A-C7A6-8564-521D-0D559DA1F25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Graphic 7">
              <a:extLst>
                <a:ext uri="{FF2B5EF4-FFF2-40B4-BE49-F238E27FC236}">
                  <a16:creationId xmlns:a16="http://schemas.microsoft.com/office/drawing/2014/main" id="{AB648713-7177-967A-7055-78A3D756AF7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D145445-605F-6BC4-3E27-ECF9CF1FA653}"/>
              </a:ext>
              <a:ext uri="{C183D7F6-B498-43B3-948B-1728B52AA6E4}">
                <adec:decorative xmlns:adec="http://schemas.microsoft.com/office/drawing/2017/decorative" val="1"/>
              </a:ext>
            </a:extLst>
          </p:cNvPr>
          <p:cNvGrpSpPr/>
          <p:nvPr/>
        </p:nvGrpSpPr>
        <p:grpSpPr>
          <a:xfrm rot="20106020">
            <a:off x="8066067" y="1721080"/>
            <a:ext cx="323181" cy="323179"/>
            <a:chOff x="6059838" y="3393640"/>
            <a:chExt cx="354670" cy="354668"/>
          </a:xfrm>
        </p:grpSpPr>
        <p:sp>
          <p:nvSpPr>
            <p:cNvPr id="17" name="Oval 16">
              <a:extLst>
                <a:ext uri="{FF2B5EF4-FFF2-40B4-BE49-F238E27FC236}">
                  <a16:creationId xmlns:a16="http://schemas.microsoft.com/office/drawing/2014/main" id="{8EB33485-CFA0-1DA8-9631-95E5E824A8A2}"/>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Graphic 7">
              <a:extLst>
                <a:ext uri="{FF2B5EF4-FFF2-40B4-BE49-F238E27FC236}">
                  <a16:creationId xmlns:a16="http://schemas.microsoft.com/office/drawing/2014/main" id="{D2800FFA-A013-C33C-4C83-3552ACCF1FDD}"/>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3BF46C1D-98DA-B7C0-A7E4-CE7D8B3CDA19}"/>
              </a:ext>
              <a:ext uri="{C183D7F6-B498-43B3-948B-1728B52AA6E4}">
                <adec:decorative xmlns:adec="http://schemas.microsoft.com/office/drawing/2017/decorative" val="1"/>
              </a:ext>
            </a:extLst>
          </p:cNvPr>
          <p:cNvGrpSpPr/>
          <p:nvPr/>
        </p:nvGrpSpPr>
        <p:grpSpPr>
          <a:xfrm rot="5766164">
            <a:off x="10837525" y="3470234"/>
            <a:ext cx="323181" cy="323179"/>
            <a:chOff x="6059838" y="3393640"/>
            <a:chExt cx="354670" cy="354668"/>
          </a:xfrm>
        </p:grpSpPr>
        <p:sp>
          <p:nvSpPr>
            <p:cNvPr id="29" name="Oval 28">
              <a:extLst>
                <a:ext uri="{FF2B5EF4-FFF2-40B4-BE49-F238E27FC236}">
                  <a16:creationId xmlns:a16="http://schemas.microsoft.com/office/drawing/2014/main" id="{AE6997BF-8546-A741-6E96-0D0CBEFDA53C}"/>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Graphic 7">
              <a:extLst>
                <a:ext uri="{FF2B5EF4-FFF2-40B4-BE49-F238E27FC236}">
                  <a16:creationId xmlns:a16="http://schemas.microsoft.com/office/drawing/2014/main" id="{5A9FB679-38C9-796A-334C-1EE4234FB121}"/>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46704CAE-16D7-5FF1-B93D-5CD8784A2E01}"/>
              </a:ext>
              <a:ext uri="{C183D7F6-B498-43B3-948B-1728B52AA6E4}">
                <adec:decorative xmlns:adec="http://schemas.microsoft.com/office/drawing/2017/decorative" val="1"/>
              </a:ext>
            </a:extLst>
          </p:cNvPr>
          <p:cNvGrpSpPr/>
          <p:nvPr/>
        </p:nvGrpSpPr>
        <p:grpSpPr>
          <a:xfrm rot="6997175">
            <a:off x="10441131" y="3984808"/>
            <a:ext cx="323181" cy="323179"/>
            <a:chOff x="6059838" y="3393640"/>
            <a:chExt cx="354670" cy="354668"/>
          </a:xfrm>
        </p:grpSpPr>
        <p:sp>
          <p:nvSpPr>
            <p:cNvPr id="26" name="Oval 25">
              <a:extLst>
                <a:ext uri="{FF2B5EF4-FFF2-40B4-BE49-F238E27FC236}">
                  <a16:creationId xmlns:a16="http://schemas.microsoft.com/office/drawing/2014/main" id="{64A55BF8-B742-AFCA-F04F-3F5F8ACE4025}"/>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Graphic 7">
              <a:extLst>
                <a:ext uri="{FF2B5EF4-FFF2-40B4-BE49-F238E27FC236}">
                  <a16:creationId xmlns:a16="http://schemas.microsoft.com/office/drawing/2014/main" id="{369DE1D8-6B02-11C6-1C9D-9E37E490F1EF}"/>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7B8B962-A314-FCE5-BDFB-C90B8CFEA323}"/>
              </a:ext>
              <a:ext uri="{C183D7F6-B498-43B3-948B-1728B52AA6E4}">
                <adec:decorative xmlns:adec="http://schemas.microsoft.com/office/drawing/2017/decorative" val="1"/>
              </a:ext>
            </a:extLst>
          </p:cNvPr>
          <p:cNvGrpSpPr/>
          <p:nvPr/>
        </p:nvGrpSpPr>
        <p:grpSpPr>
          <a:xfrm rot="7822949">
            <a:off x="9898630" y="4356986"/>
            <a:ext cx="323181" cy="323179"/>
            <a:chOff x="6059838" y="3393640"/>
            <a:chExt cx="354670" cy="354668"/>
          </a:xfrm>
        </p:grpSpPr>
        <p:sp>
          <p:nvSpPr>
            <p:cNvPr id="24" name="Oval 23">
              <a:extLst>
                <a:ext uri="{FF2B5EF4-FFF2-40B4-BE49-F238E27FC236}">
                  <a16:creationId xmlns:a16="http://schemas.microsoft.com/office/drawing/2014/main" id="{30176BEA-2E90-2A17-1FA6-73D73B0FDBAD}"/>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Graphic 7">
              <a:extLst>
                <a:ext uri="{FF2B5EF4-FFF2-40B4-BE49-F238E27FC236}">
                  <a16:creationId xmlns:a16="http://schemas.microsoft.com/office/drawing/2014/main" id="{A4121CD3-8F55-4619-8C37-33A7680B9B45}"/>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9A6220D-EE62-0748-AA84-C8BCC7FDA036}"/>
              </a:ext>
              <a:ext uri="{C183D7F6-B498-43B3-948B-1728B52AA6E4}">
                <adec:decorative xmlns:adec="http://schemas.microsoft.com/office/drawing/2017/decorative" val="1"/>
              </a:ext>
            </a:extLst>
          </p:cNvPr>
          <p:cNvGrpSpPr/>
          <p:nvPr/>
        </p:nvGrpSpPr>
        <p:grpSpPr>
          <a:xfrm rot="13673015">
            <a:off x="7100092" y="4652140"/>
            <a:ext cx="323181" cy="323179"/>
            <a:chOff x="6059838" y="3393640"/>
            <a:chExt cx="354670" cy="354668"/>
          </a:xfrm>
        </p:grpSpPr>
        <p:sp>
          <p:nvSpPr>
            <p:cNvPr id="39" name="Oval 38">
              <a:extLst>
                <a:ext uri="{FF2B5EF4-FFF2-40B4-BE49-F238E27FC236}">
                  <a16:creationId xmlns:a16="http://schemas.microsoft.com/office/drawing/2014/main" id="{88E60250-A4F9-EB5E-2F50-56639DA09296}"/>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Graphic 7">
              <a:extLst>
                <a:ext uri="{FF2B5EF4-FFF2-40B4-BE49-F238E27FC236}">
                  <a16:creationId xmlns:a16="http://schemas.microsoft.com/office/drawing/2014/main" id="{3AC9E6D8-8D4A-07E5-FC63-CA0EBC7476F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2A85AA5-C285-DA81-4F29-F5421733E090}"/>
              </a:ext>
              <a:ext uri="{C183D7F6-B498-43B3-948B-1728B52AA6E4}">
                <adec:decorative xmlns:adec="http://schemas.microsoft.com/office/drawing/2017/decorative" val="1"/>
              </a:ext>
            </a:extLst>
          </p:cNvPr>
          <p:cNvGrpSpPr/>
          <p:nvPr/>
        </p:nvGrpSpPr>
        <p:grpSpPr>
          <a:xfrm rot="14400000">
            <a:off x="7005595" y="4088685"/>
            <a:ext cx="323181" cy="323179"/>
            <a:chOff x="6059838" y="3393640"/>
            <a:chExt cx="354670" cy="354668"/>
          </a:xfrm>
        </p:grpSpPr>
        <p:sp>
          <p:nvSpPr>
            <p:cNvPr id="37" name="Oval 36">
              <a:extLst>
                <a:ext uri="{FF2B5EF4-FFF2-40B4-BE49-F238E27FC236}">
                  <a16:creationId xmlns:a16="http://schemas.microsoft.com/office/drawing/2014/main" id="{FC977364-AA81-50B6-4E23-F9A8C909199E}"/>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Graphic 7">
              <a:extLst>
                <a:ext uri="{FF2B5EF4-FFF2-40B4-BE49-F238E27FC236}">
                  <a16:creationId xmlns:a16="http://schemas.microsoft.com/office/drawing/2014/main" id="{EB0D5B6C-B69C-F8F7-CEC3-E05FE331675A}"/>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83F38B7-9AF3-96A3-864B-8F63890022C1}"/>
              </a:ext>
              <a:ext uri="{C183D7F6-B498-43B3-948B-1728B52AA6E4}">
                <adec:decorative xmlns:adec="http://schemas.microsoft.com/office/drawing/2017/decorative" val="1"/>
              </a:ext>
            </a:extLst>
          </p:cNvPr>
          <p:cNvGrpSpPr/>
          <p:nvPr/>
        </p:nvGrpSpPr>
        <p:grpSpPr>
          <a:xfrm rot="15877900">
            <a:off x="7061222" y="3386847"/>
            <a:ext cx="323181" cy="323179"/>
            <a:chOff x="6059838" y="3393640"/>
            <a:chExt cx="354670" cy="354668"/>
          </a:xfrm>
        </p:grpSpPr>
        <p:sp>
          <p:nvSpPr>
            <p:cNvPr id="35" name="Oval 34">
              <a:extLst>
                <a:ext uri="{FF2B5EF4-FFF2-40B4-BE49-F238E27FC236}">
                  <a16:creationId xmlns:a16="http://schemas.microsoft.com/office/drawing/2014/main" id="{82A118C2-C90D-AF8E-29E3-848DFEFDF9A8}"/>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Graphic 7">
              <a:extLst>
                <a:ext uri="{FF2B5EF4-FFF2-40B4-BE49-F238E27FC236}">
                  <a16:creationId xmlns:a16="http://schemas.microsoft.com/office/drawing/2014/main" id="{B60ED76B-748B-37D7-EC83-932443FC885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Graphic 41">
            <a:extLst>
              <a:ext uri="{FF2B5EF4-FFF2-40B4-BE49-F238E27FC236}">
                <a16:creationId xmlns:a16="http://schemas.microsoft.com/office/drawing/2014/main" id="{CB5562D3-ACB4-7B92-B793-566D93542DEA}"/>
              </a:ext>
              <a:ext uri="{C183D7F6-B498-43B3-948B-1728B52AA6E4}">
                <adec:decorative xmlns:adec="http://schemas.microsoft.com/office/drawing/2017/decorative" val="1"/>
              </a:ext>
            </a:extLst>
          </p:cNvPr>
          <p:cNvSpPr/>
          <p:nvPr/>
        </p:nvSpPr>
        <p:spPr>
          <a:xfrm>
            <a:off x="8320211" y="2793568"/>
            <a:ext cx="1085342" cy="1085340"/>
          </a:xfrm>
          <a:custGeom>
            <a:avLst/>
            <a:gdLst>
              <a:gd name="connsiteX0" fmla="*/ 683740 w 1447699"/>
              <a:gd name="connsiteY0" fmla="*/ 904812 h 1447699"/>
              <a:gd name="connsiteX1" fmla="*/ 542989 w 1447699"/>
              <a:gd name="connsiteY1" fmla="*/ 764064 h 1447699"/>
              <a:gd name="connsiteX2" fmla="*/ 382133 w 1447699"/>
              <a:gd name="connsiteY2" fmla="*/ 764064 h 1447699"/>
              <a:gd name="connsiteX3" fmla="*/ 241385 w 1447699"/>
              <a:gd name="connsiteY3" fmla="*/ 904812 h 1447699"/>
              <a:gd name="connsiteX4" fmla="*/ 241385 w 1447699"/>
              <a:gd name="connsiteY4" fmla="*/ 1065668 h 1447699"/>
              <a:gd name="connsiteX5" fmla="*/ 382133 w 1447699"/>
              <a:gd name="connsiteY5" fmla="*/ 1206416 h 1447699"/>
              <a:gd name="connsiteX6" fmla="*/ 542989 w 1447699"/>
              <a:gd name="connsiteY6" fmla="*/ 1206416 h 1447699"/>
              <a:gd name="connsiteX7" fmla="*/ 683740 w 1447699"/>
              <a:gd name="connsiteY7" fmla="*/ 1065668 h 1447699"/>
              <a:gd name="connsiteX8" fmla="*/ 683740 w 1447699"/>
              <a:gd name="connsiteY8" fmla="*/ 904812 h 1447699"/>
              <a:gd name="connsiteX9" fmla="*/ 1206312 w 1447699"/>
              <a:gd name="connsiteY9" fmla="*/ 904812 h 1447699"/>
              <a:gd name="connsiteX10" fmla="*/ 1065563 w 1447699"/>
              <a:gd name="connsiteY10" fmla="*/ 764064 h 1447699"/>
              <a:gd name="connsiteX11" fmla="*/ 904708 w 1447699"/>
              <a:gd name="connsiteY11" fmla="*/ 764064 h 1447699"/>
              <a:gd name="connsiteX12" fmla="*/ 763959 w 1447699"/>
              <a:gd name="connsiteY12" fmla="*/ 904812 h 1447699"/>
              <a:gd name="connsiteX13" fmla="*/ 763959 w 1447699"/>
              <a:gd name="connsiteY13" fmla="*/ 1065668 h 1447699"/>
              <a:gd name="connsiteX14" fmla="*/ 904708 w 1447699"/>
              <a:gd name="connsiteY14" fmla="*/ 1206416 h 1447699"/>
              <a:gd name="connsiteX15" fmla="*/ 1065563 w 1447699"/>
              <a:gd name="connsiteY15" fmla="*/ 1206416 h 1447699"/>
              <a:gd name="connsiteX16" fmla="*/ 1206312 w 1447699"/>
              <a:gd name="connsiteY16" fmla="*/ 1065668 h 1447699"/>
              <a:gd name="connsiteX17" fmla="*/ 1206312 w 1447699"/>
              <a:gd name="connsiteY17" fmla="*/ 904812 h 1447699"/>
              <a:gd name="connsiteX18" fmla="*/ 683636 w 1447699"/>
              <a:gd name="connsiteY18" fmla="*/ 382032 h 1447699"/>
              <a:gd name="connsiteX19" fmla="*/ 542887 w 1447699"/>
              <a:gd name="connsiteY19" fmla="*/ 241283 h 1447699"/>
              <a:gd name="connsiteX20" fmla="*/ 382032 w 1447699"/>
              <a:gd name="connsiteY20" fmla="*/ 241283 h 1447699"/>
              <a:gd name="connsiteX21" fmla="*/ 241283 w 1447699"/>
              <a:gd name="connsiteY21" fmla="*/ 382032 h 1447699"/>
              <a:gd name="connsiteX22" fmla="*/ 241283 w 1447699"/>
              <a:gd name="connsiteY22" fmla="*/ 542887 h 1447699"/>
              <a:gd name="connsiteX23" fmla="*/ 382032 w 1447699"/>
              <a:gd name="connsiteY23" fmla="*/ 683636 h 1447699"/>
              <a:gd name="connsiteX24" fmla="*/ 542887 w 1447699"/>
              <a:gd name="connsiteY24" fmla="*/ 683636 h 1447699"/>
              <a:gd name="connsiteX25" fmla="*/ 683636 w 1447699"/>
              <a:gd name="connsiteY25" fmla="*/ 542887 h 1447699"/>
              <a:gd name="connsiteX26" fmla="*/ 683636 w 1447699"/>
              <a:gd name="connsiteY26" fmla="*/ 382032 h 1447699"/>
              <a:gd name="connsiteX27" fmla="*/ 1206215 w 1447699"/>
              <a:gd name="connsiteY27" fmla="*/ 382032 h 1447699"/>
              <a:gd name="connsiteX28" fmla="*/ 1065467 w 1447699"/>
              <a:gd name="connsiteY28" fmla="*/ 241283 h 1447699"/>
              <a:gd name="connsiteX29" fmla="*/ 904611 w 1447699"/>
              <a:gd name="connsiteY29" fmla="*/ 241283 h 1447699"/>
              <a:gd name="connsiteX30" fmla="*/ 763863 w 1447699"/>
              <a:gd name="connsiteY30" fmla="*/ 382032 h 1447699"/>
              <a:gd name="connsiteX31" fmla="*/ 763863 w 1447699"/>
              <a:gd name="connsiteY31" fmla="*/ 542887 h 1447699"/>
              <a:gd name="connsiteX32" fmla="*/ 904611 w 1447699"/>
              <a:gd name="connsiteY32" fmla="*/ 683636 h 1447699"/>
              <a:gd name="connsiteX33" fmla="*/ 1065467 w 1447699"/>
              <a:gd name="connsiteY33" fmla="*/ 683636 h 1447699"/>
              <a:gd name="connsiteX34" fmla="*/ 1206215 w 1447699"/>
              <a:gd name="connsiteY34" fmla="*/ 542887 h 1447699"/>
              <a:gd name="connsiteX35" fmla="*/ 1206215 w 1447699"/>
              <a:gd name="connsiteY35" fmla="*/ 382032 h 1447699"/>
              <a:gd name="connsiteX36" fmla="*/ 261390 w 1447699"/>
              <a:gd name="connsiteY36" fmla="*/ 0 h 1447699"/>
              <a:gd name="connsiteX37" fmla="*/ 0 w 1447699"/>
              <a:gd name="connsiteY37" fmla="*/ 261390 h 1447699"/>
              <a:gd name="connsiteX38" fmla="*/ 0 w 1447699"/>
              <a:gd name="connsiteY38" fmla="*/ 1186309 h 1447699"/>
              <a:gd name="connsiteX39" fmla="*/ 261390 w 1447699"/>
              <a:gd name="connsiteY39" fmla="*/ 1447700 h 1447699"/>
              <a:gd name="connsiteX40" fmla="*/ 1186309 w 1447699"/>
              <a:gd name="connsiteY40" fmla="*/ 1447700 h 1447699"/>
              <a:gd name="connsiteX41" fmla="*/ 1447700 w 1447699"/>
              <a:gd name="connsiteY41" fmla="*/ 1186309 h 1447699"/>
              <a:gd name="connsiteX42" fmla="*/ 1447700 w 1447699"/>
              <a:gd name="connsiteY42" fmla="*/ 261390 h 1447699"/>
              <a:gd name="connsiteX43" fmla="*/ 1186309 w 1447699"/>
              <a:gd name="connsiteY43" fmla="*/ 0 h 1447699"/>
              <a:gd name="connsiteX44" fmla="*/ 261390 w 1447699"/>
              <a:gd name="connsiteY44" fmla="*/ 0 h 1447699"/>
              <a:gd name="connsiteX45" fmla="*/ 120642 w 1447699"/>
              <a:gd name="connsiteY45" fmla="*/ 261390 h 1447699"/>
              <a:gd name="connsiteX46" fmla="*/ 261390 w 1447699"/>
              <a:gd name="connsiteY46" fmla="*/ 120642 h 1447699"/>
              <a:gd name="connsiteX47" fmla="*/ 1186309 w 1447699"/>
              <a:gd name="connsiteY47" fmla="*/ 120642 h 1447699"/>
              <a:gd name="connsiteX48" fmla="*/ 1327058 w 1447699"/>
              <a:gd name="connsiteY48" fmla="*/ 261390 h 1447699"/>
              <a:gd name="connsiteX49" fmla="*/ 1327058 w 1447699"/>
              <a:gd name="connsiteY49" fmla="*/ 1186309 h 1447699"/>
              <a:gd name="connsiteX50" fmla="*/ 1186309 w 1447699"/>
              <a:gd name="connsiteY50" fmla="*/ 1327058 h 1447699"/>
              <a:gd name="connsiteX51" fmla="*/ 261390 w 1447699"/>
              <a:gd name="connsiteY51" fmla="*/ 1327058 h 1447699"/>
              <a:gd name="connsiteX52" fmla="*/ 120642 w 1447699"/>
              <a:gd name="connsiteY52" fmla="*/ 1186309 h 1447699"/>
              <a:gd name="connsiteX53" fmla="*/ 120642 w 1447699"/>
              <a:gd name="connsiteY53" fmla="*/ 261390 h 14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47699" h="1447699">
                <a:moveTo>
                  <a:pt x="683740" y="904812"/>
                </a:moveTo>
                <a:cubicBezTo>
                  <a:pt x="683740" y="827079"/>
                  <a:pt x="620725" y="764064"/>
                  <a:pt x="542989" y="764064"/>
                </a:cubicBezTo>
                <a:lnTo>
                  <a:pt x="382133" y="764064"/>
                </a:lnTo>
                <a:cubicBezTo>
                  <a:pt x="304401" y="764064"/>
                  <a:pt x="241385" y="827079"/>
                  <a:pt x="241385" y="904812"/>
                </a:cubicBezTo>
                <a:lnTo>
                  <a:pt x="241385" y="1065668"/>
                </a:lnTo>
                <a:cubicBezTo>
                  <a:pt x="241385" y="1143401"/>
                  <a:pt x="304401" y="1206416"/>
                  <a:pt x="382133" y="1206416"/>
                </a:cubicBezTo>
                <a:lnTo>
                  <a:pt x="542989" y="1206416"/>
                </a:lnTo>
                <a:cubicBezTo>
                  <a:pt x="620725" y="1206416"/>
                  <a:pt x="683740" y="1143401"/>
                  <a:pt x="683740" y="1065668"/>
                </a:cubicBezTo>
                <a:lnTo>
                  <a:pt x="683740" y="904812"/>
                </a:lnTo>
                <a:close/>
                <a:moveTo>
                  <a:pt x="1206312" y="904812"/>
                </a:moveTo>
                <a:cubicBezTo>
                  <a:pt x="1206312" y="827079"/>
                  <a:pt x="1143297" y="764064"/>
                  <a:pt x="1065563" y="764064"/>
                </a:cubicBezTo>
                <a:lnTo>
                  <a:pt x="904708" y="764064"/>
                </a:lnTo>
                <a:cubicBezTo>
                  <a:pt x="826974" y="764064"/>
                  <a:pt x="763959" y="827079"/>
                  <a:pt x="763959" y="904812"/>
                </a:cubicBezTo>
                <a:lnTo>
                  <a:pt x="763959" y="1065668"/>
                </a:lnTo>
                <a:cubicBezTo>
                  <a:pt x="763959" y="1143401"/>
                  <a:pt x="826974" y="1206416"/>
                  <a:pt x="904708" y="1206416"/>
                </a:cubicBezTo>
                <a:lnTo>
                  <a:pt x="1065563" y="1206416"/>
                </a:lnTo>
                <a:cubicBezTo>
                  <a:pt x="1143297" y="1206416"/>
                  <a:pt x="1206312" y="1143401"/>
                  <a:pt x="1206312" y="1065668"/>
                </a:cubicBezTo>
                <a:lnTo>
                  <a:pt x="1206312" y="904812"/>
                </a:lnTo>
                <a:close/>
                <a:moveTo>
                  <a:pt x="683636" y="382032"/>
                </a:moveTo>
                <a:cubicBezTo>
                  <a:pt x="683636" y="304298"/>
                  <a:pt x="620621" y="241283"/>
                  <a:pt x="542887" y="241283"/>
                </a:cubicBezTo>
                <a:lnTo>
                  <a:pt x="382032" y="241283"/>
                </a:lnTo>
                <a:cubicBezTo>
                  <a:pt x="304298" y="241283"/>
                  <a:pt x="241283" y="304298"/>
                  <a:pt x="241283" y="382032"/>
                </a:cubicBezTo>
                <a:lnTo>
                  <a:pt x="241283" y="542887"/>
                </a:lnTo>
                <a:cubicBezTo>
                  <a:pt x="241283" y="620621"/>
                  <a:pt x="304298" y="683636"/>
                  <a:pt x="382032" y="683636"/>
                </a:cubicBezTo>
                <a:lnTo>
                  <a:pt x="542887" y="683636"/>
                </a:lnTo>
                <a:cubicBezTo>
                  <a:pt x="620621" y="683636"/>
                  <a:pt x="683636" y="620621"/>
                  <a:pt x="683636" y="542887"/>
                </a:cubicBezTo>
                <a:lnTo>
                  <a:pt x="683636" y="382032"/>
                </a:lnTo>
                <a:close/>
                <a:moveTo>
                  <a:pt x="1206215" y="382032"/>
                </a:moveTo>
                <a:cubicBezTo>
                  <a:pt x="1206215" y="304298"/>
                  <a:pt x="1143200" y="241283"/>
                  <a:pt x="1065467" y="241283"/>
                </a:cubicBezTo>
                <a:lnTo>
                  <a:pt x="904611" y="241283"/>
                </a:lnTo>
                <a:cubicBezTo>
                  <a:pt x="826878" y="241283"/>
                  <a:pt x="763863" y="304298"/>
                  <a:pt x="763863" y="382032"/>
                </a:cubicBezTo>
                <a:lnTo>
                  <a:pt x="763863" y="542887"/>
                </a:lnTo>
                <a:cubicBezTo>
                  <a:pt x="763863" y="620621"/>
                  <a:pt x="826878" y="683636"/>
                  <a:pt x="904611" y="683636"/>
                </a:cubicBezTo>
                <a:lnTo>
                  <a:pt x="1065467" y="683636"/>
                </a:lnTo>
                <a:cubicBezTo>
                  <a:pt x="1143200" y="683636"/>
                  <a:pt x="1206215" y="620621"/>
                  <a:pt x="1206215" y="542887"/>
                </a:cubicBezTo>
                <a:lnTo>
                  <a:pt x="1206215" y="382032"/>
                </a:lnTo>
                <a:close/>
                <a:moveTo>
                  <a:pt x="261390" y="0"/>
                </a:moveTo>
                <a:cubicBezTo>
                  <a:pt x="117028" y="0"/>
                  <a:pt x="0" y="117028"/>
                  <a:pt x="0" y="261390"/>
                </a:cubicBezTo>
                <a:lnTo>
                  <a:pt x="0" y="1186309"/>
                </a:lnTo>
                <a:cubicBezTo>
                  <a:pt x="0" y="1330669"/>
                  <a:pt x="117028" y="1447700"/>
                  <a:pt x="261390" y="1447700"/>
                </a:cubicBezTo>
                <a:lnTo>
                  <a:pt x="1186309" y="1447700"/>
                </a:lnTo>
                <a:cubicBezTo>
                  <a:pt x="1330669" y="1447700"/>
                  <a:pt x="1447700" y="1330669"/>
                  <a:pt x="1447700" y="1186309"/>
                </a:cubicBezTo>
                <a:lnTo>
                  <a:pt x="1447700" y="261390"/>
                </a:lnTo>
                <a:cubicBezTo>
                  <a:pt x="1447700" y="117028"/>
                  <a:pt x="1330669" y="0"/>
                  <a:pt x="1186309" y="0"/>
                </a:cubicBezTo>
                <a:lnTo>
                  <a:pt x="261390" y="0"/>
                </a:lnTo>
                <a:close/>
                <a:moveTo>
                  <a:pt x="120642" y="261390"/>
                </a:moveTo>
                <a:cubicBezTo>
                  <a:pt x="120642" y="183657"/>
                  <a:pt x="183657" y="120642"/>
                  <a:pt x="261390" y="120642"/>
                </a:cubicBezTo>
                <a:lnTo>
                  <a:pt x="1186309" y="120642"/>
                </a:lnTo>
                <a:cubicBezTo>
                  <a:pt x="1264043" y="120642"/>
                  <a:pt x="1327058" y="183657"/>
                  <a:pt x="1327058" y="261390"/>
                </a:cubicBezTo>
                <a:lnTo>
                  <a:pt x="1327058" y="1186309"/>
                </a:lnTo>
                <a:cubicBezTo>
                  <a:pt x="1327058" y="1264043"/>
                  <a:pt x="1264043" y="1327058"/>
                  <a:pt x="1186309" y="1327058"/>
                </a:cubicBezTo>
                <a:lnTo>
                  <a:pt x="261390" y="1327058"/>
                </a:lnTo>
                <a:cubicBezTo>
                  <a:pt x="183657" y="1327058"/>
                  <a:pt x="120642" y="1264043"/>
                  <a:pt x="120642" y="1186309"/>
                </a:cubicBezTo>
                <a:lnTo>
                  <a:pt x="120642" y="261390"/>
                </a:lnTo>
                <a:close/>
              </a:path>
            </a:pathLst>
          </a:custGeom>
          <a:gradFill>
            <a:gsLst>
              <a:gs pos="0">
                <a:srgbClr val="CD9AD0"/>
              </a:gs>
              <a:gs pos="100000">
                <a:srgbClr val="8EC8E8"/>
              </a:gs>
            </a:gsLst>
            <a:lin ang="13500000" scaled="1"/>
          </a:gradFill>
          <a:ln w="80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389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autoRev="1" fill="hold" nodeType="withEffect">
                                  <p:stCondLst>
                                    <p:cond delay="0"/>
                                  </p:stCondLst>
                                  <p:childTnLst>
                                    <p:animScale>
                                      <p:cBhvr>
                                        <p:cTn id="9" dur="500" fill="hold"/>
                                        <p:tgtEl>
                                          <p:spTgt spid="2"/>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1.25E-6 0 L -1.25E-6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nodeType="withEffect">
                                  <p:stCondLst>
                                    <p:cond delay="8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800"/>
                                  </p:stCondLst>
                                  <p:childTnLst>
                                    <p:animMotion origin="layout" path="M -2.08333E-7 3.7037E-6 L 0.01979 -0.04769 " pathEditMode="relative" rAng="0" ptsTypes="AA">
                                      <p:cBhvr>
                                        <p:cTn id="19" dur="500" spd="-100000" fill="hold"/>
                                        <p:tgtEl>
                                          <p:spTgt spid="23"/>
                                        </p:tgtEl>
                                        <p:attrNameLst>
                                          <p:attrName>ppt_x</p:attrName>
                                          <p:attrName>ppt_y</p:attrName>
                                        </p:attrNameLst>
                                      </p:cBhvr>
                                      <p:rCtr x="990" y="-2384"/>
                                    </p:animMotion>
                                  </p:childTnLst>
                                </p:cTn>
                              </p:par>
                              <p:par>
                                <p:cTn id="20" presetID="10" presetClass="entr" presetSubtype="0" fill="hold" nodeType="withEffect">
                                  <p:stCondLst>
                                    <p:cond delay="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800"/>
                                  </p:stCondLst>
                                  <p:childTnLst>
                                    <p:animMotion origin="layout" path="M -1.45833E-6 3.7037E-7 L 0.01055 -0.05023 " pathEditMode="relative" rAng="0" ptsTypes="AA">
                                      <p:cBhvr>
                                        <p:cTn id="24" dur="500" spd="-100000" fill="hold"/>
                                        <p:tgtEl>
                                          <p:spTgt spid="22"/>
                                        </p:tgtEl>
                                        <p:attrNameLst>
                                          <p:attrName>ppt_x</p:attrName>
                                          <p:attrName>ppt_y</p:attrName>
                                        </p:attrNameLst>
                                      </p:cBhvr>
                                      <p:rCtr x="521" y="-2523"/>
                                    </p:animMotion>
                                  </p:childTnLst>
                                </p:cTn>
                              </p:par>
                              <p:par>
                                <p:cTn id="25" presetID="10"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800"/>
                                  </p:stCondLst>
                                  <p:childTnLst>
                                    <p:animMotion origin="layout" path="M -3.33333E-6 3.7037E-7 L 0.00013 -0.05764 " pathEditMode="relative" rAng="0" ptsTypes="AA">
                                      <p:cBhvr>
                                        <p:cTn id="29" dur="500" spd="-100000" fill="hold"/>
                                        <p:tgtEl>
                                          <p:spTgt spid="21"/>
                                        </p:tgtEl>
                                        <p:attrNameLst>
                                          <p:attrName>ppt_x</p:attrName>
                                          <p:attrName>ppt_y</p:attrName>
                                        </p:attrNameLst>
                                      </p:cBhvr>
                                      <p:rCtr x="0" y="-2894"/>
                                    </p:animMotion>
                                  </p:childTnLst>
                                </p:cTn>
                              </p:par>
                              <p:par>
                                <p:cTn id="30" presetID="10" presetClass="entr" presetSubtype="0" fill="hold" nodeType="withEffect">
                                  <p:stCondLst>
                                    <p:cond delay="8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nodeType="withEffect">
                                  <p:stCondLst>
                                    <p:cond delay="800"/>
                                  </p:stCondLst>
                                  <p:childTnLst>
                                    <p:animMotion origin="layout" path="M 2.08333E-7 2.96296E-6 L -0.02747 0.02731 " pathEditMode="relative" rAng="0" ptsTypes="AA">
                                      <p:cBhvr>
                                        <p:cTn id="34" dur="500" spd="-100000" fill="hold"/>
                                        <p:tgtEl>
                                          <p:spTgt spid="16"/>
                                        </p:tgtEl>
                                        <p:attrNameLst>
                                          <p:attrName>ppt_x</p:attrName>
                                          <p:attrName>ppt_y</p:attrName>
                                        </p:attrNameLst>
                                      </p:cBhvr>
                                      <p:rCtr x="-1380" y="1366"/>
                                    </p:animMotion>
                                  </p:childTnLst>
                                </p:cTn>
                              </p:par>
                              <p:par>
                                <p:cTn id="35" presetID="10" presetClass="entr" presetSubtype="0" fill="hold" nodeType="withEffect">
                                  <p:stCondLst>
                                    <p:cond delay="8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800"/>
                                  </p:stCondLst>
                                  <p:childTnLst>
                                    <p:animMotion origin="layout" path="M 3.33333E-6 1.11111E-6 L -0.03138 0.00717 " pathEditMode="relative" rAng="0" ptsTypes="AA">
                                      <p:cBhvr>
                                        <p:cTn id="39" dur="500" spd="-100000" fill="hold"/>
                                        <p:tgtEl>
                                          <p:spTgt spid="13"/>
                                        </p:tgtEl>
                                        <p:attrNameLst>
                                          <p:attrName>ppt_x</p:attrName>
                                          <p:attrName>ppt_y</p:attrName>
                                        </p:attrNameLst>
                                      </p:cBhvr>
                                      <p:rCtr x="-1576" y="347"/>
                                    </p:animMotion>
                                  </p:childTnLst>
                                </p:cTn>
                              </p:par>
                              <p:par>
                                <p:cTn id="40" presetID="10" presetClass="entr" presetSubtype="0" fill="hold" nodeType="withEffect">
                                  <p:stCondLst>
                                    <p:cond delay="8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800"/>
                                  </p:stCondLst>
                                  <p:childTnLst>
                                    <p:animMotion origin="layout" path="M 2.5E-6 1.48148E-6 L -0.0319 -0.00787 " pathEditMode="relative" rAng="0" ptsTypes="AA">
                                      <p:cBhvr>
                                        <p:cTn id="44" dur="500" spd="-100000" fill="hold"/>
                                        <p:tgtEl>
                                          <p:spTgt spid="12"/>
                                        </p:tgtEl>
                                        <p:attrNameLst>
                                          <p:attrName>ppt_x</p:attrName>
                                          <p:attrName>ppt_y</p:attrName>
                                        </p:attrNameLst>
                                      </p:cBhvr>
                                      <p:rCtr x="-1602" y="-394"/>
                                    </p:animMotion>
                                  </p:childTnLst>
                                </p:cTn>
                              </p:par>
                              <p:par>
                                <p:cTn id="45" presetID="10" presetClass="entr" presetSubtype="0"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nodeType="withEffect">
                                  <p:stCondLst>
                                    <p:cond delay="800"/>
                                  </p:stCondLst>
                                  <p:childTnLst>
                                    <p:animMotion origin="layout" path="M 2.08333E-6 -1.11111E-6 L 0.00716 0.0625 " pathEditMode="relative" rAng="0" ptsTypes="AA">
                                      <p:cBhvr>
                                        <p:cTn id="49" dur="500" spd="-100000" fill="hold"/>
                                        <p:tgtEl>
                                          <p:spTgt spid="34"/>
                                        </p:tgtEl>
                                        <p:attrNameLst>
                                          <p:attrName>ppt_x</p:attrName>
                                          <p:attrName>ppt_y</p:attrName>
                                        </p:attrNameLst>
                                      </p:cBhvr>
                                      <p:rCtr x="352" y="3125"/>
                                    </p:animMotion>
                                  </p:childTnLst>
                                </p:cTn>
                              </p:par>
                              <p:par>
                                <p:cTn id="50" presetID="10" presetClass="entr" presetSubtype="0" fill="hold" nodeType="withEffect">
                                  <p:stCondLst>
                                    <p:cond delay="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800"/>
                                  </p:stCondLst>
                                  <p:childTnLst>
                                    <p:animMotion origin="layout" path="M -6.25E-7 4.07407E-6 L 0.01589 0.04606 " pathEditMode="relative" rAng="0" ptsTypes="AA">
                                      <p:cBhvr>
                                        <p:cTn id="54" dur="500" spd="-100000" fill="hold"/>
                                        <p:tgtEl>
                                          <p:spTgt spid="33"/>
                                        </p:tgtEl>
                                        <p:attrNameLst>
                                          <p:attrName>ppt_x</p:attrName>
                                          <p:attrName>ppt_y</p:attrName>
                                        </p:attrNameLst>
                                      </p:cBhvr>
                                      <p:rCtr x="794" y="2292"/>
                                    </p:animMotion>
                                  </p:childTnLst>
                                </p:cTn>
                              </p:par>
                              <p:par>
                                <p:cTn id="55" presetID="10" presetClass="entr" presetSubtype="0" fill="hold" nodeType="withEffect">
                                  <p:stCondLst>
                                    <p:cond delay="8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nodeType="withEffect">
                                  <p:stCondLst>
                                    <p:cond delay="800"/>
                                  </p:stCondLst>
                                  <p:childTnLst>
                                    <p:animMotion origin="layout" path="M -2.91667E-6 -1.85185E-6 L 0.01966 0.03496 " pathEditMode="relative" rAng="0" ptsTypes="AA">
                                      <p:cBhvr>
                                        <p:cTn id="59" dur="500" spd="-100000" fill="hold"/>
                                        <p:tgtEl>
                                          <p:spTgt spid="32"/>
                                        </p:tgtEl>
                                        <p:attrNameLst>
                                          <p:attrName>ppt_x</p:attrName>
                                          <p:attrName>ppt_y</p:attrName>
                                        </p:attrNameLst>
                                      </p:cBhvr>
                                      <p:rCtr x="977" y="1736"/>
                                    </p:animMotion>
                                  </p:childTnLst>
                                </p:cTn>
                              </p:par>
                              <p:par>
                                <p:cTn id="60" presetID="10" presetClass="entr" presetSubtype="0" fill="hold" grpId="0" nodeType="withEffect">
                                  <p:stCondLst>
                                    <p:cond delay="8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800"/>
                                  </p:stCondLst>
                                  <p:childTnLst>
                                    <p:animMotion origin="layout" path="M -2.70833E-6 4.07407E-6 L -0.00989 0.05416 " pathEditMode="relative" rAng="0" ptsTypes="AA">
                                      <p:cBhvr>
                                        <p:cTn id="64" dur="500" spd="-100000" fill="hold"/>
                                        <p:tgtEl>
                                          <p:spTgt spid="10"/>
                                        </p:tgtEl>
                                        <p:attrNameLst>
                                          <p:attrName>ppt_x</p:attrName>
                                          <p:attrName>ppt_y</p:attrName>
                                        </p:attrNameLst>
                                      </p:cBhvr>
                                      <p:rCtr x="-495" y="2708"/>
                                    </p:animMotion>
                                  </p:childTnLst>
                                </p:cTn>
                              </p:par>
                              <p:par>
                                <p:cTn id="65" presetID="10" presetClass="entr" presetSubtype="0"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42" presetClass="path" presetSubtype="0" decel="100000" fill="hold" grpId="1" nodeType="withEffect">
                                  <p:stCondLst>
                                    <p:cond delay="800"/>
                                  </p:stCondLst>
                                  <p:childTnLst>
                                    <p:animMotion origin="layout" path="M 1.04167E-6 -4.44444E-6 L -0.02018 -0.05023 " pathEditMode="relative" rAng="0" ptsTypes="AA">
                                      <p:cBhvr>
                                        <p:cTn id="69" dur="500" spd="-100000" fill="hold"/>
                                        <p:tgtEl>
                                          <p:spTgt spid="6"/>
                                        </p:tgtEl>
                                        <p:attrNameLst>
                                          <p:attrName>ppt_x</p:attrName>
                                          <p:attrName>ppt_y</p:attrName>
                                        </p:attrNameLst>
                                      </p:cBhvr>
                                      <p:rCtr x="-1016" y="-2523"/>
                                    </p:animMotion>
                                  </p:childTnLst>
                                </p:cTn>
                              </p:par>
                              <p:par>
                                <p:cTn id="70" presetID="10" presetClass="entr" presetSubtype="0" fill="hold" grpId="0" nodeType="withEffect">
                                  <p:stCondLst>
                                    <p:cond delay="8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42" presetClass="path" presetSubtype="0" decel="100000" fill="hold" grpId="1" nodeType="withEffect">
                                  <p:stCondLst>
                                    <p:cond delay="800"/>
                                  </p:stCondLst>
                                  <p:childTnLst>
                                    <p:animMotion origin="layout" path="M -3.125E-6 -4.07407E-6 L 0.04284 -0.00578 " pathEditMode="relative" rAng="0" ptsTypes="AA">
                                      <p:cBhvr>
                                        <p:cTn id="74" dur="500" spd="-100000" fill="hold"/>
                                        <p:tgtEl>
                                          <p:spTgt spid="28"/>
                                        </p:tgtEl>
                                        <p:attrNameLst>
                                          <p:attrName>ppt_x</p:attrName>
                                          <p:attrName>ppt_y</p:attrName>
                                        </p:attrNameLst>
                                      </p:cBhvr>
                                      <p:rCtr x="2135" y="-301"/>
                                    </p:animMotion>
                                  </p:childTnLst>
                                </p:cTn>
                              </p:par>
                              <p:par>
                                <p:cTn id="75" presetID="10" presetClass="entr" presetSubtype="0" fill="hold" grpId="0" nodeType="withEffect">
                                  <p:stCondLst>
                                    <p:cond delay="2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42" presetClass="path" presetSubtype="0" decel="100000" fill="hold" grpId="1" nodeType="withEffect">
                                  <p:stCondLst>
                                    <p:cond delay="200"/>
                                  </p:stCondLst>
                                  <p:childTnLst>
                                    <p:animMotion origin="layout" path="M -3.125E-6 -2.59259E-6 L -3.125E-6 0.01968 " pathEditMode="relative" rAng="0" ptsTypes="AA">
                                      <p:cBhvr>
                                        <p:cTn id="79" dur="500" spd="-100000" fill="hold"/>
                                        <p:tgtEl>
                                          <p:spTgt spid="4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10" grpId="0" animBg="1"/>
      <p:bldP spid="10" grpId="1" animBg="1"/>
      <p:bldP spid="6" grpId="0" animBg="1"/>
      <p:bldP spid="6" grpId="1" animBg="1"/>
      <p:bldP spid="28" grpId="0" animBg="1"/>
      <p:bldP spid="28" grpId="1" animBg="1"/>
      <p:bldP spid="43" grpId="0" animBg="1"/>
      <p:bldP spid="4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2636-8202-43EE-AEF4-341CB1F2EA9B}"/>
              </a:ext>
            </a:extLst>
          </p:cNvPr>
          <p:cNvSpPr txBox="1">
            <a:spLocks noGrp="1"/>
          </p:cNvSpPr>
          <p:nvPr>
            <p:ph type="title" idx="4294967295"/>
          </p:nvPr>
        </p:nvSpPr>
        <p:spPr>
          <a:xfrm>
            <a:off x="795528" y="2731510"/>
            <a:ext cx="4011613" cy="83185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60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Azure AI</a:t>
            </a:r>
          </a:p>
        </p:txBody>
      </p:sp>
      <p:grpSp>
        <p:nvGrpSpPr>
          <p:cNvPr id="5" name="Group 4" descr="Cognitive services product name and logo">
            <a:extLst>
              <a:ext uri="{FF2B5EF4-FFF2-40B4-BE49-F238E27FC236}">
                <a16:creationId xmlns:a16="http://schemas.microsoft.com/office/drawing/2014/main" id="{9AD6A450-3C84-5CE4-0976-584869286F71}"/>
              </a:ext>
            </a:extLst>
          </p:cNvPr>
          <p:cNvGrpSpPr/>
          <p:nvPr/>
        </p:nvGrpSpPr>
        <p:grpSpPr>
          <a:xfrm>
            <a:off x="6150892" y="2461762"/>
            <a:ext cx="4964148" cy="539496"/>
            <a:chOff x="6258178" y="3154140"/>
            <a:chExt cx="4964148" cy="539496"/>
          </a:xfrm>
        </p:grpSpPr>
        <p:sp>
          <p:nvSpPr>
            <p:cNvPr id="48" name="Rectangle 47">
              <a:extLst>
                <a:ext uri="{FF2B5EF4-FFF2-40B4-BE49-F238E27FC236}">
                  <a16:creationId xmlns:a16="http://schemas.microsoft.com/office/drawing/2014/main" id="{6912BFC0-7BA0-4B11-98FF-3D26700D0701}"/>
                </a:ext>
              </a:extLst>
            </p:cNvPr>
            <p:cNvSpPr>
              <a:spLocks/>
            </p:cNvSpPr>
            <p:nvPr/>
          </p:nvSpPr>
          <p:spPr bwMode="auto">
            <a:xfrm>
              <a:off x="7068048" y="3208445"/>
              <a:ext cx="4154278"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Cognitive Services</a:t>
              </a:r>
            </a:p>
          </p:txBody>
        </p:sp>
        <p:pic>
          <p:nvPicPr>
            <p:cNvPr id="7" name="Graphic 6">
              <a:extLst>
                <a:ext uri="{FF2B5EF4-FFF2-40B4-BE49-F238E27FC236}">
                  <a16:creationId xmlns:a16="http://schemas.microsoft.com/office/drawing/2014/main" id="{F94EAEBC-A160-4D34-BBD4-178B13156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8178" y="3154140"/>
              <a:ext cx="539496" cy="539496"/>
            </a:xfrm>
            <a:prstGeom prst="rect">
              <a:avLst/>
            </a:prstGeom>
          </p:spPr>
        </p:pic>
      </p:grpSp>
      <p:sp>
        <p:nvSpPr>
          <p:cNvPr id="4" name="Rectangle 3" descr="Azure OpenAI Service product name">
            <a:extLst>
              <a:ext uri="{FF2B5EF4-FFF2-40B4-BE49-F238E27FC236}">
                <a16:creationId xmlns:a16="http://schemas.microsoft.com/office/drawing/2014/main" id="{BCF25093-9434-2349-2581-4967DB1826F7}"/>
              </a:ext>
            </a:extLst>
          </p:cNvPr>
          <p:cNvSpPr>
            <a:spLocks/>
          </p:cNvSpPr>
          <p:nvPr/>
        </p:nvSpPr>
        <p:spPr bwMode="auto">
          <a:xfrm>
            <a:off x="6969308" y="5026612"/>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t>
            </a:r>
            <a:r>
              <a:rPr kumimoji="0" lang="en-US" sz="2800" b="0" i="0" u="none" strike="noStrike" kern="0" cap="none" spc="0" normalizeH="0" baseline="0" noProof="0" err="1">
                <a:ln>
                  <a:noFill/>
                </a:ln>
                <a:gradFill>
                  <a:gsLst>
                    <a:gs pos="4286">
                      <a:srgbClr val="FFFFFF"/>
                    </a:gs>
                    <a:gs pos="15789">
                      <a:srgbClr val="FFFFFF"/>
                    </a:gs>
                  </a:gsLst>
                  <a:lin ang="0" scaled="1"/>
                </a:gradFill>
                <a:effectLst/>
                <a:uLnTx/>
                <a:uFillTx/>
                <a:latin typeface="Segoe UI Semibold"/>
                <a:ea typeface="+mn-ea"/>
                <a:cs typeface="Segoe UI" pitchFamily="34" charset="0"/>
              </a:rPr>
              <a:t>OpenAI</a:t>
            </a: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 Service</a:t>
            </a:r>
          </a:p>
        </p:txBody>
      </p:sp>
      <p:pic>
        <p:nvPicPr>
          <p:cNvPr id="8" name="Graphic 7" descr="Azure OpenAI Service product logo">
            <a:extLst>
              <a:ext uri="{FF2B5EF4-FFF2-40B4-BE49-F238E27FC236}">
                <a16:creationId xmlns:a16="http://schemas.microsoft.com/office/drawing/2014/main" id="{F9F8D8B0-9A6B-F363-65CE-95EA7DC570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7166" y="4874727"/>
            <a:ext cx="726948" cy="726948"/>
          </a:xfrm>
          <a:prstGeom prst="rect">
            <a:avLst/>
          </a:prstGeom>
        </p:spPr>
      </p:pic>
      <p:grpSp>
        <p:nvGrpSpPr>
          <p:cNvPr id="11" name="Group 10">
            <a:extLst>
              <a:ext uri="{FF2B5EF4-FFF2-40B4-BE49-F238E27FC236}">
                <a16:creationId xmlns:a16="http://schemas.microsoft.com/office/drawing/2014/main" id="{7DD616B9-56B3-B451-EDC0-E03D6758D8E8}"/>
              </a:ext>
              <a:ext uri="{C183D7F6-B498-43B3-948B-1728B52AA6E4}">
                <adec:decorative xmlns:adec="http://schemas.microsoft.com/office/drawing/2017/decorative" val="1"/>
              </a:ext>
            </a:extLst>
          </p:cNvPr>
          <p:cNvGrpSpPr/>
          <p:nvPr/>
        </p:nvGrpSpPr>
        <p:grpSpPr>
          <a:xfrm>
            <a:off x="6127537" y="3680970"/>
            <a:ext cx="4853082" cy="539496"/>
            <a:chOff x="6127537" y="3680970"/>
            <a:chExt cx="4853082" cy="539496"/>
          </a:xfrm>
        </p:grpSpPr>
        <p:pic>
          <p:nvPicPr>
            <p:cNvPr id="9" name="Graphic 8">
              <a:extLst>
                <a:ext uri="{FF2B5EF4-FFF2-40B4-BE49-F238E27FC236}">
                  <a16:creationId xmlns:a16="http://schemas.microsoft.com/office/drawing/2014/main" id="{84B42C7B-1685-4587-9394-09C0CF0990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7537" y="3680970"/>
              <a:ext cx="606275" cy="539496"/>
            </a:xfrm>
            <a:prstGeom prst="rect">
              <a:avLst/>
            </a:prstGeom>
          </p:spPr>
        </p:pic>
        <p:sp>
          <p:nvSpPr>
            <p:cNvPr id="6" name="Rectangle 5" descr="Azure OpenAI Service product name">
              <a:extLst>
                <a:ext uri="{FF2B5EF4-FFF2-40B4-BE49-F238E27FC236}">
                  <a16:creationId xmlns:a16="http://schemas.microsoft.com/office/drawing/2014/main" id="{59EA1A6B-C299-92E3-EC46-14C0355869FF}"/>
                </a:ext>
              </a:extLst>
            </p:cNvPr>
            <p:cNvSpPr>
              <a:spLocks/>
            </p:cNvSpPr>
            <p:nvPr/>
          </p:nvSpPr>
          <p:spPr bwMode="auto">
            <a:xfrm>
              <a:off x="6969308" y="3770908"/>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Machine Learning</a:t>
              </a:r>
            </a:p>
          </p:txBody>
        </p:sp>
      </p:grpSp>
      <p:grpSp>
        <p:nvGrpSpPr>
          <p:cNvPr id="10" name="Group 9">
            <a:extLst>
              <a:ext uri="{FF2B5EF4-FFF2-40B4-BE49-F238E27FC236}">
                <a16:creationId xmlns:a16="http://schemas.microsoft.com/office/drawing/2014/main" id="{A3F32B09-3103-13C5-655C-A5644D798D62}"/>
              </a:ext>
              <a:ext uri="{C183D7F6-B498-43B3-948B-1728B52AA6E4}">
                <adec:decorative xmlns:adec="http://schemas.microsoft.com/office/drawing/2017/decorative" val="1"/>
              </a:ext>
            </a:extLst>
          </p:cNvPr>
          <p:cNvGrpSpPr/>
          <p:nvPr/>
        </p:nvGrpSpPr>
        <p:grpSpPr>
          <a:xfrm>
            <a:off x="6150892" y="1230677"/>
            <a:ext cx="4829728" cy="525299"/>
            <a:chOff x="6150892" y="1230677"/>
            <a:chExt cx="4829728" cy="525299"/>
          </a:xfrm>
        </p:grpSpPr>
        <p:sp>
          <p:nvSpPr>
            <p:cNvPr id="61" name="Rectangle 60">
              <a:extLst>
                <a:ext uri="{FF2B5EF4-FFF2-40B4-BE49-F238E27FC236}">
                  <a16:creationId xmlns:a16="http://schemas.microsoft.com/office/drawing/2014/main" id="{46BC91C3-5F45-424B-9F47-0B23DA018101}"/>
                </a:ext>
              </a:extLst>
            </p:cNvPr>
            <p:cNvSpPr>
              <a:spLocks/>
            </p:cNvSpPr>
            <p:nvPr/>
          </p:nvSpPr>
          <p:spPr bwMode="auto">
            <a:xfrm>
              <a:off x="6969309" y="1259501"/>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AI Infrastructure</a:t>
              </a:r>
            </a:p>
          </p:txBody>
        </p:sp>
        <p:pic>
          <p:nvPicPr>
            <p:cNvPr id="13" name="Picture 12" descr="Icon">
              <a:extLst>
                <a:ext uri="{FF2B5EF4-FFF2-40B4-BE49-F238E27FC236}">
                  <a16:creationId xmlns:a16="http://schemas.microsoft.com/office/drawing/2014/main" id="{8F5B49FF-8969-1950-38DC-BE3FE89BA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892" y="1230677"/>
              <a:ext cx="539496" cy="525299"/>
            </a:xfrm>
            <a:prstGeom prst="rect">
              <a:avLst/>
            </a:prstGeom>
          </p:spPr>
        </p:pic>
      </p:grpSp>
      <p:cxnSp>
        <p:nvCxnSpPr>
          <p:cNvPr id="3" name="Straight Connector 2">
            <a:extLst>
              <a:ext uri="{FF2B5EF4-FFF2-40B4-BE49-F238E27FC236}">
                <a16:creationId xmlns:a16="http://schemas.microsoft.com/office/drawing/2014/main" id="{8BCEDC6D-EEF4-9BBD-BAFD-31453FD212DD}"/>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5E-6 2.22222E-6 L 2.5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nodeType="withEffect">
                                  <p:stCondLst>
                                    <p:cond delay="250"/>
                                  </p:stCondLst>
                                  <p:childTnLst>
                                    <p:animMotion origin="layout" path="M -4.16667E-6 0.03843 L -4.16667E-6 -1.11111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500"/>
                                  </p:stCondLst>
                                  <p:childTnLst>
                                    <p:animMotion origin="layout" path="M -2.91667E-6 3.7037E-7 L -2.91667E-6 0.03935 " pathEditMode="relative" rAng="0" ptsTypes="AA">
                                      <p:cBhvr>
                                        <p:cTn id="19" dur="500" spd="-100000" fill="hold"/>
                                        <p:tgtEl>
                                          <p:spTgt spid="5"/>
                                        </p:tgtEl>
                                        <p:attrNameLst>
                                          <p:attrName>ppt_x</p:attrName>
                                          <p:attrName>ppt_y</p:attrName>
                                        </p:attrNameLst>
                                      </p:cBhvr>
                                      <p:rCtr x="0" y="1968"/>
                                    </p:animMotion>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4" presetClass="path" presetSubtype="0" decel="100000" fill="hold" nodeType="withEffect">
                                  <p:stCondLst>
                                    <p:cond delay="750"/>
                                  </p:stCondLst>
                                  <p:childTnLst>
                                    <p:animMotion origin="layout" path="M -2.5E-6 0.05324 L -2.5E-6 -3.7037E-7 " pathEditMode="relative" rAng="0" ptsTypes="AA">
                                      <p:cBhvr>
                                        <p:cTn id="24" dur="500" fill="hold"/>
                                        <p:tgtEl>
                                          <p:spTgt spid="11"/>
                                        </p:tgtEl>
                                        <p:attrNameLst>
                                          <p:attrName>ppt_x</p:attrName>
                                          <p:attrName>ppt_y</p:attrName>
                                        </p:attrNameLst>
                                      </p:cBhvr>
                                      <p:rCtr x="0" y="-2639"/>
                                    </p:animMotion>
                                  </p:childTnLst>
                                </p:cTn>
                              </p:par>
                              <p:par>
                                <p:cTn id="25" presetID="10" presetClass="entr" presetSubtype="0" fill="hold"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nodeType="withEffect">
                                  <p:stCondLst>
                                    <p:cond delay="1000"/>
                                  </p:stCondLst>
                                  <p:childTnLst>
                                    <p:animMotion origin="layout" path="M -2.5E-6 1.11111E-6 L -2.5E-6 0.01805 " pathEditMode="relative" rAng="0" ptsTypes="AA">
                                      <p:cBhvr>
                                        <p:cTn id="29" dur="500" spd="-100000" fill="hold"/>
                                        <p:tgtEl>
                                          <p:spTgt spid="8"/>
                                        </p:tgtEl>
                                        <p:attrNameLst>
                                          <p:attrName>ppt_x</p:attrName>
                                          <p:attrName>ppt_y</p:attrName>
                                        </p:attrNameLst>
                                      </p:cBhvr>
                                      <p:rCtr x="0" y="903"/>
                                    </p:animMotion>
                                  </p:childTnLst>
                                </p:cTn>
                              </p:par>
                              <p:par>
                                <p:cTn id="30" presetID="10" presetClass="entr" presetSubtype="0" fill="hold" grpId="0" nodeType="withEffect">
                                  <p:stCondLst>
                                    <p:cond delay="10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1000"/>
                                  </p:stCondLst>
                                  <p:childTnLst>
                                    <p:animMotion origin="layout" path="M 2.29167E-6 -1.85185E-6 L 2.29167E-6 0.01806 " pathEditMode="relative" rAng="0" ptsTypes="AA">
                                      <p:cBhvr>
                                        <p:cTn id="34" dur="500" spd="-100000" fill="hold"/>
                                        <p:tgtEl>
                                          <p:spTgt spid="4"/>
                                        </p:tgtEl>
                                        <p:attrNameLst>
                                          <p:attrName>ppt_x</p:attrName>
                                          <p:attrName>ppt_y</p:attrName>
                                        </p:attrNameLst>
                                      </p:cBhvr>
                                      <p:rCtr x="0" y="903"/>
                                    </p:animMotion>
                                  </p:childTnLst>
                                </p:cTn>
                              </p:par>
                              <p:par>
                                <p:cTn id="35" presetID="16" presetClass="entr" presetSubtype="42"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out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descr="Image showing the evolution of AI technology">
            <a:extLst>
              <a:ext uri="{FF2B5EF4-FFF2-40B4-BE49-F238E27FC236}">
                <a16:creationId xmlns:a16="http://schemas.microsoft.com/office/drawing/2014/main" id="{C233284B-191A-84A9-88DC-34517D8B4114}"/>
              </a:ext>
            </a:extLst>
          </p:cNvPr>
          <p:cNvGrpSpPr/>
          <p:nvPr/>
        </p:nvGrpSpPr>
        <p:grpSpPr>
          <a:xfrm>
            <a:off x="1117278" y="1445038"/>
            <a:ext cx="4717257" cy="4717257"/>
            <a:chOff x="1117278" y="1445038"/>
            <a:chExt cx="4717257" cy="4717257"/>
          </a:xfrm>
        </p:grpSpPr>
        <p:sp>
          <p:nvSpPr>
            <p:cNvPr id="10" name="Rectangle: Rounded Corners 1">
              <a:extLst>
                <a:ext uri="{FF2B5EF4-FFF2-40B4-BE49-F238E27FC236}">
                  <a16:creationId xmlns:a16="http://schemas.microsoft.com/office/drawing/2014/main" id="{543BE201-D1D7-F9A7-67D3-D431DA596DB9}"/>
                </a:ext>
                <a:ext uri="{C183D7F6-B498-43B3-948B-1728B52AA6E4}">
                  <adec:decorative xmlns:adec="http://schemas.microsoft.com/office/drawing/2017/decorative" val="1"/>
                </a:ext>
              </a:extLst>
            </p:cNvPr>
            <p:cNvSpPr/>
            <p:nvPr/>
          </p:nvSpPr>
          <p:spPr bwMode="auto">
            <a:xfrm>
              <a:off x="1117278" y="1445038"/>
              <a:ext cx="4717257" cy="4717257"/>
            </a:xfrm>
            <a:prstGeom prst="roundRect">
              <a:avLst>
                <a:gd name="adj" fmla="val 4234"/>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C6F4B089-67C9-D251-B348-EC7ECA0CBA8C}"/>
                </a:ext>
                <a:ext uri="{C183D7F6-B498-43B3-948B-1728B52AA6E4}">
                  <adec:decorative xmlns:adec="http://schemas.microsoft.com/office/drawing/2017/decorative" val="1"/>
                </a:ext>
              </a:extLst>
            </p:cNvPr>
            <p:cNvSpPr txBox="1"/>
            <p:nvPr/>
          </p:nvSpPr>
          <p:spPr>
            <a:xfrm>
              <a:off x="1424912" y="1605195"/>
              <a:ext cx="36196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Artificial Intelligence</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29" name="Group 28" descr="Box with the words machine learning&#10;">
            <a:extLst>
              <a:ext uri="{FF2B5EF4-FFF2-40B4-BE49-F238E27FC236}">
                <a16:creationId xmlns:a16="http://schemas.microsoft.com/office/drawing/2014/main" id="{093DF91F-2E46-1933-286F-09C656DD8115}"/>
              </a:ext>
            </a:extLst>
          </p:cNvPr>
          <p:cNvGrpSpPr/>
          <p:nvPr/>
        </p:nvGrpSpPr>
        <p:grpSpPr>
          <a:xfrm>
            <a:off x="2100242" y="2418786"/>
            <a:ext cx="3731562" cy="3731562"/>
            <a:chOff x="2100242" y="2418786"/>
            <a:chExt cx="3731562" cy="3731562"/>
          </a:xfrm>
        </p:grpSpPr>
        <p:sp>
          <p:nvSpPr>
            <p:cNvPr id="11" name="Rectangle: Rounded Corners 2">
              <a:extLst>
                <a:ext uri="{FF2B5EF4-FFF2-40B4-BE49-F238E27FC236}">
                  <a16:creationId xmlns:a16="http://schemas.microsoft.com/office/drawing/2014/main" id="{2344E23D-8313-C487-7D64-070749CAF185}"/>
                </a:ext>
                <a:ext uri="{C183D7F6-B498-43B3-948B-1728B52AA6E4}">
                  <adec:decorative xmlns:adec="http://schemas.microsoft.com/office/drawing/2017/decorative" val="1"/>
                </a:ext>
              </a:extLst>
            </p:cNvPr>
            <p:cNvSpPr/>
            <p:nvPr/>
          </p:nvSpPr>
          <p:spPr bwMode="auto">
            <a:xfrm>
              <a:off x="2100242" y="2418786"/>
              <a:ext cx="3731562" cy="3731562"/>
            </a:xfrm>
            <a:prstGeom prst="roundRect">
              <a:avLst>
                <a:gd name="adj" fmla="val 5442"/>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DEC03953-A610-588E-5C72-0E8A0F36C592}"/>
                </a:ext>
                <a:ext uri="{C183D7F6-B498-43B3-948B-1728B52AA6E4}">
                  <adec:decorative xmlns:adec="http://schemas.microsoft.com/office/drawing/2017/decorative" val="1"/>
                </a:ext>
              </a:extLst>
            </p:cNvPr>
            <p:cNvSpPr txBox="1"/>
            <p:nvPr/>
          </p:nvSpPr>
          <p:spPr>
            <a:xfrm>
              <a:off x="2507403" y="2578943"/>
              <a:ext cx="3276164"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Machine Learning</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0" name="Group 29" descr="Box with the words Deep Learning">
            <a:extLst>
              <a:ext uri="{FF2B5EF4-FFF2-40B4-BE49-F238E27FC236}">
                <a16:creationId xmlns:a16="http://schemas.microsoft.com/office/drawing/2014/main" id="{92D52C35-D73B-A2A0-F23F-74D5F08E6307}"/>
              </a:ext>
            </a:extLst>
          </p:cNvPr>
          <p:cNvGrpSpPr/>
          <p:nvPr/>
        </p:nvGrpSpPr>
        <p:grpSpPr>
          <a:xfrm>
            <a:off x="2712216" y="3698056"/>
            <a:ext cx="3119588" cy="2464239"/>
            <a:chOff x="2712216" y="3698056"/>
            <a:chExt cx="3119588" cy="2464239"/>
          </a:xfrm>
        </p:grpSpPr>
        <p:sp>
          <p:nvSpPr>
            <p:cNvPr id="12" name="Rectangle: Rounded Corners 3">
              <a:extLst>
                <a:ext uri="{FF2B5EF4-FFF2-40B4-BE49-F238E27FC236}">
                  <a16:creationId xmlns:a16="http://schemas.microsoft.com/office/drawing/2014/main" id="{1CF31E4A-DA7E-BF5A-84CE-6FDF0C7BC397}"/>
                </a:ext>
                <a:ext uri="{C183D7F6-B498-43B3-948B-1728B52AA6E4}">
                  <adec:decorative xmlns:adec="http://schemas.microsoft.com/office/drawing/2017/decorative" val="1"/>
                </a:ext>
              </a:extLst>
            </p:cNvPr>
            <p:cNvSpPr/>
            <p:nvPr/>
          </p:nvSpPr>
          <p:spPr bwMode="auto">
            <a:xfrm>
              <a:off x="2712216" y="3698056"/>
              <a:ext cx="3119588" cy="2464239"/>
            </a:xfrm>
            <a:prstGeom prst="roundRect">
              <a:avLst>
                <a:gd name="adj" fmla="val 8573"/>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045D767-F9F9-BCCA-3400-EE3E306AE311}"/>
                </a:ext>
                <a:ext uri="{C183D7F6-B498-43B3-948B-1728B52AA6E4}">
                  <adec:decorative xmlns:adec="http://schemas.microsoft.com/office/drawing/2017/decorative" val="1"/>
                </a:ext>
              </a:extLst>
            </p:cNvPr>
            <p:cNvSpPr txBox="1"/>
            <p:nvPr/>
          </p:nvSpPr>
          <p:spPr>
            <a:xfrm>
              <a:off x="3010040" y="3838430"/>
              <a:ext cx="2034509" cy="307777"/>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sz="2000">
                  <a:gradFill>
                    <a:gsLst>
                      <a:gs pos="0">
                        <a:schemeClr val="tx1"/>
                      </a:gs>
                      <a:gs pos="100000">
                        <a:schemeClr val="tx1"/>
                      </a:gs>
                    </a:gsLst>
                    <a:lin ang="2700000" scaled="1"/>
                  </a:gradFill>
                  <a:latin typeface="+mj-lt"/>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Deep Learning</a:t>
              </a:r>
              <a:endParaRPr kumimoji="0" lang="en-AU"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 name="Title 8">
            <a:extLst>
              <a:ext uri="{FF2B5EF4-FFF2-40B4-BE49-F238E27FC236}">
                <a16:creationId xmlns:a16="http://schemas.microsoft.com/office/drawing/2014/main" id="{4941E67B-AC57-7D80-E202-04D7320CE1EF}"/>
              </a:ext>
            </a:extLst>
          </p:cNvPr>
          <p:cNvSpPr>
            <a:spLocks noGrp="1"/>
          </p:cNvSpPr>
          <p:nvPr>
            <p:ph type="title"/>
          </p:nvPr>
        </p:nvSpPr>
        <p:spPr/>
        <p:txBody>
          <a:bodyPr/>
          <a:lstStyle/>
          <a:p>
            <a:r>
              <a:rPr lang="en-US"/>
              <a:t>This is a new moment for AI</a:t>
            </a:r>
          </a:p>
        </p:txBody>
      </p:sp>
      <p:sp>
        <p:nvSpPr>
          <p:cNvPr id="13" name="Rectangle: Rounded Corners 56">
            <a:extLst>
              <a:ext uri="{FF2B5EF4-FFF2-40B4-BE49-F238E27FC236}">
                <a16:creationId xmlns:a16="http://schemas.microsoft.com/office/drawing/2014/main" id="{DFE2568E-E8D2-CC6C-AA47-03D213F42BA1}"/>
              </a:ext>
              <a:ext uri="{C183D7F6-B498-43B3-948B-1728B52AA6E4}">
                <adec:decorative xmlns:adec="http://schemas.microsoft.com/office/drawing/2017/decorative" val="1"/>
              </a:ext>
            </a:extLst>
          </p:cNvPr>
          <p:cNvSpPr/>
          <p:nvPr/>
        </p:nvSpPr>
        <p:spPr bwMode="auto">
          <a:xfrm>
            <a:off x="3348424" y="5503449"/>
            <a:ext cx="2483381" cy="658846"/>
          </a:xfrm>
          <a:prstGeom prst="roundRect">
            <a:avLst>
              <a:gd name="adj" fmla="val 28252"/>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800" b="0" i="0" u="none" strike="noStrike" kern="0" cap="none" spc="0" normalizeH="0" baseline="0" noProof="0">
                <a:ln>
                  <a:noFill/>
                </a:ln>
                <a:solidFill>
                  <a:srgbClr val="000000"/>
                </a:solidFill>
                <a:effectLst/>
                <a:uLnTx/>
                <a:uFillTx/>
                <a:latin typeface="Segoe UI Semibold"/>
                <a:ea typeface="+mn-ea"/>
                <a:cs typeface="Segoe UI" pitchFamily="34" charset="0"/>
              </a:rPr>
              <a:t>Generative AI</a:t>
            </a:r>
          </a:p>
        </p:txBody>
      </p:sp>
      <p:sp>
        <p:nvSpPr>
          <p:cNvPr id="17" name="Text Placeholder 7">
            <a:extLst>
              <a:ext uri="{FF2B5EF4-FFF2-40B4-BE49-F238E27FC236}">
                <a16:creationId xmlns:a16="http://schemas.microsoft.com/office/drawing/2014/main" id="{CDD4DE75-06F8-AD29-C769-E337A0380686}"/>
              </a:ext>
              <a:ext uri="{C183D7F6-B498-43B3-948B-1728B52AA6E4}">
                <adec:decorative xmlns:adec="http://schemas.microsoft.com/office/drawing/2017/decorative" val="0"/>
              </a:ext>
            </a:extLst>
          </p:cNvPr>
          <p:cNvSpPr txBox="1">
            <a:spLocks/>
          </p:cNvSpPr>
          <p:nvPr/>
        </p:nvSpPr>
        <p:spPr>
          <a:xfrm>
            <a:off x="6510913" y="143668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1950s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the field of computer science that seeks to create intelligent machines that can replicate or exceed human intelligence.</a:t>
            </a:r>
          </a:p>
        </p:txBody>
      </p:sp>
      <p:sp>
        <p:nvSpPr>
          <p:cNvPr id="18" name="Text Placeholder 8">
            <a:extLst>
              <a:ext uri="{FF2B5EF4-FFF2-40B4-BE49-F238E27FC236}">
                <a16:creationId xmlns:a16="http://schemas.microsoft.com/office/drawing/2014/main" id="{5F9CED03-75D6-F451-7304-C07F489C1637}"/>
              </a:ext>
              <a:ext uri="{C183D7F6-B498-43B3-948B-1728B52AA6E4}">
                <adec:decorative xmlns:adec="http://schemas.microsoft.com/office/drawing/2017/decorative" val="0"/>
              </a:ext>
            </a:extLst>
          </p:cNvPr>
          <p:cNvSpPr txBox="1">
            <a:spLocks/>
          </p:cNvSpPr>
          <p:nvPr/>
        </p:nvSpPr>
        <p:spPr>
          <a:xfrm>
            <a:off x="6510913" y="2620177"/>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1959</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subset of AI that enables machines to learn from existing data and improve upon that data to make decisions or predictions.</a:t>
            </a:r>
          </a:p>
        </p:txBody>
      </p:sp>
      <p:sp>
        <p:nvSpPr>
          <p:cNvPr id="2" name="Text Placeholder 7">
            <a:extLst>
              <a:ext uri="{FF2B5EF4-FFF2-40B4-BE49-F238E27FC236}">
                <a16:creationId xmlns:a16="http://schemas.microsoft.com/office/drawing/2014/main" id="{163D484A-9BA9-46BF-F913-A870EDA91E30}"/>
              </a:ext>
              <a:ext uri="{C183D7F6-B498-43B3-948B-1728B52AA6E4}">
                <adec:decorative xmlns:adec="http://schemas.microsoft.com/office/drawing/2017/decorative" val="0"/>
              </a:ext>
            </a:extLst>
          </p:cNvPr>
          <p:cNvSpPr txBox="1">
            <a:spLocks/>
          </p:cNvSpPr>
          <p:nvPr/>
        </p:nvSpPr>
        <p:spPr>
          <a:xfrm>
            <a:off x="6510913" y="3803666"/>
            <a:ext cx="4563809" cy="961802"/>
          </a:xfrm>
          <a:prstGeom prst="rect">
            <a:avLst/>
          </a:prstGeom>
        </p:spPr>
        <p:txBody>
          <a:bodyPr wrap="square">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2017</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 machine learning technique in which layers of neural networks are used to process data and make decisions.</a:t>
            </a:r>
          </a:p>
        </p:txBody>
      </p:sp>
      <p:cxnSp>
        <p:nvCxnSpPr>
          <p:cNvPr id="21" name="Straight Connector 20">
            <a:extLst>
              <a:ext uri="{FF2B5EF4-FFF2-40B4-BE49-F238E27FC236}">
                <a16:creationId xmlns:a16="http://schemas.microsoft.com/office/drawing/2014/main" id="{3EBC9E90-60A6-0882-9AE7-D4DC35C3629D}"/>
              </a:ext>
              <a:ext uri="{C183D7F6-B498-43B3-948B-1728B52AA6E4}">
                <adec:decorative xmlns:adec="http://schemas.microsoft.com/office/drawing/2017/decorative" val="1"/>
              </a:ext>
            </a:extLst>
          </p:cNvPr>
          <p:cNvCxnSpPr>
            <a:cxnSpLocks/>
          </p:cNvCxnSpPr>
          <p:nvPr/>
        </p:nvCxnSpPr>
        <p:spPr>
          <a:xfrm>
            <a:off x="6441383" y="369282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EF743D-4999-77A3-1D70-D15CFF217C73}"/>
              </a:ext>
              <a:ext uri="{C183D7F6-B498-43B3-948B-1728B52AA6E4}">
                <adec:decorative xmlns:adec="http://schemas.microsoft.com/office/drawing/2017/decorative" val="1"/>
              </a:ext>
            </a:extLst>
          </p:cNvPr>
          <p:cNvCxnSpPr>
            <a:cxnSpLocks/>
          </p:cNvCxnSpPr>
          <p:nvPr/>
        </p:nvCxnSpPr>
        <p:spPr>
          <a:xfrm>
            <a:off x="6441383" y="2509333"/>
            <a:ext cx="4608000" cy="0"/>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Description of generative AI">
            <a:extLst>
              <a:ext uri="{FF2B5EF4-FFF2-40B4-BE49-F238E27FC236}">
                <a16:creationId xmlns:a16="http://schemas.microsoft.com/office/drawing/2014/main" id="{45A5F7FA-2016-5F97-9E4F-CE5F4E4A22C1}"/>
              </a:ext>
            </a:extLst>
          </p:cNvPr>
          <p:cNvGrpSpPr/>
          <p:nvPr/>
        </p:nvGrpSpPr>
        <p:grpSpPr>
          <a:xfrm>
            <a:off x="6443777" y="4962293"/>
            <a:ext cx="4608000" cy="1199995"/>
            <a:chOff x="6443777" y="4962293"/>
            <a:chExt cx="4608000" cy="1199995"/>
          </a:xfrm>
        </p:grpSpPr>
        <p:sp>
          <p:nvSpPr>
            <p:cNvPr id="5" name="Rounded Rectangle 4">
              <a:extLst>
                <a:ext uri="{FF2B5EF4-FFF2-40B4-BE49-F238E27FC236}">
                  <a16:creationId xmlns:a16="http://schemas.microsoft.com/office/drawing/2014/main" id="{4E967E1E-44AC-302B-484D-9233E558620D}"/>
                </a:ext>
              </a:extLst>
            </p:cNvPr>
            <p:cNvSpPr/>
            <p:nvPr/>
          </p:nvSpPr>
          <p:spPr bwMode="auto">
            <a:xfrm>
              <a:off x="6443777" y="4962293"/>
              <a:ext cx="4608000" cy="1199995"/>
            </a:xfrm>
            <a:prstGeom prst="roundRect">
              <a:avLst>
                <a:gd name="adj" fmla="val 10260"/>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Text Placeholder 7">
              <a:extLst>
                <a:ext uri="{FF2B5EF4-FFF2-40B4-BE49-F238E27FC236}">
                  <a16:creationId xmlns:a16="http://schemas.microsoft.com/office/drawing/2014/main" id="{27CF6A4E-7121-D146-938C-8968C4CC6DB3}"/>
                </a:ext>
                <a:ext uri="{C183D7F6-B498-43B3-948B-1728B52AA6E4}">
                  <adec:decorative xmlns:adec="http://schemas.microsoft.com/office/drawing/2017/decorative" val="0"/>
                </a:ext>
              </a:extLst>
            </p:cNvPr>
            <p:cNvSpPr txBox="1">
              <a:spLocks/>
            </p:cNvSpPr>
            <p:nvPr/>
          </p:nvSpPr>
          <p:spPr>
            <a:xfrm>
              <a:off x="6510913" y="5081389"/>
              <a:ext cx="4480861" cy="961802"/>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Semibold"/>
                </a:rPr>
                <a:t>2021</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B0ADDA"/>
                  </a:solidFill>
                  <a:effectLst/>
                  <a:uLnTx/>
                  <a:uFillTx/>
                  <a:latin typeface="Segoe UI Semibold" panose="020B0502040204020203" pitchFamily="34" charset="0"/>
                  <a:ea typeface="+mn-ea"/>
                  <a:cs typeface="Segoe UI Semibold"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new written, visual, and auditory content given prompts or existing data.</a:t>
              </a:r>
            </a:p>
          </p:txBody>
        </p:sp>
      </p:grpSp>
    </p:spTree>
    <p:extLst>
      <p:ext uri="{BB962C8B-B14F-4D97-AF65-F5344CB8AC3E}">
        <p14:creationId xmlns:p14="http://schemas.microsoft.com/office/powerpoint/2010/main" val="13181040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D154DE78-89B2-B5D9-AE51-99843EB9FB68}"/>
              </a:ext>
            </a:extLst>
          </p:cNvPr>
          <p:cNvSpPr txBox="1">
            <a:spLocks noGrp="1"/>
          </p:cNvSpPr>
          <p:nvPr>
            <p:ph type="title" idx="4294967295"/>
          </p:nvPr>
        </p:nvSpPr>
        <p:spPr>
          <a:xfrm>
            <a:off x="587375" y="766469"/>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457200" rtl="0" eaLnBrk="1" latinLnBrk="0" hangingPunct="1">
              <a:lnSpc>
                <a:spcPct val="100000"/>
              </a:lnSpc>
              <a:spcBef>
                <a:spcPct val="0"/>
              </a:spcBef>
              <a:buNone/>
              <a:defRPr lang="en-US" sz="3400" b="1" i="0" kern="1200" cap="none" spc="-50" baseline="0">
                <a:ln w="3175">
                  <a:noFill/>
                </a:ln>
                <a:solidFill>
                  <a:srgbClr val="185E8F"/>
                </a:solidFill>
                <a:effectLst/>
                <a:latin typeface="Trebuchet MS" panose="020B0603020202020204" pitchFamily="34" charset="0"/>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gradFill>
                  <a:gsLst>
                    <a:gs pos="0">
                      <a:schemeClr val="tx1"/>
                    </a:gs>
                    <a:gs pos="53000">
                      <a:schemeClr val="tx1"/>
                    </a:gs>
                  </a:gsLst>
                  <a:lin ang="0" scaled="1"/>
                </a:gradFill>
                <a:effectLst/>
                <a:uLnTx/>
                <a:uFillTx/>
                <a:latin typeface="+mj-lt"/>
                <a:ea typeface="+mj-ea"/>
                <a:cs typeface="+mj-cs"/>
              </a:rPr>
              <a:t>Empowering </a:t>
            </a:r>
            <a:r>
              <a:rPr lang="en-GB" sz="3600">
                <a:gradFill flip="none" rotWithShape="1">
                  <a:gsLst>
                    <a:gs pos="0">
                      <a:srgbClr val="CD9AD0"/>
                    </a:gs>
                    <a:gs pos="100000">
                      <a:srgbClr val="8EC8E8"/>
                    </a:gs>
                  </a:gsLst>
                  <a:lin ang="10800000" scaled="1"/>
                  <a:tileRect/>
                </a:gradFill>
                <a:latin typeface="+mj-lt"/>
                <a:ea typeface="+mn-ea"/>
                <a:cs typeface="Segoe UI" panose="020B0502040204020203" pitchFamily="34" charset="0"/>
              </a:rPr>
              <a:t>every</a:t>
            </a:r>
            <a:r>
              <a:rPr kumimoji="0" lang="en-GB" sz="3600" b="0" i="0" u="none" strike="noStrike" kern="1200" cap="none" spc="-50" normalizeH="0" baseline="0" noProof="0">
                <a:ln w="3175">
                  <a:noFill/>
                </a:ln>
                <a:gradFill>
                  <a:gsLst>
                    <a:gs pos="0">
                      <a:schemeClr val="tx1"/>
                    </a:gs>
                    <a:gs pos="53000">
                      <a:schemeClr val="tx1"/>
                    </a:gs>
                  </a:gsLst>
                  <a:lin ang="0" scaled="1"/>
                </a:gradFill>
                <a:effectLst/>
                <a:uLnTx/>
                <a:uFillTx/>
                <a:latin typeface="+mj-lt"/>
                <a:ea typeface="+mj-ea"/>
                <a:cs typeface="+mj-cs"/>
              </a:rPr>
              <a:t> organization with Azure AI</a:t>
            </a:r>
          </a:p>
        </p:txBody>
      </p:sp>
      <p:sp>
        <p:nvSpPr>
          <p:cNvPr id="4" name="Title 1">
            <a:extLst>
              <a:ext uri="{FF2B5EF4-FFF2-40B4-BE49-F238E27FC236}">
                <a16:creationId xmlns:a16="http://schemas.microsoft.com/office/drawing/2014/main" id="{0BC9DF70-E121-1777-2720-D38885C1BFDA}"/>
              </a:ext>
            </a:extLst>
          </p:cNvPr>
          <p:cNvSpPr txBox="1">
            <a:spLocks/>
          </p:cNvSpPr>
          <p:nvPr/>
        </p:nvSpPr>
        <p:spPr>
          <a:xfrm>
            <a:off x="9158892" y="2106144"/>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OpenAI Service</a:t>
            </a:r>
          </a:p>
        </p:txBody>
      </p:sp>
      <p:sp>
        <p:nvSpPr>
          <p:cNvPr id="7" name="Title 1">
            <a:extLst>
              <a:ext uri="{FF2B5EF4-FFF2-40B4-BE49-F238E27FC236}">
                <a16:creationId xmlns:a16="http://schemas.microsoft.com/office/drawing/2014/main" id="{771DB253-48C4-7E6F-EE37-58D244668714}"/>
              </a:ext>
            </a:extLst>
          </p:cNvPr>
          <p:cNvSpPr txBox="1">
            <a:spLocks/>
          </p:cNvSpPr>
          <p:nvPr/>
        </p:nvSpPr>
        <p:spPr>
          <a:xfrm>
            <a:off x="3106189" y="2112043"/>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Cognitive Services</a:t>
            </a:r>
          </a:p>
        </p:txBody>
      </p:sp>
      <p:sp>
        <p:nvSpPr>
          <p:cNvPr id="10" name="Title 1">
            <a:extLst>
              <a:ext uri="{FF2B5EF4-FFF2-40B4-BE49-F238E27FC236}">
                <a16:creationId xmlns:a16="http://schemas.microsoft.com/office/drawing/2014/main" id="{AB62AFE8-0A0F-E3FA-03BE-34C3A54D1B78}"/>
              </a:ext>
            </a:extLst>
          </p:cNvPr>
          <p:cNvSpPr txBox="1">
            <a:spLocks/>
          </p:cNvSpPr>
          <p:nvPr/>
        </p:nvSpPr>
        <p:spPr>
          <a:xfrm>
            <a:off x="5928232" y="2106144"/>
            <a:ext cx="3197409"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Machine Learning </a:t>
            </a:r>
          </a:p>
        </p:txBody>
      </p:sp>
      <p:sp>
        <p:nvSpPr>
          <p:cNvPr id="13" name="Title 1">
            <a:extLst>
              <a:ext uri="{FF2B5EF4-FFF2-40B4-BE49-F238E27FC236}">
                <a16:creationId xmlns:a16="http://schemas.microsoft.com/office/drawing/2014/main" id="{5D490CD1-0D37-1E80-1EC6-A1A42C8F454E}"/>
              </a:ext>
            </a:extLst>
          </p:cNvPr>
          <p:cNvSpPr txBox="1">
            <a:spLocks/>
          </p:cNvSpPr>
          <p:nvPr/>
        </p:nvSpPr>
        <p:spPr>
          <a:xfrm>
            <a:off x="277712" y="2106144"/>
            <a:ext cx="272255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Azure AI Infrastructure</a:t>
            </a:r>
          </a:p>
        </p:txBody>
      </p:sp>
      <p:sp>
        <p:nvSpPr>
          <p:cNvPr id="23" name="Data Text">
            <a:extLst>
              <a:ext uri="{FF2B5EF4-FFF2-40B4-BE49-F238E27FC236}">
                <a16:creationId xmlns:a16="http://schemas.microsoft.com/office/drawing/2014/main" id="{3F2BE6A1-6DD2-1F67-66E2-C94DED8B7564}"/>
              </a:ext>
            </a:extLst>
          </p:cNvPr>
          <p:cNvSpPr/>
          <p:nvPr/>
        </p:nvSpPr>
        <p:spPr>
          <a:xfrm>
            <a:off x="572367" y="3233666"/>
            <a:ext cx="2133246"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Purpose-built AI supercomputing infrastructure for accelerating innovation</a:t>
            </a:r>
          </a:p>
        </p:txBody>
      </p:sp>
      <p:sp>
        <p:nvSpPr>
          <p:cNvPr id="24" name="Data Text">
            <a:extLst>
              <a:ext uri="{FF2B5EF4-FFF2-40B4-BE49-F238E27FC236}">
                <a16:creationId xmlns:a16="http://schemas.microsoft.com/office/drawing/2014/main" id="{1EC68C24-2F4E-4C28-1FF7-7E6AE3E0F8BE}"/>
              </a:ext>
            </a:extLst>
          </p:cNvPr>
          <p:cNvSpPr/>
          <p:nvPr/>
        </p:nvSpPr>
        <p:spPr>
          <a:xfrm>
            <a:off x="6522129" y="3228384"/>
            <a:ext cx="2009615"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Build, deploy, and manage high-quality models faster and with confidence</a:t>
            </a:r>
          </a:p>
        </p:txBody>
      </p:sp>
      <p:sp>
        <p:nvSpPr>
          <p:cNvPr id="25" name="Data Text">
            <a:extLst>
              <a:ext uri="{FF2B5EF4-FFF2-40B4-BE49-F238E27FC236}">
                <a16:creationId xmlns:a16="http://schemas.microsoft.com/office/drawing/2014/main" id="{B2A084B1-5068-5475-2B4E-02C63C66510E}"/>
              </a:ext>
            </a:extLst>
          </p:cNvPr>
          <p:cNvSpPr/>
          <p:nvPr/>
        </p:nvSpPr>
        <p:spPr>
          <a:xfrm>
            <a:off x="3535645" y="3228384"/>
            <a:ext cx="1863645"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Family of cognitive APIs for vision, speech, language, and decision making</a:t>
            </a:r>
          </a:p>
        </p:txBody>
      </p:sp>
      <p:sp>
        <p:nvSpPr>
          <p:cNvPr id="26" name="Data Text">
            <a:extLst>
              <a:ext uri="{FF2B5EF4-FFF2-40B4-BE49-F238E27FC236}">
                <a16:creationId xmlns:a16="http://schemas.microsoft.com/office/drawing/2014/main" id="{646E9338-410E-FAE6-D329-30D0F9DC2C90}"/>
              </a:ext>
            </a:extLst>
          </p:cNvPr>
          <p:cNvSpPr/>
          <p:nvPr/>
        </p:nvSpPr>
        <p:spPr>
          <a:xfrm>
            <a:off x="9544914" y="3222485"/>
            <a:ext cx="1950513" cy="1246495"/>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Large foundation AI models enriched with your parameters and your data</a:t>
            </a:r>
          </a:p>
        </p:txBody>
      </p:sp>
      <p:sp>
        <p:nvSpPr>
          <p:cNvPr id="28" name="TextBox 27">
            <a:extLst>
              <a:ext uri="{FF2B5EF4-FFF2-40B4-BE49-F238E27FC236}">
                <a16:creationId xmlns:a16="http://schemas.microsoft.com/office/drawing/2014/main" id="{B33F9A66-286F-CC9C-8AF9-7DD7B6A6F9EA}"/>
              </a:ext>
            </a:extLst>
          </p:cNvPr>
          <p:cNvSpPr txBox="1"/>
          <p:nvPr/>
        </p:nvSpPr>
        <p:spPr>
          <a:xfrm>
            <a:off x="9729733" y="5055588"/>
            <a:ext cx="1580875" cy="193899"/>
          </a:xfrm>
          <a:prstGeom prst="rect">
            <a:avLst/>
          </a:prstGeom>
          <a:noFill/>
        </p:spPr>
        <p:txBody>
          <a:bodyPr wrap="square" lIns="0" tIns="0" rIns="0" bIns="0">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3"/>
              </a:rPr>
              <a:t>Learn more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67C2BFD-819B-70BC-5D0F-DAB4A411F083}"/>
              </a:ext>
            </a:extLst>
          </p:cNvPr>
          <p:cNvSpPr txBox="1"/>
          <p:nvPr/>
        </p:nvSpPr>
        <p:spPr>
          <a:xfrm>
            <a:off x="3666238" y="5061487"/>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4"/>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1" name="TextBox 30">
            <a:extLst>
              <a:ext uri="{FF2B5EF4-FFF2-40B4-BE49-F238E27FC236}">
                <a16:creationId xmlns:a16="http://schemas.microsoft.com/office/drawing/2014/main" id="{B4587EB8-395B-1373-716B-6D8BF8DB780B}"/>
              </a:ext>
            </a:extLst>
          </p:cNvPr>
          <p:cNvSpPr txBox="1"/>
          <p:nvPr/>
        </p:nvSpPr>
        <p:spPr>
          <a:xfrm>
            <a:off x="6725707" y="5061487"/>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5"/>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2" name="TextBox 31">
            <a:extLst>
              <a:ext uri="{FF2B5EF4-FFF2-40B4-BE49-F238E27FC236}">
                <a16:creationId xmlns:a16="http://schemas.microsoft.com/office/drawing/2014/main" id="{083E54FE-5DD2-DF30-6425-8ED946B1A052}"/>
              </a:ext>
            </a:extLst>
          </p:cNvPr>
          <p:cNvSpPr txBox="1"/>
          <p:nvPr/>
        </p:nvSpPr>
        <p:spPr>
          <a:xfrm>
            <a:off x="837761" y="5066769"/>
            <a:ext cx="1602459"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6"/>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Tree>
    <p:extLst>
      <p:ext uri="{BB962C8B-B14F-4D97-AF65-F5344CB8AC3E}">
        <p14:creationId xmlns:p14="http://schemas.microsoft.com/office/powerpoint/2010/main" val="3326607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0231D-DBF0-D0C3-C041-77A564EFD67A}"/>
              </a:ext>
            </a:extLst>
          </p:cNvPr>
          <p:cNvSpPr txBox="1"/>
          <p:nvPr/>
        </p:nvSpPr>
        <p:spPr>
          <a:xfrm>
            <a:off x="651642" y="2479602"/>
            <a:ext cx="10888718" cy="492329"/>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7396">
                      <a:srgbClr val="FFFFFF"/>
                    </a:gs>
                    <a:gs pos="100000">
                      <a:srgbClr val="FFFFFF"/>
                    </a:gs>
                  </a:gsLst>
                  <a:lin ang="5287640" scaled="1"/>
                </a:gradFill>
                <a:effectLst/>
                <a:uLnTx/>
                <a:uFillTx/>
                <a:latin typeface="Segoe UI Semibold"/>
                <a:ea typeface="+mn-ea"/>
                <a:cs typeface="+mn-cs"/>
                <a:sym typeface="Segoe Pro Display"/>
              </a:rPr>
              <a:t>AI at any scale with AI-optimized Azure Virtual Machines</a:t>
            </a:r>
          </a:p>
        </p:txBody>
      </p:sp>
      <p:sp>
        <p:nvSpPr>
          <p:cNvPr id="31" name="Title 30">
            <a:extLst>
              <a:ext uri="{FF2B5EF4-FFF2-40B4-BE49-F238E27FC236}">
                <a16:creationId xmlns:a16="http://schemas.microsoft.com/office/drawing/2014/main" id="{44C63B1F-C04B-467E-C762-0B6D54959068}"/>
              </a:ext>
            </a:extLst>
          </p:cNvPr>
          <p:cNvSpPr txBox="1">
            <a:spLocks noGrp="1"/>
          </p:cNvSpPr>
          <p:nvPr>
            <p:ph type="title" idx="4294967295"/>
          </p:nvPr>
        </p:nvSpPr>
        <p:spPr>
          <a:xfrm>
            <a:off x="2006600" y="1463013"/>
            <a:ext cx="8178800" cy="839788"/>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fontAlgn="auto">
              <a:lnSpc>
                <a:spcPct val="90000"/>
              </a:lnSpc>
              <a:spcBef>
                <a:spcPts val="0"/>
              </a:spcBef>
              <a:spcAft>
                <a:spcPts val="0"/>
              </a:spcAft>
              <a:buClrTx/>
              <a:buSzTx/>
              <a:buFontTx/>
              <a:buNone/>
              <a:tabLst/>
              <a:defRPr sz="5400">
                <a:gradFill flip="none" rotWithShape="1">
                  <a:gsLst>
                    <a:gs pos="0">
                      <a:srgbClr val="CD9AD0"/>
                    </a:gs>
                    <a:gs pos="100000">
                      <a:srgbClr val="8EC8E8"/>
                    </a:gs>
                  </a:gsLst>
                  <a:lin ang="10800000" scaled="1"/>
                  <a:tileRect/>
                </a:gradFill>
                <a:latin typeface="+mj-lt"/>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mj-lt"/>
                <a:ea typeface="+mn-ea"/>
                <a:cs typeface="Segoe UI" panose="020B0502040204020203" pitchFamily="34" charset="0"/>
              </a:rPr>
              <a:t>AI Infrastructure</a:t>
            </a:r>
          </a:p>
        </p:txBody>
      </p:sp>
      <p:sp>
        <p:nvSpPr>
          <p:cNvPr id="54" name="TextBox 53">
            <a:extLst>
              <a:ext uri="{FF2B5EF4-FFF2-40B4-BE49-F238E27FC236}">
                <a16:creationId xmlns:a16="http://schemas.microsoft.com/office/drawing/2014/main" id="{F5BEBF34-4EC4-370B-5932-F368CA72EB4A}"/>
              </a:ext>
            </a:extLst>
          </p:cNvPr>
          <p:cNvSpPr txBox="1"/>
          <p:nvPr/>
        </p:nvSpPr>
        <p:spPr>
          <a:xfrm>
            <a:off x="7990806" y="4165321"/>
            <a:ext cx="2194560"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Proven AI supercomputing performance</a:t>
            </a:r>
          </a:p>
        </p:txBody>
      </p:sp>
      <p:sp>
        <p:nvSpPr>
          <p:cNvPr id="44" name="TextBox 43">
            <a:extLst>
              <a:ext uri="{FF2B5EF4-FFF2-40B4-BE49-F238E27FC236}">
                <a16:creationId xmlns:a16="http://schemas.microsoft.com/office/drawing/2014/main" id="{238254D2-2E87-8A10-C9D4-06602E4802CA}"/>
              </a:ext>
            </a:extLst>
          </p:cNvPr>
          <p:cNvSpPr txBox="1"/>
          <p:nvPr/>
        </p:nvSpPr>
        <p:spPr>
          <a:xfrm>
            <a:off x="1961657" y="4165321"/>
            <a:ext cx="2068806" cy="707886"/>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Purpose-built AI infrastructure</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4582391" y="3594657"/>
            <a:ext cx="0" cy="165871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7517332" y="3594657"/>
            <a:ext cx="0" cy="165871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D89E1ED-0EC2-3169-8176-3CE1C5A8D08A}"/>
              </a:ext>
            </a:extLst>
          </p:cNvPr>
          <p:cNvSpPr txBox="1"/>
          <p:nvPr/>
        </p:nvSpPr>
        <p:spPr>
          <a:xfrm>
            <a:off x="5119086" y="4165321"/>
            <a:ext cx="1929114"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at scale for large AI models </a:t>
            </a:r>
          </a:p>
        </p:txBody>
      </p:sp>
      <p:sp>
        <p:nvSpPr>
          <p:cNvPr id="3" name="Graphic 58">
            <a:extLst>
              <a:ext uri="{FF2B5EF4-FFF2-40B4-BE49-F238E27FC236}">
                <a16:creationId xmlns:a16="http://schemas.microsoft.com/office/drawing/2014/main" id="{AEC352D0-C30F-9756-1463-129AE8C9467B}"/>
              </a:ext>
              <a:ext uri="{C183D7F6-B498-43B3-948B-1728B52AA6E4}">
                <adec:decorative xmlns:adec="http://schemas.microsoft.com/office/drawing/2017/decorative" val="1"/>
              </a:ext>
            </a:extLst>
          </p:cNvPr>
          <p:cNvSpPr/>
          <p:nvPr/>
        </p:nvSpPr>
        <p:spPr>
          <a:xfrm>
            <a:off x="2794055" y="3625794"/>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raphic 64">
            <a:extLst>
              <a:ext uri="{FF2B5EF4-FFF2-40B4-BE49-F238E27FC236}">
                <a16:creationId xmlns:a16="http://schemas.microsoft.com/office/drawing/2014/main" id="{B215D6A1-4C45-A125-FB6E-7A7328797DFF}"/>
              </a:ext>
              <a:ext uri="{C183D7F6-B498-43B3-948B-1728B52AA6E4}">
                <adec:decorative xmlns:adec="http://schemas.microsoft.com/office/drawing/2017/decorative" val="1"/>
              </a:ext>
            </a:extLst>
          </p:cNvPr>
          <p:cNvSpPr/>
          <p:nvPr/>
        </p:nvSpPr>
        <p:spPr>
          <a:xfrm>
            <a:off x="5897262" y="3652895"/>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52">
            <a:extLst>
              <a:ext uri="{FF2B5EF4-FFF2-40B4-BE49-F238E27FC236}">
                <a16:creationId xmlns:a16="http://schemas.microsoft.com/office/drawing/2014/main" id="{5FA02A5C-A923-1263-9C90-A92BB9F70094}"/>
              </a:ext>
              <a:ext uri="{C183D7F6-B498-43B3-948B-1728B52AA6E4}">
                <adec:decorative xmlns:adec="http://schemas.microsoft.com/office/drawing/2017/decorative" val="1"/>
              </a:ext>
            </a:extLst>
          </p:cNvPr>
          <p:cNvSpPr/>
          <p:nvPr/>
        </p:nvSpPr>
        <p:spPr>
          <a:xfrm>
            <a:off x="8896237" y="3667017"/>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7490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2.96296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3.7037E-6 L 0 0.01968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125E-6 2.22222E-6 L -3.1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600"/>
                                  </p:stCondLst>
                                  <p:childTnLst>
                                    <p:animMotion origin="layout" path="M -2.70833E-6 -1.48148E-6 L -2.70833E-6 0.01968 " pathEditMode="relative" rAng="0" ptsTypes="AA">
                                      <p:cBhvr>
                                        <p:cTn id="24" dur="500" spd="-100000" fill="hold"/>
                                        <p:tgtEl>
                                          <p:spTgt spid="54"/>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42" presetClass="path" presetSubtype="0" decel="100000" fill="hold" grpId="1" nodeType="withEffect">
                                  <p:stCondLst>
                                    <p:cond delay="200"/>
                                  </p:stCondLst>
                                  <p:childTnLst>
                                    <p:animMotion origin="layout" path="M -3.125E-6 -1.48148E-6 L -3.125E-6 0.01968 " pathEditMode="relative" rAng="0" ptsTypes="AA">
                                      <p:cBhvr>
                                        <p:cTn id="35" dur="500" spd="-100000" fill="hold"/>
                                        <p:tgtEl>
                                          <p:spTgt spid="3"/>
                                        </p:tgtEl>
                                        <p:attrNameLst>
                                          <p:attrName>ppt_x</p:attrName>
                                          <p:attrName>ppt_y</p:attrName>
                                        </p:attrNameLst>
                                      </p:cBhvr>
                                      <p:rCtr x="0" y="972"/>
                                    </p:animMotion>
                                  </p:childTnLst>
                                </p:cTn>
                              </p:par>
                              <p:par>
                                <p:cTn id="36" presetID="10" presetClass="entr" presetSubtype="0" fill="hold" grpId="0" nodeType="withEffect">
                                  <p:stCondLst>
                                    <p:cond delay="4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42" presetClass="path" presetSubtype="0" decel="100000" fill="hold" grpId="1" nodeType="withEffect">
                                  <p:stCondLst>
                                    <p:cond delay="400"/>
                                  </p:stCondLst>
                                  <p:childTnLst>
                                    <p:animMotion origin="layout" path="M 1.66667E-6 -1.48148E-6 L 1.66667E-6 0.01968 " pathEditMode="relative" rAng="0" ptsTypes="AA">
                                      <p:cBhvr>
                                        <p:cTn id="40" dur="500" spd="-100000" fill="hold"/>
                                        <p:tgtEl>
                                          <p:spTgt spid="2"/>
                                        </p:tgtEl>
                                        <p:attrNameLst>
                                          <p:attrName>ppt_x</p:attrName>
                                          <p:attrName>ppt_y</p:attrName>
                                        </p:attrNameLst>
                                      </p:cBhvr>
                                      <p:rCtr x="0" y="972"/>
                                    </p:animMotion>
                                  </p:childTnLst>
                                </p:cTn>
                              </p:par>
                              <p:par>
                                <p:cTn id="41" presetID="10" presetClass="entr" presetSubtype="0" fill="hold" grpId="0" nodeType="withEffect">
                                  <p:stCondLst>
                                    <p:cond delay="4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42" presetClass="path" presetSubtype="0" decel="100000" fill="hold" grpId="1" nodeType="withEffect">
                                  <p:stCondLst>
                                    <p:cond delay="400"/>
                                  </p:stCondLst>
                                  <p:childTnLst>
                                    <p:animMotion origin="layout" path="M 1.66667E-6 -1.48148E-6 L 1.66667E-6 0.01968 " pathEditMode="relative" rAng="0" ptsTypes="AA">
                                      <p:cBhvr>
                                        <p:cTn id="45" dur="500" spd="-100000" fill="hold"/>
                                        <p:tgtEl>
                                          <p:spTgt spid="4"/>
                                        </p:tgtEl>
                                        <p:attrNameLst>
                                          <p:attrName>ppt_x</p:attrName>
                                          <p:attrName>ppt_y</p:attrName>
                                        </p:attrNameLst>
                                      </p:cBhvr>
                                      <p:rCtr x="0" y="972"/>
                                    </p:animMotion>
                                  </p:childTnLst>
                                </p:cTn>
                              </p:par>
                              <p:par>
                                <p:cTn id="46" presetID="10" presetClass="entr" presetSubtype="0" fill="hold" grpId="0" nodeType="withEffect">
                                  <p:stCondLst>
                                    <p:cond delay="6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42" presetClass="path" presetSubtype="0" decel="100000" fill="hold" grpId="1" nodeType="withEffect">
                                  <p:stCondLst>
                                    <p:cond delay="600"/>
                                  </p:stCondLst>
                                  <p:childTnLst>
                                    <p:animMotion origin="layout" path="M -2.70833E-6 -1.48148E-6 L -2.70833E-6 0.01968 " pathEditMode="relative" rAng="0" ptsTypes="AA">
                                      <p:cBhvr>
                                        <p:cTn id="50"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1" grpId="0"/>
      <p:bldP spid="31" grpId="1"/>
      <p:bldP spid="54" grpId="0"/>
      <p:bldP spid="54" grpId="1"/>
      <p:bldP spid="44" grpId="0"/>
      <p:bldP spid="44" grpId="1"/>
      <p:bldP spid="2" grpId="0"/>
      <p:bldP spid="2" grpId="1"/>
      <p:bldP spid="3" grpId="0" animBg="1"/>
      <p:bldP spid="3" grpId="1" animBg="1"/>
      <p:bldP spid="4" grpId="0" animBg="1"/>
      <p:bldP spid="4" grpId="1" animBg="1"/>
      <p:bldP spid="7" grpId="0" animBg="1"/>
      <p:bldP spid="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p:txBody>
          <a:bodyPr/>
          <a:lstStyle/>
          <a:p>
            <a:r>
              <a:rPr lang="en-US"/>
              <a:t>Jesper </a:t>
            </a:r>
            <a:r>
              <a:rPr lang="en-US" err="1"/>
              <a:t>Pærregaard</a:t>
            </a:r>
            <a:endParaRPr lang="en-US"/>
          </a:p>
        </p:txBody>
      </p:sp>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p:txBody>
          <a:bodyPr/>
          <a:lstStyle/>
          <a:p>
            <a:r>
              <a:rPr lang="en-US"/>
              <a:t>Group Product Manager</a:t>
            </a:r>
            <a:br>
              <a:rPr lang="en-US"/>
            </a:br>
            <a:r>
              <a:rPr lang="en-US"/>
              <a:t>Laerdal Medical</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p:txBody>
          <a:bodyPr/>
          <a:lstStyle/>
          <a:p>
            <a:r>
              <a:rPr lang="en-US"/>
              <a:t>“We tested different text-to-speech service providers, but Azure offered us the best combination of quality, cost, pre-made neural voices, ability to make our own custom voices, and an easy-to-use API.”</a:t>
            </a:r>
          </a:p>
        </p:txBody>
      </p:sp>
      <p:pic>
        <p:nvPicPr>
          <p:cNvPr id="6" name="Picture Placeholder 5" descr="A picture containing text, graphics, graphic design, logo&#10;&#10;Description automatically generated">
            <a:extLst>
              <a:ext uri="{FF2B5EF4-FFF2-40B4-BE49-F238E27FC236}">
                <a16:creationId xmlns:a16="http://schemas.microsoft.com/office/drawing/2014/main" id="{7F34BED8-006C-7583-43A1-042D6A6C24D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41203598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p:txBody>
          <a:bodyPr/>
          <a:lstStyle/>
          <a:p>
            <a:r>
              <a:rPr lang="en-US"/>
              <a:t>Mayur Sand</a:t>
            </a:r>
          </a:p>
        </p:txBody>
      </p:sp>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p:txBody>
          <a:bodyPr/>
          <a:lstStyle/>
          <a:p>
            <a:r>
              <a:rPr lang="en-US"/>
              <a:t>Digital Product &amp; Transformation Manager</a:t>
            </a:r>
            <a:br>
              <a:rPr lang="en-US"/>
            </a:br>
            <a:r>
              <a:rPr lang="en-US"/>
              <a:t>E.ON SE</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p:txBody>
          <a:bodyPr/>
          <a:lstStyle/>
          <a:p>
            <a:r>
              <a:rPr lang="en-US"/>
              <a:t>“Azure Data Factory and Azure ML enabled us to speed up the data feed for the more than 400 buildings by about 25 percent; now that our calculations can be performed in parallel, we can train our models even 50 percent faster.”</a:t>
            </a:r>
          </a:p>
        </p:txBody>
      </p:sp>
      <p:pic>
        <p:nvPicPr>
          <p:cNvPr id="6" name="Picture Placeholder 5" descr="A red text on a white background">
            <a:extLst>
              <a:ext uri="{FF2B5EF4-FFF2-40B4-BE49-F238E27FC236}">
                <a16:creationId xmlns:a16="http://schemas.microsoft.com/office/drawing/2014/main" id="{7F34BED8-006C-7583-43A1-042D6A6C24D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8236190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p:txBody>
          <a:bodyPr/>
          <a:lstStyle/>
          <a:p>
            <a:r>
              <a:rPr lang="en-US"/>
              <a:t>Milton </a:t>
            </a:r>
            <a:r>
              <a:rPr lang="en-US" err="1"/>
              <a:t>Stiilpend</a:t>
            </a:r>
            <a:endParaRPr lang="en-US"/>
          </a:p>
        </p:txBody>
      </p:sp>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p:txBody>
          <a:bodyPr/>
          <a:lstStyle/>
          <a:p>
            <a:r>
              <a:rPr lang="en-US"/>
              <a:t>Innovation &amp; Research Director</a:t>
            </a:r>
          </a:p>
          <a:p>
            <a:r>
              <a:rPr lang="en-US"/>
              <a:t>Take Blip</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p:txBody>
          <a:bodyPr/>
          <a:lstStyle/>
          <a:p>
            <a:r>
              <a:rPr lang="en-US"/>
              <a:t>“By using Azure OpenAI Service […] Take Blip is taking a leading-edge approach to AI that makes us future-ready and gives us a competitive edge in the marketplace for customer experience technology.”</a:t>
            </a:r>
          </a:p>
        </p:txBody>
      </p:sp>
      <p:pic>
        <p:nvPicPr>
          <p:cNvPr id="6" name="Picture Placeholder 5" descr="A blue and black logo">
            <a:extLst>
              <a:ext uri="{FF2B5EF4-FFF2-40B4-BE49-F238E27FC236}">
                <a16:creationId xmlns:a16="http://schemas.microsoft.com/office/drawing/2014/main" id="{7F34BED8-006C-7583-43A1-042D6A6C24D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0000398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7481B-EEF5-E024-D09F-FC9D461030E6}"/>
              </a:ext>
            </a:extLst>
          </p:cNvPr>
          <p:cNvSpPr>
            <a:spLocks noGrp="1"/>
          </p:cNvSpPr>
          <p:nvPr>
            <p:ph type="title"/>
          </p:nvPr>
        </p:nvSpPr>
        <p:spPr>
          <a:xfrm>
            <a:off x="588263" y="585788"/>
            <a:ext cx="3767837" cy="5683250"/>
          </a:xfrm>
        </p:spPr>
        <p:txBody>
          <a:bodyPr/>
          <a:lstStyle/>
          <a:p>
            <a:r>
              <a:rPr lang="en-CA" sz="4400">
                <a:gradFill flip="none" rotWithShape="1">
                  <a:gsLst>
                    <a:gs pos="12000">
                      <a:srgbClr val="CD9AD0"/>
                    </a:gs>
                    <a:gs pos="36000">
                      <a:srgbClr val="8EC8E8"/>
                    </a:gs>
                  </a:gsLst>
                  <a:lin ang="10800000" scaled="1"/>
                  <a:tileRect/>
                </a:gradFill>
                <a:latin typeface="Segoe UI Semibold"/>
                <a:ea typeface="+mj-lt"/>
                <a:cs typeface="Segoe UI Semibold"/>
              </a:rPr>
              <a:t>Real business outcomes </a:t>
            </a:r>
            <a:r>
              <a:rPr lang="en-CA" sz="4400">
                <a:solidFill>
                  <a:schemeClr val="tx1"/>
                </a:solidFill>
              </a:rPr>
              <a:t>with Azure AI</a:t>
            </a:r>
          </a:p>
        </p:txBody>
      </p:sp>
      <p:sp>
        <p:nvSpPr>
          <p:cNvPr id="5" name="Text Placeholder 4">
            <a:extLst>
              <a:ext uri="{FF2B5EF4-FFF2-40B4-BE49-F238E27FC236}">
                <a16:creationId xmlns:a16="http://schemas.microsoft.com/office/drawing/2014/main" id="{259BDBA2-47C1-8798-F09A-3EF065865826}"/>
              </a:ext>
            </a:extLst>
          </p:cNvPr>
          <p:cNvSpPr>
            <a:spLocks noGrp="1"/>
          </p:cNvSpPr>
          <p:nvPr>
            <p:ph type="body" sz="quarter" idx="11"/>
          </p:nvPr>
        </p:nvSpPr>
        <p:spPr/>
        <p:txBody>
          <a:bodyPr/>
          <a:lstStyle/>
          <a:p>
            <a:r>
              <a:rPr lang="en-CA"/>
              <a:t>Reduced voice creation by 60 days </a:t>
            </a:r>
          </a:p>
        </p:txBody>
      </p:sp>
      <p:sp>
        <p:nvSpPr>
          <p:cNvPr id="6" name="Text Placeholder 5">
            <a:extLst>
              <a:ext uri="{FF2B5EF4-FFF2-40B4-BE49-F238E27FC236}">
                <a16:creationId xmlns:a16="http://schemas.microsoft.com/office/drawing/2014/main" id="{20AE6A11-6CA5-C6A5-841A-AE51A67911F5}"/>
              </a:ext>
            </a:extLst>
          </p:cNvPr>
          <p:cNvSpPr>
            <a:spLocks noGrp="1"/>
          </p:cNvSpPr>
          <p:nvPr>
            <p:ph type="body" sz="quarter" idx="12"/>
          </p:nvPr>
        </p:nvSpPr>
        <p:spPr/>
        <p:txBody>
          <a:bodyPr/>
          <a:lstStyle/>
          <a:p>
            <a:r>
              <a:rPr lang="en-CA"/>
              <a:t>Increased model training by 50%</a:t>
            </a:r>
          </a:p>
        </p:txBody>
      </p:sp>
      <p:sp>
        <p:nvSpPr>
          <p:cNvPr id="7" name="Text Placeholder 6">
            <a:extLst>
              <a:ext uri="{FF2B5EF4-FFF2-40B4-BE49-F238E27FC236}">
                <a16:creationId xmlns:a16="http://schemas.microsoft.com/office/drawing/2014/main" id="{FDF84CDC-262F-F4B9-5B11-39A3AB36F655}"/>
              </a:ext>
            </a:extLst>
          </p:cNvPr>
          <p:cNvSpPr>
            <a:spLocks noGrp="1"/>
          </p:cNvSpPr>
          <p:nvPr>
            <p:ph type="body" sz="quarter" idx="14"/>
          </p:nvPr>
        </p:nvSpPr>
        <p:spPr/>
        <p:txBody>
          <a:bodyPr/>
          <a:lstStyle/>
          <a:p>
            <a:r>
              <a:rPr lang="en-CA"/>
              <a:t>Create generated content with 83% approval rate</a:t>
            </a:r>
          </a:p>
        </p:txBody>
      </p:sp>
      <p:pic>
        <p:nvPicPr>
          <p:cNvPr id="8" name="Picture 1">
            <a:extLst>
              <a:ext uri="{FF2B5EF4-FFF2-40B4-BE49-F238E27FC236}">
                <a16:creationId xmlns:a16="http://schemas.microsoft.com/office/drawing/2014/main" id="{78C62D57-8C02-1586-AD81-C61266DBE1CE}"/>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02506" y="1580130"/>
            <a:ext cx="687003" cy="687003"/>
          </a:xfrm>
          <a:prstGeom prst="rect">
            <a:avLst/>
          </a:prstGeom>
        </p:spPr>
      </p:pic>
      <p:pic>
        <p:nvPicPr>
          <p:cNvPr id="11" name="Picture 2">
            <a:extLst>
              <a:ext uri="{FF2B5EF4-FFF2-40B4-BE49-F238E27FC236}">
                <a16:creationId xmlns:a16="http://schemas.microsoft.com/office/drawing/2014/main" id="{FCD44868-F75F-9DD4-9E6A-2A46C77E1334}"/>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68155" y="3049561"/>
            <a:ext cx="755703" cy="755703"/>
          </a:xfrm>
          <a:prstGeom prst="rect">
            <a:avLst/>
          </a:prstGeom>
        </p:spPr>
      </p:pic>
      <p:pic>
        <p:nvPicPr>
          <p:cNvPr id="22" name="Picture 11">
            <a:extLst>
              <a:ext uri="{FF2B5EF4-FFF2-40B4-BE49-F238E27FC236}">
                <a16:creationId xmlns:a16="http://schemas.microsoft.com/office/drawing/2014/main" id="{5CF6A2E0-C657-322C-0F02-1FAD06C4580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39268" y="4501596"/>
            <a:ext cx="687003" cy="687003"/>
          </a:xfrm>
          <a:prstGeom prst="rect">
            <a:avLst/>
          </a:prstGeom>
        </p:spPr>
      </p:pic>
      <p:cxnSp>
        <p:nvCxnSpPr>
          <p:cNvPr id="24" name="Straight Connector 23">
            <a:extLst>
              <a:ext uri="{FF2B5EF4-FFF2-40B4-BE49-F238E27FC236}">
                <a16:creationId xmlns:a16="http://schemas.microsoft.com/office/drawing/2014/main" id="{21232D5B-DC4E-4148-9D89-A90B2CA5EC1F}"/>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8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64" presetClass="path" presetSubtype="0" decel="100000" fill="hold" grpId="1" nodeType="withEffect">
                                  <p:stCondLst>
                                    <p:cond delay="0"/>
                                  </p:stCondLst>
                                  <p:childTnLst>
                                    <p:animMotion origin="layout" path="M 6.25E-7 0.0625 L 3.75E-6 -3.33333E-6 " pathEditMode="relative" rAng="0" ptsTypes="AA">
                                      <p:cBhvr>
                                        <p:cTn id="24" dur="500" fill="hold"/>
                                        <p:tgtEl>
                                          <p:spTgt spid="5">
                                            <p:txEl>
                                              <p:pRg st="0" end="0"/>
                                            </p:txEl>
                                          </p:spTgt>
                                        </p:tgtEl>
                                        <p:attrNameLst>
                                          <p:attrName>ppt_x</p:attrName>
                                          <p:attrName>ppt_y</p:attrName>
                                        </p:attrNameLst>
                                      </p:cBhvr>
                                      <p:rCtr x="208" y="-3148"/>
                                    </p:animMotion>
                                  </p:childTnLst>
                                </p:cTn>
                              </p:par>
                              <p:par>
                                <p:cTn id="25" presetID="64" presetClass="path" presetSubtype="0" decel="100000" fill="hold" nodeType="withEffect">
                                  <p:stCondLst>
                                    <p:cond delay="0"/>
                                  </p:stCondLst>
                                  <p:childTnLst>
                                    <p:animMotion origin="layout" path="M 4.16667E-7 0.04676 L 4.16667E-7 -4.07407E-6 " pathEditMode="relative" rAng="0" ptsTypes="AA">
                                      <p:cBhvr>
                                        <p:cTn id="26" dur="500" fill="hold"/>
                                        <p:tgtEl>
                                          <p:spTgt spid="8"/>
                                        </p:tgtEl>
                                        <p:attrNameLst>
                                          <p:attrName>ppt_x</p:attrName>
                                          <p:attrName>ppt_y</p:attrName>
                                        </p:attrNameLst>
                                      </p:cBhvr>
                                      <p:rCtr x="0" y="-2338"/>
                                    </p:animMotion>
                                  </p:childTnLst>
                                </p:cTn>
                              </p:par>
                              <p:par>
                                <p:cTn id="27" presetID="64" presetClass="path" presetSubtype="0" decel="100000" fill="hold" nodeType="withEffect">
                                  <p:stCondLst>
                                    <p:cond delay="0"/>
                                  </p:stCondLst>
                                  <p:childTnLst>
                                    <p:animMotion origin="layout" path="M 4.16667E-7 0.04722 L 4.16667E-7 1.48148E-6 " pathEditMode="relative" rAng="0" ptsTypes="AA">
                                      <p:cBhvr>
                                        <p:cTn id="28" dur="500" fill="hold"/>
                                        <p:tgtEl>
                                          <p:spTgt spid="11"/>
                                        </p:tgtEl>
                                        <p:attrNameLst>
                                          <p:attrName>ppt_x</p:attrName>
                                          <p:attrName>ppt_y</p:attrName>
                                        </p:attrNameLst>
                                      </p:cBhvr>
                                      <p:rCtr x="0" y="-2361"/>
                                    </p:animMotion>
                                  </p:childTnLst>
                                </p:cTn>
                              </p:par>
                              <p:par>
                                <p:cTn id="29" presetID="64" presetClass="path" presetSubtype="0" decel="100000" fill="hold" grpId="1" nodeType="withEffect">
                                  <p:stCondLst>
                                    <p:cond delay="0"/>
                                  </p:stCondLst>
                                  <p:childTnLst>
                                    <p:animMotion origin="layout" path="M 8.33333E-7 0.04699 L 8.33333E-7 -7.40741E-7 " pathEditMode="relative" rAng="0" ptsTypes="AA">
                                      <p:cBhvr>
                                        <p:cTn id="30" dur="500" fill="hold"/>
                                        <p:tgtEl>
                                          <p:spTgt spid="6">
                                            <p:txEl>
                                              <p:pRg st="0" end="0"/>
                                            </p:txEl>
                                          </p:spTgt>
                                        </p:tgtEl>
                                        <p:attrNameLst>
                                          <p:attrName>ppt_x</p:attrName>
                                          <p:attrName>ppt_y</p:attrName>
                                        </p:attrNameLst>
                                      </p:cBhvr>
                                      <p:rCtr x="0" y="-2824"/>
                                    </p:animMotion>
                                  </p:childTnLst>
                                </p:cTn>
                              </p:par>
                              <p:par>
                                <p:cTn id="31" presetID="64" presetClass="path" presetSubtype="0" decel="100000" fill="hold" nodeType="withEffect">
                                  <p:stCondLst>
                                    <p:cond delay="0"/>
                                  </p:stCondLst>
                                  <p:childTnLst>
                                    <p:animMotion origin="layout" path="M 2.5E-6 0.03565 L 2.5E-6 -1.48148E-6 " pathEditMode="relative" rAng="0" ptsTypes="AA">
                                      <p:cBhvr>
                                        <p:cTn id="32" dur="500" fill="hold"/>
                                        <p:tgtEl>
                                          <p:spTgt spid="22"/>
                                        </p:tgtEl>
                                        <p:attrNameLst>
                                          <p:attrName>ppt_x</p:attrName>
                                          <p:attrName>ppt_y</p:attrName>
                                        </p:attrNameLst>
                                      </p:cBhvr>
                                      <p:rCtr x="0" y="-1782"/>
                                    </p:animMotion>
                                  </p:childTnLst>
                                </p:cTn>
                              </p:par>
                              <p:par>
                                <p:cTn id="33" presetID="64" presetClass="path" presetSubtype="0" decel="100000" fill="hold" grpId="1" nodeType="withEffect">
                                  <p:stCondLst>
                                    <p:cond delay="0"/>
                                  </p:stCondLst>
                                  <p:childTnLst>
                                    <p:animMotion origin="layout" path="M -1.25E-6 0.04699 L -1.25E-6 -1.48148E-6 " pathEditMode="relative" rAng="0" ptsTypes="AA">
                                      <p:cBhvr>
                                        <p:cTn id="34" dur="500" fill="hold"/>
                                        <p:tgtEl>
                                          <p:spTgt spid="7">
                                            <p:txEl>
                                              <p:pRg st="0" end="0"/>
                                            </p:txEl>
                                          </p:spTgt>
                                        </p:tgtEl>
                                        <p:attrNameLst>
                                          <p:attrName>ppt_x</p:attrName>
                                          <p:attrName>ppt_y</p:attrName>
                                        </p:attrNameLst>
                                      </p:cBhvr>
                                      <p:rCtr x="0" y="-2361"/>
                                    </p:animMotion>
                                  </p:childTnLst>
                                </p:cTn>
                              </p:par>
                              <p:par>
                                <p:cTn id="35" presetID="16" presetClass="entr" presetSubtype="42"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outHorizont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build="p"/>
      <p:bldP spid="6" grpId="1" build="p"/>
      <p:bldP spid="7" grpId="0" build="p"/>
      <p:bldP spid="7" grpI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9088" name="Straight Connector 299087">
            <a:extLst>
              <a:ext uri="{FF2B5EF4-FFF2-40B4-BE49-F238E27FC236}">
                <a16:creationId xmlns:a16="http://schemas.microsoft.com/office/drawing/2014/main" id="{666125E1-E7FE-AD76-6108-E14E4715C396}"/>
              </a:ext>
              <a:ext uri="{C183D7F6-B498-43B3-948B-1728B52AA6E4}">
                <adec:decorative xmlns:adec="http://schemas.microsoft.com/office/drawing/2017/decorative" val="1"/>
              </a:ext>
            </a:extLst>
          </p:cNvPr>
          <p:cNvCxnSpPr>
            <a:cxnSpLocks/>
          </p:cNvCxnSpPr>
          <p:nvPr/>
        </p:nvCxnSpPr>
        <p:spPr>
          <a:xfrm flipH="1">
            <a:off x="-33337" y="5098306"/>
            <a:ext cx="12258675" cy="0"/>
          </a:xfrm>
          <a:prstGeom prst="line">
            <a:avLst/>
          </a:prstGeom>
          <a:ln>
            <a:gradFill flip="none" rotWithShape="1">
              <a:gsLst>
                <a:gs pos="0">
                  <a:srgbClr val="091F2C"/>
                </a:gs>
                <a:gs pos="50000">
                  <a:schemeClr val="accent1"/>
                </a:gs>
                <a:gs pos="100000">
                  <a:srgbClr val="091F2C"/>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E5E7AD7-CB5D-1974-ABF8-31C45EEBCDA2}"/>
              </a:ext>
            </a:extLst>
          </p:cNvPr>
          <p:cNvSpPr>
            <a:spLocks noGrp="1"/>
          </p:cNvSpPr>
          <p:nvPr>
            <p:ph type="title"/>
          </p:nvPr>
        </p:nvSpPr>
        <p:spPr/>
        <p:txBody>
          <a:bodyPr/>
          <a:lstStyle/>
          <a:p>
            <a:pPr lvl="0"/>
            <a:r>
              <a:rPr lang="en-US" noProof="0"/>
              <a:t>Azure OpenAI Service</a:t>
            </a:r>
          </a:p>
        </p:txBody>
      </p:sp>
      <p:grpSp>
        <p:nvGrpSpPr>
          <p:cNvPr id="2" name="Group 1">
            <a:extLst>
              <a:ext uri="{FF2B5EF4-FFF2-40B4-BE49-F238E27FC236}">
                <a16:creationId xmlns:a16="http://schemas.microsoft.com/office/drawing/2014/main" id="{50A095E3-CFF1-75DC-9C7E-A0A2032B155A}"/>
              </a:ext>
              <a:ext uri="{C183D7F6-B498-43B3-948B-1728B52AA6E4}">
                <adec:decorative xmlns:adec="http://schemas.microsoft.com/office/drawing/2017/decorative" val="1"/>
              </a:ext>
            </a:extLst>
          </p:cNvPr>
          <p:cNvGrpSpPr/>
          <p:nvPr/>
        </p:nvGrpSpPr>
        <p:grpSpPr>
          <a:xfrm>
            <a:off x="595248" y="2437593"/>
            <a:ext cx="11001504" cy="1891414"/>
            <a:chOff x="595248" y="1994787"/>
            <a:chExt cx="11001504" cy="1891414"/>
          </a:xfrm>
        </p:grpSpPr>
        <p:grpSp>
          <p:nvGrpSpPr>
            <p:cNvPr id="299085" name="Group 299084">
              <a:extLst>
                <a:ext uri="{FF2B5EF4-FFF2-40B4-BE49-F238E27FC236}">
                  <a16:creationId xmlns:a16="http://schemas.microsoft.com/office/drawing/2014/main" id="{E92B98B7-1E2B-9820-652E-FA30049ADBC5}"/>
                </a:ext>
              </a:extLst>
            </p:cNvPr>
            <p:cNvGrpSpPr/>
            <p:nvPr/>
          </p:nvGrpSpPr>
          <p:grpSpPr>
            <a:xfrm>
              <a:off x="595248" y="1994787"/>
              <a:ext cx="11001504" cy="1891414"/>
              <a:chOff x="595248" y="1994786"/>
              <a:chExt cx="11001504" cy="2430379"/>
            </a:xfrm>
          </p:grpSpPr>
          <p:sp>
            <p:nvSpPr>
              <p:cNvPr id="299077" name="Rectangle: Rounded Corners 299076">
                <a:extLst>
                  <a:ext uri="{FF2B5EF4-FFF2-40B4-BE49-F238E27FC236}">
                    <a16:creationId xmlns:a16="http://schemas.microsoft.com/office/drawing/2014/main" id="{AA203332-FAB3-A5D9-1AAB-A45E076FCD50}"/>
                  </a:ext>
                </a:extLst>
              </p:cNvPr>
              <p:cNvSpPr/>
              <p:nvPr/>
            </p:nvSpPr>
            <p:spPr bwMode="auto">
              <a:xfrm>
                <a:off x="595248" y="1994786"/>
                <a:ext cx="11001504" cy="2430379"/>
              </a:xfrm>
              <a:prstGeom prst="roundRect">
                <a:avLst>
                  <a:gd name="adj" fmla="val 448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cxnSp>
            <p:nvCxnSpPr>
              <p:cNvPr id="299079" name="Straight Connector 299078">
                <a:extLst>
                  <a:ext uri="{FF2B5EF4-FFF2-40B4-BE49-F238E27FC236}">
                    <a16:creationId xmlns:a16="http://schemas.microsoft.com/office/drawing/2014/main" id="{ABCD418D-CB64-4C86-2E33-E7B0829BAD77}"/>
                  </a:ext>
                </a:extLst>
              </p:cNvPr>
              <p:cNvCxnSpPr>
                <a:cxnSpLocks/>
              </p:cNvCxnSpPr>
              <p:nvPr/>
            </p:nvCxnSpPr>
            <p:spPr>
              <a:xfrm>
                <a:off x="3342809"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081" name="Straight Connector 299080">
                <a:extLst>
                  <a:ext uri="{FF2B5EF4-FFF2-40B4-BE49-F238E27FC236}">
                    <a16:creationId xmlns:a16="http://schemas.microsoft.com/office/drawing/2014/main" id="{A5897F7A-EA45-3844-1D99-82F9FA2274A9}"/>
                  </a:ext>
                </a:extLst>
              </p:cNvPr>
              <p:cNvCxnSpPr>
                <a:cxnSpLocks/>
              </p:cNvCxnSpPr>
              <p:nvPr/>
            </p:nvCxnSpPr>
            <p:spPr>
              <a:xfrm>
                <a:off x="6090370"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082" name="Straight Connector 299081">
                <a:extLst>
                  <a:ext uri="{FF2B5EF4-FFF2-40B4-BE49-F238E27FC236}">
                    <a16:creationId xmlns:a16="http://schemas.microsoft.com/office/drawing/2014/main" id="{77104E04-E5AA-EDFB-C518-89E7F9C4435A}"/>
                  </a:ext>
                </a:extLst>
              </p:cNvPr>
              <p:cNvCxnSpPr>
                <a:cxnSpLocks/>
              </p:cNvCxnSpPr>
              <p:nvPr/>
            </p:nvCxnSpPr>
            <p:spPr>
              <a:xfrm>
                <a:off x="8837931" y="1994786"/>
                <a:ext cx="0" cy="24303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9066" name="TextBox 299065">
              <a:extLst>
                <a:ext uri="{FF2B5EF4-FFF2-40B4-BE49-F238E27FC236}">
                  <a16:creationId xmlns:a16="http://schemas.microsoft.com/office/drawing/2014/main" id="{7B6CFE73-1DBA-8533-E489-AC24BC192FF5}"/>
                </a:ext>
              </a:extLst>
            </p:cNvPr>
            <p:cNvSpPr txBox="1"/>
            <p:nvPr/>
          </p:nvSpPr>
          <p:spPr>
            <a:xfrm>
              <a:off x="595248" y="3060313"/>
              <a:ext cx="2747559" cy="400110"/>
            </a:xfrm>
            <a:prstGeom prst="rect">
              <a:avLst/>
            </a:prstGeom>
            <a:noFill/>
          </p:spPr>
          <p:txBody>
            <a:bodyPr wrap="square" lIns="0">
              <a:spAutoFit/>
            </a:bodyPr>
            <a:lstStyle/>
            <a:p>
              <a:pPr marL="0" marR="0" lvl="1" indent="0" algn="ctr" defTabSz="914102" rtl="0" eaLnBrk="1" fontAlgn="base" latinLnBrk="0" hangingPunct="1">
                <a:lnSpc>
                  <a:spcPct val="10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Content generation</a:t>
              </a:r>
            </a:p>
          </p:txBody>
        </p:sp>
        <p:sp>
          <p:nvSpPr>
            <p:cNvPr id="299067" name="Graphic 22">
              <a:extLst>
                <a:ext uri="{FF2B5EF4-FFF2-40B4-BE49-F238E27FC236}">
                  <a16:creationId xmlns:a16="http://schemas.microsoft.com/office/drawing/2014/main" id="{EDB24B5B-80A8-227C-2F2C-6C93FAE3F84C}"/>
                </a:ext>
              </a:extLst>
            </p:cNvPr>
            <p:cNvSpPr/>
            <p:nvPr/>
          </p:nvSpPr>
          <p:spPr>
            <a:xfrm>
              <a:off x="1766868" y="2438070"/>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69" name="TextBox 299068">
              <a:extLst>
                <a:ext uri="{FF2B5EF4-FFF2-40B4-BE49-F238E27FC236}">
                  <a16:creationId xmlns:a16="http://schemas.microsoft.com/office/drawing/2014/main" id="{238119A0-2BC2-FF4F-A16E-9FDD6ED89927}"/>
                </a:ext>
              </a:extLst>
            </p:cNvPr>
            <p:cNvSpPr txBox="1"/>
            <p:nvPr/>
          </p:nvSpPr>
          <p:spPr>
            <a:xfrm>
              <a:off x="3342808" y="3074163"/>
              <a:ext cx="2747558"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Summarization</a:t>
              </a:r>
            </a:p>
          </p:txBody>
        </p:sp>
        <p:sp>
          <p:nvSpPr>
            <p:cNvPr id="299070" name="Graphic 98">
              <a:extLst>
                <a:ext uri="{FF2B5EF4-FFF2-40B4-BE49-F238E27FC236}">
                  <a16:creationId xmlns:a16="http://schemas.microsoft.com/office/drawing/2014/main" id="{B07A4BD2-F234-9CF2-4D0C-84BEE512C028}"/>
                </a:ext>
              </a:extLst>
            </p:cNvPr>
            <p:cNvSpPr/>
            <p:nvPr/>
          </p:nvSpPr>
          <p:spPr>
            <a:xfrm>
              <a:off x="4509966" y="2440184"/>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2" name="TextBox 299071">
              <a:extLst>
                <a:ext uri="{FF2B5EF4-FFF2-40B4-BE49-F238E27FC236}">
                  <a16:creationId xmlns:a16="http://schemas.microsoft.com/office/drawing/2014/main" id="{27B58D04-786B-B3C8-48EC-A2B92FC88764}"/>
                </a:ext>
              </a:extLst>
            </p:cNvPr>
            <p:cNvSpPr txBox="1"/>
            <p:nvPr/>
          </p:nvSpPr>
          <p:spPr>
            <a:xfrm>
              <a:off x="6101631" y="3074163"/>
              <a:ext cx="2736291"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Code generation</a:t>
              </a:r>
            </a:p>
          </p:txBody>
        </p:sp>
        <p:sp>
          <p:nvSpPr>
            <p:cNvPr id="299073" name="Graphic 260">
              <a:extLst>
                <a:ext uri="{FF2B5EF4-FFF2-40B4-BE49-F238E27FC236}">
                  <a16:creationId xmlns:a16="http://schemas.microsoft.com/office/drawing/2014/main" id="{F22FE155-C1C5-4090-0567-8011FAFD3928}"/>
                </a:ext>
              </a:extLst>
            </p:cNvPr>
            <p:cNvSpPr>
              <a:spLocks noChangeAspect="1"/>
            </p:cNvSpPr>
            <p:nvPr/>
          </p:nvSpPr>
          <p:spPr>
            <a:xfrm>
              <a:off x="7235546" y="2420293"/>
              <a:ext cx="457200" cy="457200"/>
            </a:xfrm>
            <a:custGeom>
              <a:avLst/>
              <a:gdLst>
                <a:gd name="connsiteX0" fmla="*/ 0 w 365760"/>
                <a:gd name="connsiteY0" fmla="*/ 182880 h 365760"/>
                <a:gd name="connsiteX1" fmla="*/ 182880 w 365760"/>
                <a:gd name="connsiteY1" fmla="*/ 0 h 365760"/>
                <a:gd name="connsiteX2" fmla="*/ 365760 w 365760"/>
                <a:gd name="connsiteY2" fmla="*/ 182880 h 365760"/>
                <a:gd name="connsiteX3" fmla="*/ 182880 w 365760"/>
                <a:gd name="connsiteY3" fmla="*/ 365760 h 365760"/>
                <a:gd name="connsiteX4" fmla="*/ 0 w 365760"/>
                <a:gd name="connsiteY4" fmla="*/ 182880 h 365760"/>
                <a:gd name="connsiteX5" fmla="*/ 227642 w 365760"/>
                <a:gd name="connsiteY5" fmla="*/ 96021 h 365760"/>
                <a:gd name="connsiteX6" fmla="*/ 221751 w 365760"/>
                <a:gd name="connsiteY6" fmla="*/ 80968 h 365760"/>
                <a:gd name="connsiteX7" fmla="*/ 206698 w 365760"/>
                <a:gd name="connsiteY7" fmla="*/ 86859 h 365760"/>
                <a:gd name="connsiteX8" fmla="*/ 126688 w 365760"/>
                <a:gd name="connsiteY8" fmla="*/ 269739 h 365760"/>
                <a:gd name="connsiteX9" fmla="*/ 132579 w 365760"/>
                <a:gd name="connsiteY9" fmla="*/ 284792 h 365760"/>
                <a:gd name="connsiteX10" fmla="*/ 147632 w 365760"/>
                <a:gd name="connsiteY10" fmla="*/ 278901 h 365760"/>
                <a:gd name="connsiteX11" fmla="*/ 227642 w 365760"/>
                <a:gd name="connsiteY11" fmla="*/ 96021 h 365760"/>
                <a:gd name="connsiteX12" fmla="*/ 110952 w 365760"/>
                <a:gd name="connsiteY12" fmla="*/ 129078 h 365760"/>
                <a:gd name="connsiteX13" fmla="*/ 94788 w 365760"/>
                <a:gd name="connsiteY13" fmla="*/ 129078 h 365760"/>
                <a:gd name="connsiteX14" fmla="*/ 49068 w 365760"/>
                <a:gd name="connsiteY14" fmla="*/ 174798 h 365760"/>
                <a:gd name="connsiteX15" fmla="*/ 49068 w 365760"/>
                <a:gd name="connsiteY15" fmla="*/ 190963 h 365760"/>
                <a:gd name="connsiteX16" fmla="*/ 94788 w 365760"/>
                <a:gd name="connsiteY16" fmla="*/ 236683 h 365760"/>
                <a:gd name="connsiteX17" fmla="*/ 110952 w 365760"/>
                <a:gd name="connsiteY17" fmla="*/ 236683 h 365760"/>
                <a:gd name="connsiteX18" fmla="*/ 110952 w 365760"/>
                <a:gd name="connsiteY18" fmla="*/ 220517 h 365760"/>
                <a:gd name="connsiteX19" fmla="*/ 73315 w 365760"/>
                <a:gd name="connsiteY19" fmla="*/ 182880 h 365760"/>
                <a:gd name="connsiteX20" fmla="*/ 110952 w 365760"/>
                <a:gd name="connsiteY20" fmla="*/ 145242 h 365760"/>
                <a:gd name="connsiteX21" fmla="*/ 110952 w 365760"/>
                <a:gd name="connsiteY21" fmla="*/ 129078 h 365760"/>
                <a:gd name="connsiteX22" fmla="*/ 254807 w 365760"/>
                <a:gd name="connsiteY22" fmla="*/ 145242 h 365760"/>
                <a:gd name="connsiteX23" fmla="*/ 292446 w 365760"/>
                <a:gd name="connsiteY23" fmla="*/ 182880 h 365760"/>
                <a:gd name="connsiteX24" fmla="*/ 254807 w 365760"/>
                <a:gd name="connsiteY24" fmla="*/ 220517 h 365760"/>
                <a:gd name="connsiteX25" fmla="*/ 254807 w 365760"/>
                <a:gd name="connsiteY25" fmla="*/ 236683 h 365760"/>
                <a:gd name="connsiteX26" fmla="*/ 270973 w 365760"/>
                <a:gd name="connsiteY26" fmla="*/ 236683 h 365760"/>
                <a:gd name="connsiteX27" fmla="*/ 316693 w 365760"/>
                <a:gd name="connsiteY27" fmla="*/ 190963 h 365760"/>
                <a:gd name="connsiteX28" fmla="*/ 316693 w 365760"/>
                <a:gd name="connsiteY28" fmla="*/ 174798 h 365760"/>
                <a:gd name="connsiteX29" fmla="*/ 270973 w 365760"/>
                <a:gd name="connsiteY29" fmla="*/ 129078 h 365760"/>
                <a:gd name="connsiteX30" fmla="*/ 254807 w 365760"/>
                <a:gd name="connsiteY30" fmla="*/ 129078 h 365760"/>
                <a:gd name="connsiteX31" fmla="*/ 254807 w 365760"/>
                <a:gd name="connsiteY31" fmla="*/ 14524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5760" h="365760">
                  <a:moveTo>
                    <a:pt x="0" y="182880"/>
                  </a:moveTo>
                  <a:cubicBezTo>
                    <a:pt x="0" y="81878"/>
                    <a:pt x="81878" y="0"/>
                    <a:pt x="182880" y="0"/>
                  </a:cubicBezTo>
                  <a:cubicBezTo>
                    <a:pt x="283882" y="0"/>
                    <a:pt x="365760" y="81878"/>
                    <a:pt x="365760" y="182880"/>
                  </a:cubicBezTo>
                  <a:cubicBezTo>
                    <a:pt x="365760" y="283882"/>
                    <a:pt x="283882" y="365760"/>
                    <a:pt x="182880" y="365760"/>
                  </a:cubicBezTo>
                  <a:cubicBezTo>
                    <a:pt x="81878" y="365760"/>
                    <a:pt x="0" y="283882"/>
                    <a:pt x="0" y="182880"/>
                  </a:cubicBezTo>
                  <a:close/>
                  <a:moveTo>
                    <a:pt x="227642" y="96021"/>
                  </a:moveTo>
                  <a:cubicBezTo>
                    <a:pt x="230173" y="90238"/>
                    <a:pt x="227535" y="83498"/>
                    <a:pt x="221751" y="80968"/>
                  </a:cubicBezTo>
                  <a:cubicBezTo>
                    <a:pt x="215968" y="78438"/>
                    <a:pt x="209228" y="81075"/>
                    <a:pt x="206698" y="86859"/>
                  </a:cubicBezTo>
                  <a:lnTo>
                    <a:pt x="126688" y="269739"/>
                  </a:lnTo>
                  <a:cubicBezTo>
                    <a:pt x="124158" y="275522"/>
                    <a:pt x="126795" y="282262"/>
                    <a:pt x="132579" y="284792"/>
                  </a:cubicBezTo>
                  <a:cubicBezTo>
                    <a:pt x="138362" y="287323"/>
                    <a:pt x="145102" y="284685"/>
                    <a:pt x="147632" y="278901"/>
                  </a:cubicBezTo>
                  <a:lnTo>
                    <a:pt x="227642" y="96021"/>
                  </a:lnTo>
                  <a:close/>
                  <a:moveTo>
                    <a:pt x="110952" y="129078"/>
                  </a:moveTo>
                  <a:cubicBezTo>
                    <a:pt x="106489" y="124614"/>
                    <a:pt x="99251" y="124614"/>
                    <a:pt x="94788" y="129078"/>
                  </a:cubicBezTo>
                  <a:lnTo>
                    <a:pt x="49068" y="174798"/>
                  </a:lnTo>
                  <a:cubicBezTo>
                    <a:pt x="44604" y="179262"/>
                    <a:pt x="44604" y="186499"/>
                    <a:pt x="49068" y="190963"/>
                  </a:cubicBezTo>
                  <a:lnTo>
                    <a:pt x="94788" y="236683"/>
                  </a:lnTo>
                  <a:cubicBezTo>
                    <a:pt x="99251" y="241146"/>
                    <a:pt x="106489" y="241146"/>
                    <a:pt x="110952" y="236683"/>
                  </a:cubicBezTo>
                  <a:cubicBezTo>
                    <a:pt x="115416" y="232219"/>
                    <a:pt x="115416" y="224981"/>
                    <a:pt x="110952" y="220517"/>
                  </a:cubicBezTo>
                  <a:lnTo>
                    <a:pt x="73315" y="182880"/>
                  </a:lnTo>
                  <a:lnTo>
                    <a:pt x="110952" y="145242"/>
                  </a:lnTo>
                  <a:cubicBezTo>
                    <a:pt x="115416" y="140779"/>
                    <a:pt x="115416" y="133542"/>
                    <a:pt x="110952" y="129078"/>
                  </a:cubicBezTo>
                  <a:close/>
                  <a:moveTo>
                    <a:pt x="254807" y="145242"/>
                  </a:moveTo>
                  <a:lnTo>
                    <a:pt x="292446" y="182880"/>
                  </a:lnTo>
                  <a:lnTo>
                    <a:pt x="254807" y="220517"/>
                  </a:lnTo>
                  <a:cubicBezTo>
                    <a:pt x="250344" y="224981"/>
                    <a:pt x="250344" y="232219"/>
                    <a:pt x="254807" y="236683"/>
                  </a:cubicBezTo>
                  <a:cubicBezTo>
                    <a:pt x="259271" y="241146"/>
                    <a:pt x="266509" y="241146"/>
                    <a:pt x="270973" y="236683"/>
                  </a:cubicBezTo>
                  <a:lnTo>
                    <a:pt x="316693" y="190963"/>
                  </a:lnTo>
                  <a:cubicBezTo>
                    <a:pt x="321156" y="186499"/>
                    <a:pt x="321156" y="179262"/>
                    <a:pt x="316693" y="174798"/>
                  </a:cubicBezTo>
                  <a:lnTo>
                    <a:pt x="270973" y="129078"/>
                  </a:lnTo>
                  <a:cubicBezTo>
                    <a:pt x="266509" y="124614"/>
                    <a:pt x="259271" y="124614"/>
                    <a:pt x="254807" y="129078"/>
                  </a:cubicBezTo>
                  <a:cubicBezTo>
                    <a:pt x="250344" y="133542"/>
                    <a:pt x="250344" y="140779"/>
                    <a:pt x="254807" y="145242"/>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5" name="Graphic 15">
              <a:extLst>
                <a:ext uri="{FF2B5EF4-FFF2-40B4-BE49-F238E27FC236}">
                  <a16:creationId xmlns:a16="http://schemas.microsoft.com/office/drawing/2014/main" id="{72E01E50-516F-9A0C-D96A-C8719BB4C76E}"/>
                </a:ext>
              </a:extLst>
            </p:cNvPr>
            <p:cNvSpPr/>
            <p:nvPr/>
          </p:nvSpPr>
          <p:spPr>
            <a:xfrm>
              <a:off x="9974936" y="2441119"/>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076" name="TextBox 299075">
              <a:extLst>
                <a:ext uri="{FF2B5EF4-FFF2-40B4-BE49-F238E27FC236}">
                  <a16:creationId xmlns:a16="http://schemas.microsoft.com/office/drawing/2014/main" id="{44BA90FA-086D-5353-1D46-AEF9DCF5DF25}"/>
                </a:ext>
              </a:extLst>
            </p:cNvPr>
            <p:cNvSpPr txBox="1"/>
            <p:nvPr/>
          </p:nvSpPr>
          <p:spPr>
            <a:xfrm>
              <a:off x="8837922" y="3074163"/>
              <a:ext cx="2758829" cy="3693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Semantic search</a:t>
              </a:r>
            </a:p>
          </p:txBody>
        </p:sp>
      </p:grpSp>
      <p:sp>
        <p:nvSpPr>
          <p:cNvPr id="299087" name="TextBox 299086">
            <a:extLst>
              <a:ext uri="{FF2B5EF4-FFF2-40B4-BE49-F238E27FC236}">
                <a16:creationId xmlns:a16="http://schemas.microsoft.com/office/drawing/2014/main" id="{3B43D004-929F-3EAC-792F-703D18C3615D}"/>
              </a:ext>
            </a:extLst>
          </p:cNvPr>
          <p:cNvSpPr txBox="1"/>
          <p:nvPr/>
        </p:nvSpPr>
        <p:spPr>
          <a:xfrm>
            <a:off x="4727681" y="4911325"/>
            <a:ext cx="2911182" cy="332399"/>
          </a:xfrm>
          <a:prstGeom prst="rect">
            <a:avLst/>
          </a:prstGeom>
          <a:solidFill>
            <a:schemeClr val="bg1"/>
          </a:solidFill>
        </p:spPr>
        <p:txBody>
          <a:bodyPr wrap="none" lIns="91440" tIns="0" rIns="91440" bIns="0" rtlCol="0" anchor="t">
            <a:spAutoFit/>
          </a:bodyPr>
          <a:lstStyle/>
          <a:p>
            <a:pPr marL="0" marR="0" lvl="0" indent="0" algn="l" defTabSz="797999" rtl="0" eaLnBrk="1" fontAlgn="base" latinLnBrk="0" hangingPunct="1">
              <a:lnSpc>
                <a:spcPct val="90000"/>
              </a:lnSpc>
              <a:spcBef>
                <a:spcPts val="1200"/>
              </a:spcBef>
              <a:spcAft>
                <a:spcPct val="0"/>
              </a:spcAft>
              <a:buClrTx/>
              <a:buSzTx/>
              <a:buFontTx/>
              <a:buNone/>
              <a:tabLst>
                <a:tab pos="920876" algn="l"/>
              </a:tabLst>
              <a:defRPr/>
            </a:pPr>
            <a:r>
              <a:rPr kumimoji="0" lang="en-US" sz="2400" b="0" i="0" u="none" strike="noStrike" kern="1200" cap="none" spc="0" normalizeH="0" baseline="0" noProof="0">
                <a:ln w="3175">
                  <a:noFill/>
                </a:ln>
                <a:solidFill>
                  <a:srgbClr val="8DC8E8"/>
                </a:solidFill>
                <a:effectLst/>
                <a:uLnTx/>
                <a:uFillTx/>
                <a:latin typeface="Segoe UI Semibold"/>
                <a:ea typeface="+mn-ea"/>
                <a:cs typeface="Segoe UI Semibold"/>
              </a:rPr>
              <a:t>Customer use cases</a:t>
            </a:r>
          </a:p>
        </p:txBody>
      </p:sp>
      <p:grpSp>
        <p:nvGrpSpPr>
          <p:cNvPr id="9" name="Group 8">
            <a:extLst>
              <a:ext uri="{FF2B5EF4-FFF2-40B4-BE49-F238E27FC236}">
                <a16:creationId xmlns:a16="http://schemas.microsoft.com/office/drawing/2014/main" id="{1F4F0A6B-DF12-8C44-9DC4-B292921EF649}"/>
              </a:ext>
              <a:ext uri="{C183D7F6-B498-43B3-948B-1728B52AA6E4}">
                <adec:decorative xmlns:adec="http://schemas.microsoft.com/office/drawing/2017/decorative" val="1"/>
              </a:ext>
            </a:extLst>
          </p:cNvPr>
          <p:cNvGrpSpPr/>
          <p:nvPr/>
        </p:nvGrpSpPr>
        <p:grpSpPr>
          <a:xfrm>
            <a:off x="1055274" y="5426039"/>
            <a:ext cx="10081452" cy="854111"/>
            <a:chOff x="595248" y="5053981"/>
            <a:chExt cx="11001503" cy="932058"/>
          </a:xfrm>
        </p:grpSpPr>
        <p:pic>
          <p:nvPicPr>
            <p:cNvPr id="3" name="Picture 6" descr="A picture containing text&#10;&#10;Description automatically generated">
              <a:hlinkClick r:id="rId3"/>
              <a:extLst>
                <a:ext uri="{FF2B5EF4-FFF2-40B4-BE49-F238E27FC236}">
                  <a16:creationId xmlns:a16="http://schemas.microsoft.com/office/drawing/2014/main" id="{CB45FB3F-6979-C73B-77C7-1F6D5DF12C95}"/>
                </a:ext>
              </a:extLst>
            </p:cNvPr>
            <p:cNvPicPr>
              <a:picLocks noChangeAspect="1"/>
            </p:cNvPicPr>
            <p:nvPr/>
          </p:nvPicPr>
          <p:blipFill>
            <a:blip r:embed="rId4"/>
            <a:stretch>
              <a:fillRect/>
            </a:stretch>
          </p:blipFill>
          <p:spPr>
            <a:xfrm>
              <a:off x="4474341" y="5296367"/>
              <a:ext cx="1018333" cy="447287"/>
            </a:xfrm>
            <a:prstGeom prst="rect">
              <a:avLst/>
            </a:prstGeom>
          </p:spPr>
        </p:pic>
        <p:pic>
          <p:nvPicPr>
            <p:cNvPr id="4" name="Picture 9" descr="A picture containing text, clipart&#10;&#10;Description automatically generated">
              <a:hlinkClick r:id="rId5"/>
              <a:extLst>
                <a:ext uri="{FF2B5EF4-FFF2-40B4-BE49-F238E27FC236}">
                  <a16:creationId xmlns:a16="http://schemas.microsoft.com/office/drawing/2014/main" id="{B4BF8B74-73C9-1273-3337-24137E37A96E}"/>
                </a:ext>
              </a:extLst>
            </p:cNvPr>
            <p:cNvPicPr>
              <a:picLocks noChangeAspect="1"/>
            </p:cNvPicPr>
            <p:nvPr/>
          </p:nvPicPr>
          <p:blipFill>
            <a:blip r:embed="rId6"/>
            <a:stretch>
              <a:fillRect/>
            </a:stretch>
          </p:blipFill>
          <p:spPr>
            <a:xfrm>
              <a:off x="6259705" y="5303025"/>
              <a:ext cx="1420210" cy="433971"/>
            </a:xfrm>
            <a:prstGeom prst="rect">
              <a:avLst/>
            </a:prstGeom>
          </p:spPr>
        </p:pic>
        <p:pic>
          <p:nvPicPr>
            <p:cNvPr id="5" name="Picture 10" descr="Logo, company name&#10;&#10;Description automatically generated">
              <a:hlinkClick r:id="rId5"/>
              <a:extLst>
                <a:ext uri="{FF2B5EF4-FFF2-40B4-BE49-F238E27FC236}">
                  <a16:creationId xmlns:a16="http://schemas.microsoft.com/office/drawing/2014/main" id="{B19702CF-13E9-0064-4EF7-772BCBDC475C}"/>
                </a:ext>
              </a:extLst>
            </p:cNvPr>
            <p:cNvPicPr>
              <a:picLocks noChangeAspect="1"/>
            </p:cNvPicPr>
            <p:nvPr/>
          </p:nvPicPr>
          <p:blipFill rotWithShape="1">
            <a:blip r:embed="rId7">
              <a:duotone>
                <a:prstClr val="black"/>
                <a:srgbClr val="FFFFFF">
                  <a:tint val="45000"/>
                  <a:satMod val="400000"/>
                </a:srgbClr>
              </a:duotone>
              <a:extLst>
                <a:ext uri="{BEBA8EAE-BF5A-486C-A8C5-ECC9F3942E4B}">
                  <a14:imgProps xmlns:a14="http://schemas.microsoft.com/office/drawing/2010/main">
                    <a14:imgLayer r:embed="rId8">
                      <a14:imgEffect>
                        <a14:backgroundRemoval t="42477" b="72546" l="23870" r="76532">
                          <a14:foregroundMark x1="36644" y1="50627" x2="36644" y2="46863"/>
                          <a14:foregroundMark x1="63356" y1="49963" x2="63356" y2="55646"/>
                        </a14:backgroundRemoval>
                      </a14:imgEffect>
                      <a14:imgEffect>
                        <a14:saturation sat="0"/>
                      </a14:imgEffect>
                      <a14:imgEffect>
                        <a14:brightnessContrast bright="100000"/>
                      </a14:imgEffect>
                    </a14:imgLayer>
                  </a14:imgProps>
                </a:ext>
              </a:extLst>
            </a:blip>
            <a:srcRect l="24170" t="43097" r="24196" b="39349"/>
            <a:stretch/>
          </p:blipFill>
          <p:spPr>
            <a:xfrm>
              <a:off x="8446946" y="5353811"/>
              <a:ext cx="1150621" cy="332398"/>
            </a:xfrm>
            <a:prstGeom prst="rect">
              <a:avLst/>
            </a:prstGeom>
          </p:spPr>
        </p:pic>
        <p:pic>
          <p:nvPicPr>
            <p:cNvPr id="6" name="Picture 11">
              <a:hlinkClick r:id="rId9"/>
              <a:extLst>
                <a:ext uri="{FF2B5EF4-FFF2-40B4-BE49-F238E27FC236}">
                  <a16:creationId xmlns:a16="http://schemas.microsoft.com/office/drawing/2014/main" id="{455F2DD7-4547-E07B-6210-3CDB211B0AD7}"/>
                </a:ext>
              </a:extLst>
            </p:cNvPr>
            <p:cNvPicPr>
              <a:picLocks noChangeAspect="1"/>
            </p:cNvPicPr>
            <p:nvPr/>
          </p:nvPicPr>
          <p:blipFill>
            <a:blip r:embed="rId10"/>
            <a:stretch>
              <a:fillRect/>
            </a:stretch>
          </p:blipFill>
          <p:spPr>
            <a:xfrm>
              <a:off x="595248" y="5053981"/>
              <a:ext cx="1011859" cy="932058"/>
            </a:xfrm>
            <a:prstGeom prst="rect">
              <a:avLst/>
            </a:prstGeom>
          </p:spPr>
        </p:pic>
        <p:pic>
          <p:nvPicPr>
            <p:cNvPr id="7" name="Picture 2" descr="Download Coca-cola Logo White - Coca Cola Logo White PNG Image with No Background - PNGkey.com">
              <a:hlinkClick r:id="rId11"/>
              <a:extLst>
                <a:ext uri="{FF2B5EF4-FFF2-40B4-BE49-F238E27FC236}">
                  <a16:creationId xmlns:a16="http://schemas.microsoft.com/office/drawing/2014/main" id="{4CED0FE2-A30A-40E7-E676-7DAF1018A2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4138" y="5301703"/>
              <a:ext cx="1333172" cy="43661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carmax logo">
              <a:hlinkClick r:id="rId13"/>
              <a:extLst>
                <a:ext uri="{FF2B5EF4-FFF2-40B4-BE49-F238E27FC236}">
                  <a16:creationId xmlns:a16="http://schemas.microsoft.com/office/drawing/2014/main" id="{A175C150-0E55-A993-5760-23345C3043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4600" y="5401057"/>
              <a:ext cx="1232151" cy="237907"/>
            </a:xfrm>
            <a:prstGeom prst="rect">
              <a:avLst/>
            </a:prstGeom>
          </p:spPr>
        </p:pic>
      </p:grpSp>
      <p:sp>
        <p:nvSpPr>
          <p:cNvPr id="14" name="Text Placeholder 5">
            <a:extLst>
              <a:ext uri="{FF2B5EF4-FFF2-40B4-BE49-F238E27FC236}">
                <a16:creationId xmlns:a16="http://schemas.microsoft.com/office/drawing/2014/main" id="{744D18BB-27B8-440E-2196-26EAED0E83C6}"/>
              </a:ext>
              <a:ext uri="{C183D7F6-B498-43B3-948B-1728B52AA6E4}">
                <adec:decorative xmlns:adec="http://schemas.microsoft.com/office/drawing/2017/decorative" val="1"/>
              </a:ext>
            </a:extLst>
          </p:cNvPr>
          <p:cNvSpPr txBox="1">
            <a:spLocks/>
          </p:cNvSpPr>
          <p:nvPr/>
        </p:nvSpPr>
        <p:spPr>
          <a:xfrm>
            <a:off x="2788742" y="1397978"/>
            <a:ext cx="6602002"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foundation AI models </a:t>
            </a:r>
            <a:b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br>
            <a:r>
              <a:rPr kumimoji="0" lang="en-US" sz="2000" b="0" i="0" u="none" strike="noStrike" kern="1200" cap="none" spc="0" normalizeH="0" baseline="0" noProof="0">
                <a:ln>
                  <a:noFill/>
                </a:ln>
                <a:gradFill>
                  <a:gsLst>
                    <a:gs pos="33000">
                      <a:srgbClr val="8EC8E8"/>
                    </a:gs>
                    <a:gs pos="0">
                      <a:srgbClr val="CD9AD0"/>
                    </a:gs>
                  </a:gsLst>
                  <a:lin ang="2700000" scaled="0"/>
                </a:gradFill>
                <a:effectLst/>
                <a:uLnTx/>
                <a:uFillTx/>
                <a:latin typeface="Segoe UI Semibold"/>
                <a:ea typeface="+mn-ea"/>
                <a:cs typeface="Segoe UI Semibold" panose="020B0702040204020203" pitchFamily="34" charset="0"/>
              </a:rPr>
              <a:t>custom-tunable</a:t>
            </a:r>
            <a:r>
              <a:rPr kumimoji="0" lang="en-US" sz="2000" b="0" i="0" u="none" strike="noStrike" kern="1200" cap="none" spc="0" normalizeH="0" baseline="0" noProof="0">
                <a:ln>
                  <a:noFill/>
                </a:ln>
                <a:gradFill>
                  <a:gsLst>
                    <a:gs pos="78000">
                      <a:srgbClr val="8EC8E8"/>
                    </a:gs>
                    <a:gs pos="100000">
                      <a:srgbClr val="CD9AD0"/>
                    </a:gs>
                  </a:gsLst>
                  <a:lin ang="2700000" scaled="0"/>
                </a:gradFill>
                <a:effectLst/>
                <a:uLnTx/>
                <a:uFillTx/>
                <a:latin typeface="Segoe UI Semibold"/>
                <a:ea typeface="+mn-ea"/>
                <a:cs typeface="Segoe UI Semibold" panose="020B0702040204020203" pitchFamily="34" charset="0"/>
              </a:rPr>
              <a:t> </a:t>
            </a: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with your parameters and your data</a:t>
            </a:r>
          </a:p>
        </p:txBody>
      </p:sp>
    </p:spTree>
    <p:extLst>
      <p:ext uri="{BB962C8B-B14F-4D97-AF65-F5344CB8AC3E}">
        <p14:creationId xmlns:p14="http://schemas.microsoft.com/office/powerpoint/2010/main" val="99200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16667E-7 -4.07407E-6 L -4.16667E-7 0.01968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300"/>
                                  </p:stCondLst>
                                  <p:childTnLst>
                                    <p:animMotion origin="layout" path="M 5E-6 -1.48148E-6 L 5E-6 0.01968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500"/>
                                  </p:stCondLst>
                                  <p:childTnLst>
                                    <p:set>
                                      <p:cBhvr>
                                        <p:cTn id="16" dur="1" fill="hold">
                                          <p:stCondLst>
                                            <p:cond delay="0"/>
                                          </p:stCondLst>
                                        </p:cTn>
                                        <p:tgtEl>
                                          <p:spTgt spid="299088"/>
                                        </p:tgtEl>
                                        <p:attrNameLst>
                                          <p:attrName>style.visibility</p:attrName>
                                        </p:attrNameLst>
                                      </p:cBhvr>
                                      <p:to>
                                        <p:strVal val="visible"/>
                                      </p:to>
                                    </p:set>
                                    <p:animEffect transition="in" filter="fade">
                                      <p:cBhvr>
                                        <p:cTn id="17" dur="500"/>
                                        <p:tgtEl>
                                          <p:spTgt spid="299088"/>
                                        </p:tgtEl>
                                      </p:cBhvr>
                                    </p:animEffect>
                                  </p:childTnLst>
                                </p:cTn>
                              </p:par>
                              <p:par>
                                <p:cTn id="18" presetID="42" presetClass="path" presetSubtype="0" decel="100000" fill="hold" nodeType="withEffect">
                                  <p:stCondLst>
                                    <p:cond delay="500"/>
                                  </p:stCondLst>
                                  <p:childTnLst>
                                    <p:animMotion origin="layout" path="M 0 -2.22222E-6 L 0 0.01968 " pathEditMode="relative" rAng="0" ptsTypes="AA">
                                      <p:cBhvr>
                                        <p:cTn id="19" dur="500" spd="-100000" fill="hold"/>
                                        <p:tgtEl>
                                          <p:spTgt spid="299088"/>
                                        </p:tgtEl>
                                        <p:attrNameLst>
                                          <p:attrName>ppt_x</p:attrName>
                                          <p:attrName>ppt_y</p:attrName>
                                        </p:attrNameLst>
                                      </p:cBhvr>
                                      <p:rCtr x="0" y="972"/>
                                    </p:animMotion>
                                  </p:childTnLst>
                                </p:cTn>
                              </p:par>
                              <p:par>
                                <p:cTn id="20" presetID="10" presetClass="entr" presetSubtype="0" fill="hold" grpId="0" nodeType="withEffect">
                                  <p:stCondLst>
                                    <p:cond delay="500"/>
                                  </p:stCondLst>
                                  <p:childTnLst>
                                    <p:set>
                                      <p:cBhvr>
                                        <p:cTn id="21" dur="1" fill="hold">
                                          <p:stCondLst>
                                            <p:cond delay="0"/>
                                          </p:stCondLst>
                                        </p:cTn>
                                        <p:tgtEl>
                                          <p:spTgt spid="299087"/>
                                        </p:tgtEl>
                                        <p:attrNameLst>
                                          <p:attrName>style.visibility</p:attrName>
                                        </p:attrNameLst>
                                      </p:cBhvr>
                                      <p:to>
                                        <p:strVal val="visible"/>
                                      </p:to>
                                    </p:set>
                                    <p:animEffect transition="in" filter="fade">
                                      <p:cBhvr>
                                        <p:cTn id="22" dur="500"/>
                                        <p:tgtEl>
                                          <p:spTgt spid="299087"/>
                                        </p:tgtEl>
                                      </p:cBhvr>
                                    </p:animEffect>
                                  </p:childTnLst>
                                </p:cTn>
                              </p:par>
                              <p:par>
                                <p:cTn id="23" presetID="42" presetClass="path" presetSubtype="0" decel="100000" fill="hold" grpId="1" nodeType="withEffect">
                                  <p:stCondLst>
                                    <p:cond delay="500"/>
                                  </p:stCondLst>
                                  <p:childTnLst>
                                    <p:animMotion origin="layout" path="M 0 -2.22222E-6 L 0 0.01968 " pathEditMode="relative" rAng="0" ptsTypes="AA">
                                      <p:cBhvr>
                                        <p:cTn id="24" dur="500" spd="-100000" fill="hold"/>
                                        <p:tgtEl>
                                          <p:spTgt spid="299087"/>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600"/>
                                  </p:stCondLst>
                                  <p:childTnLst>
                                    <p:animMotion origin="layout" path="M 0 -2.22222E-6 L 0 0.01968 " pathEditMode="relative" rAng="0" ptsTypes="AA">
                                      <p:cBhvr>
                                        <p:cTn id="29" dur="500" spd="-100000" fill="hold"/>
                                        <p:tgtEl>
                                          <p:spTgt spid="9"/>
                                        </p:tgtEl>
                                        <p:attrNameLst>
                                          <p:attrName>ppt_x</p:attrName>
                                          <p:attrName>ppt_y</p:attrName>
                                        </p:attrNameLst>
                                      </p:cBhvr>
                                      <p:rCtr x="0" y="972"/>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8.33333E-7 7.40741E-7 L 8.33333E-7 0.01805 " pathEditMode="relative" rAng="0" ptsTypes="AA">
                                      <p:cBhvr>
                                        <p:cTn id="34" dur="500" spd="-100000" fill="hold"/>
                                        <p:tgtEl>
                                          <p:spTgt spid="1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99087" grpId="0" animBg="1"/>
      <p:bldP spid="299087" grpId="1" animBg="1"/>
      <p:bldP spid="14" grpId="0"/>
      <p:bldP spid="1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877094" y="1123950"/>
            <a:ext cx="10437813" cy="430213"/>
          </a:xfrm>
        </p:spPr>
        <p:txBody>
          <a:bodyPr/>
          <a:lstStyle/>
          <a:p>
            <a:pPr marL="0" indent="0" algn="ctr" defTabSz="914400">
              <a:buNone/>
            </a:pPr>
            <a:r>
              <a:rPr lang="en-US">
                <a:gradFill flip="none" rotWithShape="1">
                  <a:gsLst>
                    <a:gs pos="0">
                      <a:srgbClr val="CD9AD0"/>
                    </a:gs>
                    <a:gs pos="100000">
                      <a:srgbClr val="8EC8E8"/>
                    </a:gs>
                  </a:gsLst>
                  <a:lin ang="10800000" scaled="1"/>
                  <a:tileRect/>
                </a:gradFill>
                <a:latin typeface="+mj-lt"/>
              </a:rPr>
              <a:t>Content creation by API</a:t>
            </a:r>
          </a:p>
        </p:txBody>
      </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586582" y="585788"/>
            <a:ext cx="11018837"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a:t>Azure OpenAI Service</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3" y="2048512"/>
              <a:ext cx="755481"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755481"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670606"/>
            <a:chOff x="8127793" y="1869744"/>
            <a:chExt cx="3635565"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1" y="2048512"/>
              <a:ext cx="74306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30805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497703" y="3254043"/>
            <a:ext cx="3635565"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4270803" y="4762500"/>
            <a:ext cx="3635565"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6" y="4909749"/>
              <a:ext cx="3153984" cy="1384995"/>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8043903" y="3717585"/>
            <a:ext cx="3635565" cy="2651284"/>
            <a:chOff x="8127793" y="3717585"/>
            <a:chExt cx="3635565"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635565" cy="2651284"/>
              <a:chOff x="8127793" y="3717585"/>
              <a:chExt cx="3635565"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635565"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301664" y="4155311"/>
              <a:ext cx="3287822" cy="2070506"/>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44444E-6 L 0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3.54167E-6 2.59259E-6 L 3.54167E-6 0.01805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42" presetClass="path" presetSubtype="0" decel="100000" fill="hold" nodeType="withEffect">
                                  <p:stCondLst>
                                    <p:cond delay="100"/>
                                  </p:stCondLst>
                                  <p:childTnLst>
                                    <p:animMotion origin="layout" path="M -3.95833E-6 2.59259E-6 L -3.95833E-6 0.01805 " pathEditMode="relative" rAng="0" ptsTypes="AA">
                                      <p:cBhvr>
                                        <p:cTn id="25" dur="500" spd="-100000" fill="hold"/>
                                        <p:tgtEl>
                                          <p:spTgt spid="35"/>
                                        </p:tgtEl>
                                        <p:attrNameLst>
                                          <p:attrName>ppt_x</p:attrName>
                                          <p:attrName>ppt_y</p:attrName>
                                        </p:attrNameLst>
                                      </p:cBhvr>
                                      <p:rCtr x="0" y="903"/>
                                    </p:animMotion>
                                  </p:childTnLst>
                                </p:cTn>
                              </p:par>
                              <p:par>
                                <p:cTn id="26" presetID="10" presetClass="entr" presetSubtype="0" fill="hold" nodeType="withEffect">
                                  <p:stCondLst>
                                    <p:cond delay="2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42" presetClass="path" presetSubtype="0" decel="100000" fill="hold" nodeType="withEffect">
                                  <p:stCondLst>
                                    <p:cond delay="200"/>
                                  </p:stCondLst>
                                  <p:childTnLst>
                                    <p:animMotion origin="layout" path="M 1.04167E-6 -3.7037E-6 L 1.04167E-6 0.01806 " pathEditMode="relative" rAng="0" ptsTypes="AA">
                                      <p:cBhvr>
                                        <p:cTn id="30" dur="500" spd="-100000" fill="hold"/>
                                        <p:tgtEl>
                                          <p:spTgt spid="36"/>
                                        </p:tgtEl>
                                        <p:attrNameLst>
                                          <p:attrName>ppt_x</p:attrName>
                                          <p:attrName>ppt_y</p:attrName>
                                        </p:attrNameLst>
                                      </p:cBhvr>
                                      <p:rCtr x="0" y="903"/>
                                    </p:animMotion>
                                  </p:childTnLst>
                                </p:cTn>
                              </p:par>
                              <p:par>
                                <p:cTn id="31" presetID="10" presetClass="entr" presetSubtype="0" fill="hold" nodeType="withEffect">
                                  <p:stCondLst>
                                    <p:cond delay="3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42" presetClass="path" presetSubtype="0" decel="100000" fill="hold" nodeType="withEffect">
                                  <p:stCondLst>
                                    <p:cond delay="300"/>
                                  </p:stCondLst>
                                  <p:childTnLst>
                                    <p:animMotion origin="layout" path="M 1.04167E-6 -1.11111E-6 L 1.04167E-6 0.01806 " pathEditMode="relative" rAng="0" ptsTypes="AA">
                                      <p:cBhvr>
                                        <p:cTn id="35" dur="500" spd="-100000" fill="hold"/>
                                        <p:tgtEl>
                                          <p:spTgt spid="37"/>
                                        </p:tgtEl>
                                        <p:attrNameLst>
                                          <p:attrName>ppt_x</p:attrName>
                                          <p:attrName>ppt_y</p:attrName>
                                        </p:attrNameLst>
                                      </p:cBhvr>
                                      <p:rCtr x="0" y="903"/>
                                    </p:animMotion>
                                  </p:childTnLst>
                                </p:cTn>
                              </p:par>
                              <p:par>
                                <p:cTn id="36" presetID="10" presetClass="entr" presetSubtype="0" fill="hold" nodeType="withEffect">
                                  <p:stCondLst>
                                    <p:cond delay="40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42" presetClass="path" presetSubtype="0" decel="100000" fill="hold" nodeType="withEffect">
                                  <p:stCondLst>
                                    <p:cond delay="400"/>
                                  </p:stCondLst>
                                  <p:childTnLst>
                                    <p:animMotion origin="layout" path="M -4.16667E-6 -4.44444E-6 L -4.16667E-6 0.01806 " pathEditMode="relative" rAng="0" ptsTypes="AA">
                                      <p:cBhvr>
                                        <p:cTn id="40" dur="500" spd="-100000" fill="hold"/>
                                        <p:tgtEl>
                                          <p:spTgt spid="38"/>
                                        </p:tgtEl>
                                        <p:attrNameLst>
                                          <p:attrName>ppt_x</p:attrName>
                                          <p:attrName>ppt_y</p:attrName>
                                        </p:attrNameLst>
                                      </p:cBhvr>
                                      <p:rCtr x="0" y="903"/>
                                    </p:animMotion>
                                  </p:childTnLst>
                                </p:cTn>
                              </p:par>
                              <p:par>
                                <p:cTn id="41" presetID="10"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42" presetClass="path" presetSubtype="0" decel="100000" fill="hold" nodeType="withEffect">
                                  <p:stCondLst>
                                    <p:cond delay="500"/>
                                  </p:stCondLst>
                                  <p:childTnLst>
                                    <p:animMotion origin="layout" path="M -4.16667E-6 -4.44444E-6 L -4.16667E-6 0.01806 " pathEditMode="relative" rAng="0" ptsTypes="AA">
                                      <p:cBhvr>
                                        <p:cTn id="45"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p:txBody>
          <a:bodyPr/>
          <a:lstStyle/>
          <a:p>
            <a:r>
              <a:rPr lang="en-US">
                <a:solidFill>
                  <a:schemeClr val="tx1"/>
                </a:solidFill>
              </a:rPr>
              <a:t>Customizing Azure </a:t>
            </a:r>
            <a:r>
              <a:rPr lang="en-US" err="1">
                <a:solidFill>
                  <a:schemeClr val="tx1"/>
                </a:solidFill>
              </a:rPr>
              <a:t>OpenAI</a:t>
            </a:r>
            <a:endParaRPr lang="en-US">
              <a:solidFill>
                <a:schemeClr val="tx1"/>
              </a:solidFill>
            </a:endParaRPr>
          </a:p>
        </p:txBody>
      </p:sp>
      <p:grpSp>
        <p:nvGrpSpPr>
          <p:cNvPr id="19" name="Group 18" descr="Meta context of customizing with Azure OpenAI">
            <a:extLst>
              <a:ext uri="{FF2B5EF4-FFF2-40B4-BE49-F238E27FC236}">
                <a16:creationId xmlns:a16="http://schemas.microsoft.com/office/drawing/2014/main" id="{0E2E7924-F518-2026-2478-FB4231251316}"/>
              </a:ext>
            </a:extLst>
          </p:cNvPr>
          <p:cNvGrpSpPr/>
          <p:nvPr/>
        </p:nvGrpSpPr>
        <p:grpSpPr>
          <a:xfrm>
            <a:off x="581593" y="1287936"/>
            <a:ext cx="5806508" cy="4910241"/>
            <a:chOff x="581593" y="1215366"/>
            <a:chExt cx="5806508" cy="4910241"/>
          </a:xfrm>
          <a:effectLst>
            <a:outerShdw blurRad="149158" dist="38100" dir="2700000" algn="tl" rotWithShape="0">
              <a:prstClr val="black">
                <a:alpha val="40000"/>
              </a:prstClr>
            </a:outerShdw>
          </a:effectLst>
        </p:grpSpPr>
        <p:sp>
          <p:nvSpPr>
            <p:cNvPr id="10" name="Rounded Rectangle 9">
              <a:extLst>
                <a:ext uri="{FF2B5EF4-FFF2-40B4-BE49-F238E27FC236}">
                  <a16:creationId xmlns:a16="http://schemas.microsoft.com/office/drawing/2014/main" id="{5E27384C-A713-F570-A964-D1331DE03340}"/>
                </a:ext>
              </a:extLst>
            </p:cNvPr>
            <p:cNvSpPr/>
            <p:nvPr/>
          </p:nvSpPr>
          <p:spPr bwMode="auto">
            <a:xfrm>
              <a:off x="581593" y="1215366"/>
              <a:ext cx="5806508" cy="4910241"/>
            </a:xfrm>
            <a:prstGeom prst="roundRect">
              <a:avLst>
                <a:gd name="adj" fmla="val 26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ounded Rectangle 10">
              <a:extLst>
                <a:ext uri="{FF2B5EF4-FFF2-40B4-BE49-F238E27FC236}">
                  <a16:creationId xmlns:a16="http://schemas.microsoft.com/office/drawing/2014/main" id="{3E280CF1-3EF3-7871-0E73-064B43021926}"/>
                </a:ext>
              </a:extLst>
            </p:cNvPr>
            <p:cNvSpPr/>
            <p:nvPr/>
          </p:nvSpPr>
          <p:spPr bwMode="auto">
            <a:xfrm>
              <a:off x="722106" y="1370191"/>
              <a:ext cx="1489991" cy="278254"/>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2B8444AC-4090-BCBB-8ED1-DCB6F7CC73BB}"/>
                </a:ext>
              </a:extLst>
            </p:cNvPr>
            <p:cNvSpPr txBox="1">
              <a:spLocks/>
            </p:cNvSpPr>
            <p:nvPr/>
          </p:nvSpPr>
          <p:spPr>
            <a:xfrm>
              <a:off x="819970" y="1395591"/>
              <a:ext cx="3397188"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Meta Context</a:t>
              </a:r>
            </a:p>
          </p:txBody>
        </p:sp>
      </p:grpSp>
      <p:grpSp>
        <p:nvGrpSpPr>
          <p:cNvPr id="45" name="Group 44" descr="Prompt&#10;Write a tagline for our ice cream shop.">
            <a:extLst>
              <a:ext uri="{FF2B5EF4-FFF2-40B4-BE49-F238E27FC236}">
                <a16:creationId xmlns:a16="http://schemas.microsoft.com/office/drawing/2014/main" id="{C7AD54D3-5A87-96DC-4EB1-A77D8666D012}"/>
              </a:ext>
            </a:extLst>
          </p:cNvPr>
          <p:cNvGrpSpPr/>
          <p:nvPr/>
        </p:nvGrpSpPr>
        <p:grpSpPr>
          <a:xfrm>
            <a:off x="6570384" y="1310515"/>
            <a:ext cx="2407718" cy="4887662"/>
            <a:chOff x="6986172" y="1237945"/>
            <a:chExt cx="2407718" cy="4887662"/>
          </a:xfrm>
        </p:grpSpPr>
        <p:grpSp>
          <p:nvGrpSpPr>
            <p:cNvPr id="43" name="Group 42">
              <a:extLst>
                <a:ext uri="{FF2B5EF4-FFF2-40B4-BE49-F238E27FC236}">
                  <a16:creationId xmlns:a16="http://schemas.microsoft.com/office/drawing/2014/main" id="{E264EC2F-6A01-D8A6-BEA0-21FFAA21A3F7}"/>
                </a:ext>
              </a:extLst>
            </p:cNvPr>
            <p:cNvGrpSpPr/>
            <p:nvPr/>
          </p:nvGrpSpPr>
          <p:grpSpPr>
            <a:xfrm>
              <a:off x="7460556" y="1237945"/>
              <a:ext cx="1933334" cy="4887662"/>
              <a:chOff x="7413920" y="1237945"/>
              <a:chExt cx="1933334" cy="4887662"/>
            </a:xfrm>
          </p:grpSpPr>
          <p:sp>
            <p:nvSpPr>
              <p:cNvPr id="5" name="Rounded Rectangle 4">
                <a:extLst>
                  <a:ext uri="{FF2B5EF4-FFF2-40B4-BE49-F238E27FC236}">
                    <a16:creationId xmlns:a16="http://schemas.microsoft.com/office/drawing/2014/main" id="{B6A226DD-5A5F-15FC-6107-E4751D119487}"/>
                  </a:ext>
                </a:extLst>
              </p:cNvPr>
              <p:cNvSpPr/>
              <p:nvPr/>
            </p:nvSpPr>
            <p:spPr bwMode="auto">
              <a:xfrm>
                <a:off x="7413920" y="1237945"/>
                <a:ext cx="1933334" cy="4887662"/>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248BB0A1-394A-36E3-AD8E-D973BA5D287C}"/>
                  </a:ext>
                </a:extLst>
              </p:cNvPr>
              <p:cNvSpPr/>
              <p:nvPr/>
            </p:nvSpPr>
            <p:spPr bwMode="auto">
              <a:xfrm>
                <a:off x="7594829" y="1416714"/>
                <a:ext cx="79027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46DB9A5-9F77-9B98-26E3-8723D55701C9}"/>
                  </a:ext>
                </a:extLst>
              </p:cNvPr>
              <p:cNvSpPr txBox="1"/>
              <p:nvPr/>
            </p:nvSpPr>
            <p:spPr>
              <a:xfrm>
                <a:off x="7594829" y="1759004"/>
                <a:ext cx="1637543" cy="954107"/>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our ice cream shop.</a:t>
                </a:r>
              </a:p>
            </p:txBody>
          </p:sp>
          <p:sp>
            <p:nvSpPr>
              <p:cNvPr id="7" name="Text Placeholder 4">
                <a:extLst>
                  <a:ext uri="{FF2B5EF4-FFF2-40B4-BE49-F238E27FC236}">
                    <a16:creationId xmlns:a16="http://schemas.microsoft.com/office/drawing/2014/main" id="{D92E36F9-526E-BC33-739B-FAA621ED71A7}"/>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p:txBody>
          </p:sp>
        </p:grpSp>
        <p:sp>
          <p:nvSpPr>
            <p:cNvPr id="17" name="Cross 16">
              <a:extLst>
                <a:ext uri="{FF2B5EF4-FFF2-40B4-BE49-F238E27FC236}">
                  <a16:creationId xmlns:a16="http://schemas.microsoft.com/office/drawing/2014/main" id="{04A484C5-A3EF-2B35-5076-33E878D4CAB3}"/>
                </a:ext>
              </a:extLst>
            </p:cNvPr>
            <p:cNvSpPr/>
            <p:nvPr/>
          </p:nvSpPr>
          <p:spPr bwMode="auto">
            <a:xfrm>
              <a:off x="6986172" y="3529741"/>
              <a:ext cx="292100" cy="292100"/>
            </a:xfrm>
            <a:prstGeom prst="plus">
              <a:avLst>
                <a:gd name="adj" fmla="val 40625"/>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6" name="Group 45" descr="Response&#10;&#10;Scoops of heaven in the heart of Phoenix!">
            <a:extLst>
              <a:ext uri="{FF2B5EF4-FFF2-40B4-BE49-F238E27FC236}">
                <a16:creationId xmlns:a16="http://schemas.microsoft.com/office/drawing/2014/main" id="{DE73A712-FD0E-BAD7-9ABB-0C790C20F5B4}"/>
              </a:ext>
            </a:extLst>
          </p:cNvPr>
          <p:cNvGrpSpPr/>
          <p:nvPr/>
        </p:nvGrpSpPr>
        <p:grpSpPr>
          <a:xfrm>
            <a:off x="9160385" y="1310515"/>
            <a:ext cx="2450023" cy="4887662"/>
            <a:chOff x="9476088" y="1237945"/>
            <a:chExt cx="2450023" cy="4887662"/>
          </a:xfrm>
        </p:grpSpPr>
        <p:sp>
          <p:nvSpPr>
            <p:cNvPr id="3" name="Rounded Rectangle 2">
              <a:extLst>
                <a:ext uri="{FF2B5EF4-FFF2-40B4-BE49-F238E27FC236}">
                  <a16:creationId xmlns:a16="http://schemas.microsoft.com/office/drawing/2014/main" id="{1A1284D9-674E-5F02-6CAC-3FA4F1113F76}"/>
                </a:ext>
              </a:extLst>
            </p:cNvPr>
            <p:cNvSpPr/>
            <p:nvPr/>
          </p:nvSpPr>
          <p:spPr bwMode="auto">
            <a:xfrm>
              <a:off x="9992777" y="1237945"/>
              <a:ext cx="1933334" cy="4887662"/>
            </a:xfrm>
            <a:prstGeom prst="roundRect">
              <a:avLst>
                <a:gd name="adj" fmla="val 575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8" name="Text Placeholder 4">
              <a:extLst>
                <a:ext uri="{FF2B5EF4-FFF2-40B4-BE49-F238E27FC236}">
                  <a16:creationId xmlns:a16="http://schemas.microsoft.com/office/drawing/2014/main" id="{A7EE7099-0299-6B1A-8644-D744C7CCB24D}"/>
                </a:ext>
              </a:extLst>
            </p:cNvPr>
            <p:cNvSpPr txBox="1">
              <a:spLocks/>
            </p:cNvSpPr>
            <p:nvPr/>
          </p:nvSpPr>
          <p:spPr>
            <a:xfrm>
              <a:off x="10159999" y="1451017"/>
              <a:ext cx="1698017" cy="1308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Scoops of heaven in the heart of Phoenix! </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8" name="Equal 17">
              <a:extLst>
                <a:ext uri="{FF2B5EF4-FFF2-40B4-BE49-F238E27FC236}">
                  <a16:creationId xmlns:a16="http://schemas.microsoft.com/office/drawing/2014/main" id="{A6D412EB-10DD-03DA-9DF3-3547A321AB6F}"/>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35" name="Group 34" descr="This is a conversational agent whose code name is Dana:&#10;Dana is a conversational agent at Gourmet Ice Cream, Inc. &#10;Gourmet Ice Cream’s marketing team uses Dana to help them be more effective at their jobs. &#10;Dana understands Gourmet Ice Cream’s unique product catalog, store locations, and the company’s strategic goal to continue to go upmarket&#10;">
            <a:extLst>
              <a:ext uri="{FF2B5EF4-FFF2-40B4-BE49-F238E27FC236}">
                <a16:creationId xmlns:a16="http://schemas.microsoft.com/office/drawing/2014/main" id="{D2A9767C-0FF3-03A9-1911-429F39E6618C}"/>
              </a:ext>
            </a:extLst>
          </p:cNvPr>
          <p:cNvGrpSpPr/>
          <p:nvPr/>
        </p:nvGrpSpPr>
        <p:grpSpPr>
          <a:xfrm>
            <a:off x="722106" y="1872805"/>
            <a:ext cx="5665994" cy="1264702"/>
            <a:chOff x="722106" y="1800235"/>
            <a:chExt cx="5665994" cy="1264702"/>
          </a:xfrm>
        </p:grpSpPr>
        <p:sp>
          <p:nvSpPr>
            <p:cNvPr id="24" name="TextBox 23">
              <a:extLst>
                <a:ext uri="{FF2B5EF4-FFF2-40B4-BE49-F238E27FC236}">
                  <a16:creationId xmlns:a16="http://schemas.microsoft.com/office/drawing/2014/main" id="{76C41E4E-0396-6B26-4B57-6D91DE2397DF}"/>
                </a:ext>
              </a:extLst>
            </p:cNvPr>
            <p:cNvSpPr txBox="1"/>
            <p:nvPr/>
          </p:nvSpPr>
          <p:spPr>
            <a:xfrm>
              <a:off x="722106" y="1800235"/>
              <a:ext cx="537389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B900"/>
                  </a:solidFill>
                  <a:effectLst/>
                  <a:uLnTx/>
                  <a:uFillTx/>
                  <a:latin typeface="Segoe UI" panose="020B0502040204020203" pitchFamily="34" charset="0"/>
                  <a:ea typeface="SimSun" panose="02010600030101010101" pitchFamily="2" charset="-122"/>
                  <a:cs typeface="Segoe UI" panose="020B0502040204020203" pitchFamily="34" charset="0"/>
                </a:rPr>
                <a:t>## This is a conversational agent whose code name is Dana:</a:t>
              </a:r>
            </a:p>
          </p:txBody>
        </p:sp>
        <p:sp>
          <p:nvSpPr>
            <p:cNvPr id="21" name="TextBox 20">
              <a:extLst>
                <a:ext uri="{FF2B5EF4-FFF2-40B4-BE49-F238E27FC236}">
                  <a16:creationId xmlns:a16="http://schemas.microsoft.com/office/drawing/2014/main" id="{2CE7ECC4-1488-7C52-50F4-E655A35582B0}"/>
                </a:ext>
              </a:extLst>
            </p:cNvPr>
            <p:cNvSpPr txBox="1"/>
            <p:nvPr/>
          </p:nvSpPr>
          <p:spPr>
            <a:xfrm>
              <a:off x="722106" y="2049274"/>
              <a:ext cx="5665994"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 is a conversational agent at Gourmet Ice Cream, Inc. </a:t>
              </a: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Gourmet Ice Cream’s marketing team uses Dana to help them be more effective at their jobs. </a:t>
              </a: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 understands Gourmet Ice Cream’s unique product catalog, store locations, and the company’s strategic goal to continue to go upmarket</a:t>
              </a:r>
            </a:p>
          </p:txBody>
        </p:sp>
      </p:grpSp>
      <p:grpSp>
        <p:nvGrpSpPr>
          <p:cNvPr id="41" name="Group 40" descr="On Safety:&#10;Dana should moderate the responses to be safe, free of harm and non-controversial.&#10;">
            <a:extLst>
              <a:ext uri="{FF2B5EF4-FFF2-40B4-BE49-F238E27FC236}">
                <a16:creationId xmlns:a16="http://schemas.microsoft.com/office/drawing/2014/main" id="{82172BF5-E2D5-5650-74F9-5C496A5665F6}"/>
              </a:ext>
            </a:extLst>
          </p:cNvPr>
          <p:cNvGrpSpPr/>
          <p:nvPr/>
        </p:nvGrpSpPr>
        <p:grpSpPr>
          <a:xfrm>
            <a:off x="588263" y="5212479"/>
            <a:ext cx="5799837" cy="845912"/>
            <a:chOff x="588263" y="5118100"/>
            <a:chExt cx="5799837" cy="845912"/>
          </a:xfrm>
        </p:grpSpPr>
        <p:grpSp>
          <p:nvGrpSpPr>
            <p:cNvPr id="38" name="Group 37">
              <a:extLst>
                <a:ext uri="{FF2B5EF4-FFF2-40B4-BE49-F238E27FC236}">
                  <a16:creationId xmlns:a16="http://schemas.microsoft.com/office/drawing/2014/main" id="{F8A9048D-3D27-F77B-5479-29EB4FA464F0}"/>
                </a:ext>
              </a:extLst>
            </p:cNvPr>
            <p:cNvGrpSpPr/>
            <p:nvPr/>
          </p:nvGrpSpPr>
          <p:grpSpPr>
            <a:xfrm>
              <a:off x="722105" y="5253307"/>
              <a:ext cx="4862769" cy="710705"/>
              <a:chOff x="722105" y="5253307"/>
              <a:chExt cx="4862769" cy="710705"/>
            </a:xfrm>
          </p:grpSpPr>
          <p:sp>
            <p:nvSpPr>
              <p:cNvPr id="14" name="TextBox 13">
                <a:extLst>
                  <a:ext uri="{FF2B5EF4-FFF2-40B4-BE49-F238E27FC236}">
                    <a16:creationId xmlns:a16="http://schemas.microsoft.com/office/drawing/2014/main" id="{0108A786-B6F4-B951-A818-BDEB49429EC6}"/>
                  </a:ext>
                </a:extLst>
              </p:cNvPr>
              <p:cNvSpPr txBox="1"/>
              <p:nvPr/>
            </p:nvSpPr>
            <p:spPr>
              <a:xfrm>
                <a:off x="722106" y="5253307"/>
                <a:ext cx="384931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B900"/>
                    </a:solidFill>
                    <a:effectLst/>
                    <a:uLnTx/>
                    <a:uFillTx/>
                    <a:latin typeface="Segoe UI" panose="020B0502040204020203" pitchFamily="34" charset="0"/>
                    <a:ea typeface="SimSun" panose="02010600030101010101" pitchFamily="2" charset="-122"/>
                    <a:cs typeface="Segoe UI" panose="020B0502040204020203" pitchFamily="34" charset="0"/>
                  </a:rPr>
                  <a:t>## On safety:</a:t>
                </a:r>
              </a:p>
            </p:txBody>
          </p:sp>
          <p:sp>
            <p:nvSpPr>
              <p:cNvPr id="28" name="TextBox 27">
                <a:extLst>
                  <a:ext uri="{FF2B5EF4-FFF2-40B4-BE49-F238E27FC236}">
                    <a16:creationId xmlns:a16="http://schemas.microsoft.com/office/drawing/2014/main" id="{BB0E8969-4B6A-E98D-ABF9-13CD7730D2AC}"/>
                  </a:ext>
                </a:extLst>
              </p:cNvPr>
              <p:cNvSpPr txBox="1"/>
              <p:nvPr/>
            </p:nvSpPr>
            <p:spPr>
              <a:xfrm>
                <a:off x="722105" y="5502347"/>
                <a:ext cx="486276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 should moderate the responses to be safe, free of harm and non-controversial.</a:t>
                </a:r>
              </a:p>
            </p:txBody>
          </p:sp>
        </p:grpSp>
        <p:cxnSp>
          <p:nvCxnSpPr>
            <p:cNvPr id="32" name="Straight Connector 31">
              <a:extLst>
                <a:ext uri="{FF2B5EF4-FFF2-40B4-BE49-F238E27FC236}">
                  <a16:creationId xmlns:a16="http://schemas.microsoft.com/office/drawing/2014/main" id="{4F2AF1EA-D8F8-BA3C-EABF-46C7F4012918}"/>
                </a:ext>
              </a:extLst>
            </p:cNvPr>
            <p:cNvCxnSpPr>
              <a:cxnSpLocks/>
            </p:cNvCxnSpPr>
            <p:nvPr/>
          </p:nvCxnSpPr>
          <p:spPr>
            <a:xfrm>
              <a:off x="588263" y="5118100"/>
              <a:ext cx="5799837" cy="0"/>
            </a:xfrm>
            <a:prstGeom prst="line">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descr="On Dana’s ability to gather and present information:&#10;Dana’s responses connect to the Product Catalog DB, Store Locator DB, and Microsoft 365 it has access to through the Microsoft Cloud, providing great CONTEXT&#10;">
            <a:extLst>
              <a:ext uri="{FF2B5EF4-FFF2-40B4-BE49-F238E27FC236}">
                <a16:creationId xmlns:a16="http://schemas.microsoft.com/office/drawing/2014/main" id="{4AE36BD7-B06F-E2BC-E32F-B896D645B88D}"/>
              </a:ext>
            </a:extLst>
          </p:cNvPr>
          <p:cNvGrpSpPr/>
          <p:nvPr/>
        </p:nvGrpSpPr>
        <p:grpSpPr>
          <a:xfrm>
            <a:off x="588263" y="4134067"/>
            <a:ext cx="5799837" cy="1002779"/>
            <a:chOff x="588263" y="4051300"/>
            <a:chExt cx="5799837" cy="1002779"/>
          </a:xfrm>
        </p:grpSpPr>
        <p:grpSp>
          <p:nvGrpSpPr>
            <p:cNvPr id="37" name="Group 36">
              <a:extLst>
                <a:ext uri="{FF2B5EF4-FFF2-40B4-BE49-F238E27FC236}">
                  <a16:creationId xmlns:a16="http://schemas.microsoft.com/office/drawing/2014/main" id="{FD72D9D6-6F5C-11D9-6170-0DFD023E508E}"/>
                </a:ext>
              </a:extLst>
            </p:cNvPr>
            <p:cNvGrpSpPr/>
            <p:nvPr/>
          </p:nvGrpSpPr>
          <p:grpSpPr>
            <a:xfrm>
              <a:off x="722106" y="4158709"/>
              <a:ext cx="5373893" cy="895370"/>
              <a:chOff x="722106" y="4158709"/>
              <a:chExt cx="5373893" cy="895370"/>
            </a:xfrm>
          </p:grpSpPr>
          <p:sp>
            <p:nvSpPr>
              <p:cNvPr id="26" name="TextBox 25">
                <a:extLst>
                  <a:ext uri="{FF2B5EF4-FFF2-40B4-BE49-F238E27FC236}">
                    <a16:creationId xmlns:a16="http://schemas.microsoft.com/office/drawing/2014/main" id="{162B087F-FBC4-7F77-D94D-E9953536B462}"/>
                  </a:ext>
                </a:extLst>
              </p:cNvPr>
              <p:cNvSpPr txBox="1"/>
              <p:nvPr/>
            </p:nvSpPr>
            <p:spPr>
              <a:xfrm>
                <a:off x="722106" y="4158709"/>
                <a:ext cx="441914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B900"/>
                    </a:solidFill>
                    <a:effectLst/>
                    <a:uLnTx/>
                    <a:uFillTx/>
                    <a:latin typeface="Segoe UI" panose="020B0502040204020203" pitchFamily="34" charset="0"/>
                    <a:ea typeface="SimSun" panose="02010600030101010101" pitchFamily="2" charset="-122"/>
                    <a:cs typeface="Segoe UI" panose="020B0502040204020203" pitchFamily="34" charset="0"/>
                  </a:rPr>
                  <a:t>## On Dana’s ability to gather and present information:</a:t>
                </a:r>
              </a:p>
            </p:txBody>
          </p:sp>
          <p:sp>
            <p:nvSpPr>
              <p:cNvPr id="4" name="TextBox 3">
                <a:extLst>
                  <a:ext uri="{FF2B5EF4-FFF2-40B4-BE49-F238E27FC236}">
                    <a16:creationId xmlns:a16="http://schemas.microsoft.com/office/drawing/2014/main" id="{E86A153D-821A-F067-8B56-7D1FF38214EE}"/>
                  </a:ext>
                </a:extLst>
              </p:cNvPr>
              <p:cNvSpPr txBox="1"/>
              <p:nvPr/>
            </p:nvSpPr>
            <p:spPr>
              <a:xfrm>
                <a:off x="738321" y="4407748"/>
                <a:ext cx="5357678"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Dana’s responses connect to the Product Catalog DB, Store Locator DB, and Microsoft 365 it has access to through the Microsoft Cloud, providing great CONTEXT</a:t>
                </a:r>
              </a:p>
            </p:txBody>
          </p:sp>
        </p:grpSp>
        <p:cxnSp>
          <p:nvCxnSpPr>
            <p:cNvPr id="33" name="Straight Connector 32">
              <a:extLst>
                <a:ext uri="{FF2B5EF4-FFF2-40B4-BE49-F238E27FC236}">
                  <a16:creationId xmlns:a16="http://schemas.microsoft.com/office/drawing/2014/main" id="{0206E640-9C36-E7D7-46D4-6763A1D01415}"/>
                </a:ext>
              </a:extLst>
            </p:cNvPr>
            <p:cNvCxnSpPr>
              <a:cxnSpLocks/>
            </p:cNvCxnSpPr>
            <p:nvPr/>
          </p:nvCxnSpPr>
          <p:spPr>
            <a:xfrm>
              <a:off x="588263" y="4051300"/>
              <a:ext cx="5799837" cy="0"/>
            </a:xfrm>
            <a:prstGeom prst="line">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39" name="Group 38" descr="On Dana’s profile and general capabilities:&#10;Dana’s responses should be informational and logical&#10;Dana’s logic and reasoning should be rigorous, intelligent and defensible&#10;">
            <a:extLst>
              <a:ext uri="{FF2B5EF4-FFF2-40B4-BE49-F238E27FC236}">
                <a16:creationId xmlns:a16="http://schemas.microsoft.com/office/drawing/2014/main" id="{5778467B-A75B-5030-6E9F-534511C22EAC}"/>
              </a:ext>
            </a:extLst>
          </p:cNvPr>
          <p:cNvGrpSpPr/>
          <p:nvPr/>
        </p:nvGrpSpPr>
        <p:grpSpPr>
          <a:xfrm>
            <a:off x="588263" y="3213141"/>
            <a:ext cx="5799837" cy="845292"/>
            <a:chOff x="588263" y="3098800"/>
            <a:chExt cx="5799837" cy="845292"/>
          </a:xfrm>
        </p:grpSpPr>
        <p:grpSp>
          <p:nvGrpSpPr>
            <p:cNvPr id="36" name="Group 35">
              <a:extLst>
                <a:ext uri="{FF2B5EF4-FFF2-40B4-BE49-F238E27FC236}">
                  <a16:creationId xmlns:a16="http://schemas.microsoft.com/office/drawing/2014/main" id="{AFCDD2FB-C5E9-863F-E354-9EF0EF1C7644}"/>
                </a:ext>
              </a:extLst>
            </p:cNvPr>
            <p:cNvGrpSpPr/>
            <p:nvPr/>
          </p:nvGrpSpPr>
          <p:grpSpPr>
            <a:xfrm>
              <a:off x="722105" y="3233388"/>
              <a:ext cx="5665995" cy="710704"/>
              <a:chOff x="722105" y="3233388"/>
              <a:chExt cx="5665995" cy="710704"/>
            </a:xfrm>
          </p:grpSpPr>
          <p:sp>
            <p:nvSpPr>
              <p:cNvPr id="25" name="TextBox 24">
                <a:extLst>
                  <a:ext uri="{FF2B5EF4-FFF2-40B4-BE49-F238E27FC236}">
                    <a16:creationId xmlns:a16="http://schemas.microsoft.com/office/drawing/2014/main" id="{D168A926-C7E0-1173-0FCF-296C38881836}"/>
                  </a:ext>
                </a:extLst>
              </p:cNvPr>
              <p:cNvSpPr txBox="1"/>
              <p:nvPr/>
            </p:nvSpPr>
            <p:spPr>
              <a:xfrm>
                <a:off x="722105" y="3233388"/>
                <a:ext cx="415077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B900"/>
                    </a:solidFill>
                    <a:effectLst/>
                    <a:uLnTx/>
                    <a:uFillTx/>
                    <a:latin typeface="Segoe UI" panose="020B0502040204020203" pitchFamily="34" charset="0"/>
                    <a:ea typeface="SimSun" panose="02010600030101010101" pitchFamily="2" charset="-122"/>
                    <a:cs typeface="Segoe UI" panose="020B0502040204020203" pitchFamily="34" charset="0"/>
                  </a:rPr>
                  <a:t>## On Dana’s profile and general capabilities:</a:t>
                </a:r>
              </a:p>
            </p:txBody>
          </p:sp>
          <p:sp>
            <p:nvSpPr>
              <p:cNvPr id="23" name="TextBox 22">
                <a:extLst>
                  <a:ext uri="{FF2B5EF4-FFF2-40B4-BE49-F238E27FC236}">
                    <a16:creationId xmlns:a16="http://schemas.microsoft.com/office/drawing/2014/main" id="{A481A9EC-1C11-A423-587C-039970C0732F}"/>
                  </a:ext>
                </a:extLst>
              </p:cNvPr>
              <p:cNvSpPr txBox="1"/>
              <p:nvPr/>
            </p:nvSpPr>
            <p:spPr>
              <a:xfrm>
                <a:off x="722106" y="3482427"/>
                <a:ext cx="5665994"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Dana’s responses should be informational and logical</a:t>
                </a: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Dana’s logic and reasoning should be rigorous, intelligent and defensible</a:t>
                </a:r>
              </a:p>
            </p:txBody>
          </p:sp>
        </p:grpSp>
        <p:cxnSp>
          <p:nvCxnSpPr>
            <p:cNvPr id="34" name="Straight Connector 33" descr="Dana’s responses should be informational and logical&#10;Dana’s logic and reasoning should be rigorous, intelligent and defensible">
              <a:extLst>
                <a:ext uri="{FF2B5EF4-FFF2-40B4-BE49-F238E27FC236}">
                  <a16:creationId xmlns:a16="http://schemas.microsoft.com/office/drawing/2014/main" id="{E253B1EB-4B48-03C1-4E16-9F44403F3DB9}"/>
                </a:ext>
              </a:extLst>
            </p:cNvPr>
            <p:cNvCxnSpPr>
              <a:cxnSpLocks/>
            </p:cNvCxnSpPr>
            <p:nvPr/>
          </p:nvCxnSpPr>
          <p:spPr>
            <a:xfrm>
              <a:off x="588263" y="3098800"/>
              <a:ext cx="5799837" cy="0"/>
            </a:xfrm>
            <a:prstGeom prst="line">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36372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100"/>
                                  </p:stCondLst>
                                  <p:childTnLst>
                                    <p:animMotion origin="layout" path="M 2.70833E-6 -1.85185E-6 L 2.70833E-6 0.01806 " pathEditMode="relative" rAng="0" ptsTypes="AA">
                                      <p:cBhvr>
                                        <p:cTn id="14" dur="500" spd="-100000" fill="hold"/>
                                        <p:tgtEl>
                                          <p:spTgt spid="19"/>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nodeType="withEffect">
                                  <p:stCondLst>
                                    <p:cond delay="200"/>
                                  </p:stCondLst>
                                  <p:childTnLst>
                                    <p:animMotion origin="layout" path="M 3.54167E-6 2.22222E-6 L 3.54167E-6 0.01805 " pathEditMode="relative" rAng="0" ptsTypes="AA">
                                      <p:cBhvr>
                                        <p:cTn id="19" dur="500" spd="-100000" fill="hold"/>
                                        <p:tgtEl>
                                          <p:spTgt spid="35"/>
                                        </p:tgtEl>
                                        <p:attrNameLst>
                                          <p:attrName>ppt_x</p:attrName>
                                          <p:attrName>ppt_y</p:attrName>
                                        </p:attrNameLst>
                                      </p:cBhvr>
                                      <p:rCtr x="0" y="903"/>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decel="100000" fill="hold" nodeType="withEffect">
                                  <p:stCondLst>
                                    <p:cond delay="300"/>
                                  </p:stCondLst>
                                  <p:childTnLst>
                                    <p:animMotion origin="layout" path="M 2.29167E-6 -2.59259E-6 L 2.29167E-6 0.01806 " pathEditMode="relative" rAng="0" ptsTypes="AA">
                                      <p:cBhvr>
                                        <p:cTn id="24" dur="500" spd="-100000" fill="hold"/>
                                        <p:tgtEl>
                                          <p:spTgt spid="39"/>
                                        </p:tgtEl>
                                        <p:attrNameLst>
                                          <p:attrName>ppt_x</p:attrName>
                                          <p:attrName>ppt_y</p:attrName>
                                        </p:attrNameLst>
                                      </p:cBhvr>
                                      <p:rCtr x="0" y="903"/>
                                    </p:animMotion>
                                  </p:childTnLst>
                                </p:cTn>
                              </p:par>
                              <p:par>
                                <p:cTn id="25" presetID="10" presetClass="entr" presetSubtype="0" fill="hold" nodeType="withEffect">
                                  <p:stCondLst>
                                    <p:cond delay="4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42" presetClass="path" presetSubtype="0" decel="100000" fill="hold" nodeType="withEffect">
                                  <p:stCondLst>
                                    <p:cond delay="400"/>
                                  </p:stCondLst>
                                  <p:childTnLst>
                                    <p:animMotion origin="layout" path="M 2.29167E-6 4.07407E-6 L 2.29167E-6 0.01805 " pathEditMode="relative" rAng="0" ptsTypes="AA">
                                      <p:cBhvr>
                                        <p:cTn id="29" dur="500" spd="-100000" fill="hold"/>
                                        <p:tgtEl>
                                          <p:spTgt spid="40"/>
                                        </p:tgtEl>
                                        <p:attrNameLst>
                                          <p:attrName>ppt_x</p:attrName>
                                          <p:attrName>ppt_y</p:attrName>
                                        </p:attrNameLst>
                                      </p:cBhvr>
                                      <p:rCtr x="0" y="903"/>
                                    </p:animMotion>
                                  </p:childTnLst>
                                </p:cTn>
                              </p:par>
                              <p:par>
                                <p:cTn id="30" presetID="10" presetClass="entr" presetSubtype="0" fill="hold"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42" presetClass="path" presetSubtype="0" decel="100000" fill="hold" nodeType="withEffect">
                                  <p:stCondLst>
                                    <p:cond delay="500"/>
                                  </p:stCondLst>
                                  <p:childTnLst>
                                    <p:animMotion origin="layout" path="M 2.29167E-6 2.22222E-6 L 2.29167E-6 0.01805 " pathEditMode="relative" rAng="0" ptsTypes="AA">
                                      <p:cBhvr>
                                        <p:cTn id="34" dur="500" spd="-100000" fill="hold"/>
                                        <p:tgtEl>
                                          <p:spTgt spid="41"/>
                                        </p:tgtEl>
                                        <p:attrNameLst>
                                          <p:attrName>ppt_x</p:attrName>
                                          <p:attrName>ppt_y</p:attrName>
                                        </p:attrNameLst>
                                      </p:cBhvr>
                                      <p:rCtr x="0" y="903"/>
                                    </p:animMotion>
                                  </p:childTnLst>
                                </p:cTn>
                              </p:par>
                              <p:par>
                                <p:cTn id="35" presetID="10" presetClass="entr" presetSubtype="0" fill="hold" nodeType="withEffect">
                                  <p:stCondLst>
                                    <p:cond delay="6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45"/>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46"/>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4A3E9-C77C-7E37-DA4E-7880B7710B03}"/>
              </a:ext>
            </a:extLst>
          </p:cNvPr>
          <p:cNvSpPr>
            <a:spLocks noGrp="1"/>
          </p:cNvSpPr>
          <p:nvPr>
            <p:ph type="title"/>
          </p:nvPr>
        </p:nvSpPr>
        <p:spPr/>
        <p:txBody>
          <a:bodyPr/>
          <a:lstStyle/>
          <a:p>
            <a:r>
              <a:rPr lang="en-US" dirty="0">
                <a:hlinkClick r:id="rId2"/>
              </a:rPr>
              <a:t>Azure OpenAI Service Demo Video</a:t>
            </a:r>
            <a:endParaRPr lang="en-US" dirty="0"/>
          </a:p>
        </p:txBody>
      </p:sp>
      <p:sp>
        <p:nvSpPr>
          <p:cNvPr id="5" name="Text Placeholder 4">
            <a:extLst>
              <a:ext uri="{FF2B5EF4-FFF2-40B4-BE49-F238E27FC236}">
                <a16:creationId xmlns:a16="http://schemas.microsoft.com/office/drawing/2014/main" id="{D4B8854E-B472-BA10-B2FB-FA2B4B03C13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7782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795528" y="2624138"/>
            <a:ext cx="3962400" cy="1476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the impact is </a:t>
            </a:r>
            <a:r>
              <a:rPr kumimoji="0" lang="en-US" sz="4800" b="0" i="0" u="none" strike="noStrike" kern="1200" cap="none" spc="-50" normalizeH="0" baseline="0" noProof="0">
                <a:ln w="3175">
                  <a:noFill/>
                </a:ln>
                <a:gradFill flip="none" rotWithShape="1">
                  <a:gsLst>
                    <a:gs pos="12000">
                      <a:srgbClr val="CD9AD0"/>
                    </a:gs>
                    <a:gs pos="36000">
                      <a:srgbClr val="8EC8E8"/>
                    </a:gs>
                  </a:gsLst>
                  <a:lin ang="10800000" scaled="1"/>
                  <a:tileRect/>
                </a:gradFill>
                <a:effectLst/>
                <a:uLnTx/>
                <a:uFillTx/>
                <a:latin typeface="Segoe UI Semibold"/>
                <a:ea typeface="+mj-lt"/>
                <a:cs typeface="Segoe UI Semibold"/>
              </a:rPr>
              <a:t>real</a:t>
            </a:r>
          </a:p>
        </p:txBody>
      </p:sp>
      <p:grpSp>
        <p:nvGrpSpPr>
          <p:cNvPr id="2" name="Group 1" descr="Carmax estimates an individual would take 11 years to do what Azure OpenAI Service was able to do in days">
            <a:extLst>
              <a:ext uri="{FF2B5EF4-FFF2-40B4-BE49-F238E27FC236}">
                <a16:creationId xmlns:a16="http://schemas.microsoft.com/office/drawing/2014/main" id="{F028CD4F-F0B2-A37F-25EB-175811436E14}"/>
              </a:ext>
            </a:extLst>
          </p:cNvPr>
          <p:cNvGrpSpPr/>
          <p:nvPr/>
        </p:nvGrpSpPr>
        <p:grpSpPr>
          <a:xfrm>
            <a:off x="6328758" y="880523"/>
            <a:ext cx="4929979" cy="1664459"/>
            <a:chOff x="5717968" y="1145114"/>
            <a:chExt cx="4929979" cy="1664459"/>
          </a:xfrm>
        </p:grpSpPr>
        <p:sp>
          <p:nvSpPr>
            <p:cNvPr id="19" name="TextBox 18">
              <a:extLst>
                <a:ext uri="{FF2B5EF4-FFF2-40B4-BE49-F238E27FC236}">
                  <a16:creationId xmlns:a16="http://schemas.microsoft.com/office/drawing/2014/main" id="{6AFDE825-DE8B-206F-2FB5-41E31CBFF3AD}"/>
                </a:ext>
              </a:extLst>
            </p:cNvPr>
            <p:cNvSpPr txBox="1"/>
            <p:nvPr/>
          </p:nvSpPr>
          <p:spPr>
            <a:xfrm>
              <a:off x="5717968" y="1701577"/>
              <a:ext cx="492997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err="1">
                  <a:ln w="3175">
                    <a:noFill/>
                  </a:ln>
                  <a:gradFill>
                    <a:gsLst>
                      <a:gs pos="0">
                        <a:srgbClr val="FFFFFF"/>
                      </a:gs>
                      <a:gs pos="100000">
                        <a:srgbClr val="FFFFFF"/>
                      </a:gs>
                    </a:gsLst>
                    <a:lin ang="5400000" scaled="1"/>
                  </a:gradFill>
                  <a:effectLst/>
                  <a:uLnTx/>
                  <a:uFillTx/>
                  <a:latin typeface="Segoe UI Semibold"/>
                  <a:ea typeface="+mj-lt"/>
                  <a:cs typeface="Segoe UI Semibold"/>
                </a:rPr>
                <a:t>Carmax</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 estimates an individual would take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11 years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to do what Azure OpenAI Service was able to do in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days</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pic>
          <p:nvPicPr>
            <p:cNvPr id="1026" name="Picture 2" descr="Collection of Carmax Logo PNG. | PlusPNG">
              <a:extLst>
                <a:ext uri="{FF2B5EF4-FFF2-40B4-BE49-F238E27FC236}">
                  <a16:creationId xmlns:a16="http://schemas.microsoft.com/office/drawing/2014/main" id="{D3B2EA09-B171-A517-CFFA-C41122DFB6D0}"/>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813851" y="1145114"/>
              <a:ext cx="1212217" cy="6165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descr="EY is saving 250k hours of manual work per client using intelligent document automation">
            <a:extLst>
              <a:ext uri="{FF2B5EF4-FFF2-40B4-BE49-F238E27FC236}">
                <a16:creationId xmlns:a16="http://schemas.microsoft.com/office/drawing/2014/main" id="{51FE39B8-AF3B-798A-E518-FBEE859210EA}"/>
              </a:ext>
            </a:extLst>
          </p:cNvPr>
          <p:cNvGrpSpPr/>
          <p:nvPr/>
        </p:nvGrpSpPr>
        <p:grpSpPr>
          <a:xfrm>
            <a:off x="6328758" y="4546806"/>
            <a:ext cx="4593094" cy="1595788"/>
            <a:chOff x="6096000" y="4269585"/>
            <a:chExt cx="4593094" cy="1595788"/>
          </a:xfrm>
        </p:grpSpPr>
        <p:sp>
          <p:nvSpPr>
            <p:cNvPr id="25" name="TextBox 24">
              <a:extLst>
                <a:ext uri="{FF2B5EF4-FFF2-40B4-BE49-F238E27FC236}">
                  <a16:creationId xmlns:a16="http://schemas.microsoft.com/office/drawing/2014/main" id="{37E6D284-93F3-8B77-CA62-8B418102619D}"/>
                </a:ext>
              </a:extLst>
            </p:cNvPr>
            <p:cNvSpPr txBox="1"/>
            <p:nvPr/>
          </p:nvSpPr>
          <p:spPr>
            <a:xfrm>
              <a:off x="6096000" y="4757377"/>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EY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250K hours of manual work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per client using intelligent document automation</a:t>
              </a:r>
            </a:p>
          </p:txBody>
        </p:sp>
        <p:pic>
          <p:nvPicPr>
            <p:cNvPr id="1028" name="Picture 4" descr="EY – Logos Download">
              <a:extLst>
                <a:ext uri="{FF2B5EF4-FFF2-40B4-BE49-F238E27FC236}">
                  <a16:creationId xmlns:a16="http://schemas.microsoft.com/office/drawing/2014/main" id="{1C094799-96F2-FDFF-C336-BC99642837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3333" y="4269585"/>
              <a:ext cx="708167" cy="3529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descr="Strabag">
            <a:extLst>
              <a:ext uri="{FF2B5EF4-FFF2-40B4-BE49-F238E27FC236}">
                <a16:creationId xmlns:a16="http://schemas.microsoft.com/office/drawing/2014/main" id="{EBAA1EEE-BDAB-DF21-A155-531EE2E7110A}"/>
              </a:ext>
            </a:extLst>
          </p:cNvPr>
          <p:cNvGrpSpPr/>
          <p:nvPr/>
        </p:nvGrpSpPr>
        <p:grpSpPr>
          <a:xfrm>
            <a:off x="6277959" y="2564430"/>
            <a:ext cx="4643894" cy="1740079"/>
            <a:chOff x="6277959" y="2564430"/>
            <a:chExt cx="4643894" cy="1740079"/>
          </a:xfrm>
        </p:grpSpPr>
        <p:sp>
          <p:nvSpPr>
            <p:cNvPr id="22" name="TextBox 21">
              <a:extLst>
                <a:ext uri="{FF2B5EF4-FFF2-40B4-BE49-F238E27FC236}">
                  <a16:creationId xmlns:a16="http://schemas.microsoft.com/office/drawing/2014/main" id="{B5446473-9AA1-7DB8-182C-26F9F8C5C8C2}"/>
                </a:ext>
              </a:extLst>
            </p:cNvPr>
            <p:cNvSpPr txBox="1"/>
            <p:nvPr/>
          </p:nvSpPr>
          <p:spPr>
            <a:xfrm>
              <a:off x="6328759" y="3196513"/>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Strabag is predicting construction project risk with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80% accuracy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with Azure OpenAI Service &amp; MIDP</a:t>
              </a:r>
            </a:p>
          </p:txBody>
        </p:sp>
        <p:pic>
          <p:nvPicPr>
            <p:cNvPr id="4" name="Picture 2" descr="Strabag logo | Engineering">
              <a:extLst>
                <a:ext uri="{FF2B5EF4-FFF2-40B4-BE49-F238E27FC236}">
                  <a16:creationId xmlns:a16="http://schemas.microsoft.com/office/drawing/2014/main" id="{985BF1C7-1D2A-25AD-C795-178AB50ECBAE}"/>
                </a:ext>
              </a:extLst>
            </p:cNvPr>
            <p:cNvPicPr>
              <a:picLocks noChangeAspect="1" noChangeArrowheads="1"/>
            </p:cNvPicPr>
            <p:nvPr/>
          </p:nvPicPr>
          <p:blipFill>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77959" y="2564430"/>
              <a:ext cx="1308100" cy="88480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Connector 2">
            <a:extLst>
              <a:ext uri="{FF2B5EF4-FFF2-40B4-BE49-F238E27FC236}">
                <a16:creationId xmlns:a16="http://schemas.microsoft.com/office/drawing/2014/main" id="{6EE4A106-FADC-DDE1-576B-D49A5C43050C}"/>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13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04167E-6 2.22222E-6 L -1.04167E-6 0.01967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95833E-6 2.22222E-6 L -3.95833E-6 0.01967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300"/>
                                  </p:stCondLst>
                                  <p:childTnLst>
                                    <p:animMotion origin="layout" path="M -1.875E-6 3.33333E-6 L -1.875E-6 0.01967 " pathEditMode="relative" rAng="0" ptsTypes="AA">
                                      <p:cBhvr>
                                        <p:cTn id="19" dur="500" spd="-100000" fill="hold"/>
                                        <p:tgtEl>
                                          <p:spTgt spid="12"/>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300"/>
                                  </p:stCondLst>
                                  <p:childTnLst>
                                    <p:animMotion origin="layout" path="M -1.875E-6 0.05579 L -1.875E-6 2.49366E-18 " pathEditMode="relative" rAng="0" ptsTypes="AA">
                                      <p:cBhvr>
                                        <p:cTn id="24" dur="500" fill="hold"/>
                                        <p:tgtEl>
                                          <p:spTgt spid="5"/>
                                        </p:tgtEl>
                                        <p:attrNameLst>
                                          <p:attrName>ppt_x</p:attrName>
                                          <p:attrName>ppt_y</p:attrName>
                                        </p:attrNameLst>
                                      </p:cBhvr>
                                      <p:rCtr x="0" y="-2824"/>
                                    </p:animMotion>
                                  </p:childTnLst>
                                </p:cTn>
                              </p:par>
                              <p:par>
                                <p:cTn id="25" presetID="16" presetClass="entr" presetSubtype="4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out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2">
            <a:extLst>
              <a:ext uri="{FF2B5EF4-FFF2-40B4-BE49-F238E27FC236}">
                <a16:creationId xmlns:a16="http://schemas.microsoft.com/office/drawing/2014/main" id="{79D5FD50-6FD6-C3F7-C6E4-BCF67E5EA00D}"/>
              </a:ext>
              <a:ext uri="{C183D7F6-B498-43B3-948B-1728B52AA6E4}">
                <adec:decorative xmlns:adec="http://schemas.microsoft.com/office/drawing/2017/decorative" val="1"/>
              </a:ext>
            </a:extLst>
          </p:cNvPr>
          <p:cNvSpPr/>
          <p:nvPr/>
        </p:nvSpPr>
        <p:spPr bwMode="auto">
          <a:xfrm>
            <a:off x="588267" y="1501240"/>
            <a:ext cx="11015466" cy="5075387"/>
          </a:xfrm>
          <a:prstGeom prst="roundRect">
            <a:avLst>
              <a:gd name="adj" fmla="val 1932"/>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6233249F-E46F-F707-249F-68AD4B508E0E}"/>
              </a:ext>
              <a:ext uri="{C183D7F6-B498-43B3-948B-1728B52AA6E4}">
                <adec:decorative xmlns:adec="http://schemas.microsoft.com/office/drawing/2017/decorative" val="1"/>
              </a:ext>
            </a:extLst>
          </p:cNvPr>
          <p:cNvCxnSpPr>
            <a:cxnSpLocks/>
          </p:cNvCxnSpPr>
          <p:nvPr/>
        </p:nvCxnSpPr>
        <p:spPr>
          <a:xfrm>
            <a:off x="573389" y="1943422"/>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CEBEA2-E5F4-178E-4029-3CD7599F5322}"/>
              </a:ext>
              <a:ext uri="{C183D7F6-B498-43B3-948B-1728B52AA6E4}">
                <adec:decorative xmlns:adec="http://schemas.microsoft.com/office/drawing/2017/decorative" val="1"/>
              </a:ext>
            </a:extLst>
          </p:cNvPr>
          <p:cNvCxnSpPr>
            <a:cxnSpLocks/>
          </p:cNvCxnSpPr>
          <p:nvPr/>
        </p:nvCxnSpPr>
        <p:spPr>
          <a:xfrm>
            <a:off x="573386" y="2369564"/>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2AC00D-594F-DECD-48D0-E7DF7A77D0A0}"/>
              </a:ext>
              <a:ext uri="{C183D7F6-B498-43B3-948B-1728B52AA6E4}">
                <adec:decorative xmlns:adec="http://schemas.microsoft.com/office/drawing/2017/decorative" val="1"/>
              </a:ext>
            </a:extLst>
          </p:cNvPr>
          <p:cNvCxnSpPr>
            <a:cxnSpLocks/>
          </p:cNvCxnSpPr>
          <p:nvPr/>
        </p:nvCxnSpPr>
        <p:spPr>
          <a:xfrm>
            <a:off x="573386" y="2795706"/>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C1040D-55A9-DAE6-9418-91BBF15E8A20}"/>
              </a:ext>
              <a:ext uri="{C183D7F6-B498-43B3-948B-1728B52AA6E4}">
                <adec:decorative xmlns:adec="http://schemas.microsoft.com/office/drawing/2017/decorative" val="1"/>
              </a:ext>
            </a:extLst>
          </p:cNvPr>
          <p:cNvCxnSpPr>
            <a:cxnSpLocks/>
          </p:cNvCxnSpPr>
          <p:nvPr/>
        </p:nvCxnSpPr>
        <p:spPr>
          <a:xfrm>
            <a:off x="573386" y="3221848"/>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95A1A2-3901-BC17-59C2-82EE40F20691}"/>
              </a:ext>
              <a:ext uri="{C183D7F6-B498-43B3-948B-1728B52AA6E4}">
                <adec:decorative xmlns:adec="http://schemas.microsoft.com/office/drawing/2017/decorative" val="1"/>
              </a:ext>
            </a:extLst>
          </p:cNvPr>
          <p:cNvCxnSpPr>
            <a:cxnSpLocks/>
          </p:cNvCxnSpPr>
          <p:nvPr/>
        </p:nvCxnSpPr>
        <p:spPr>
          <a:xfrm>
            <a:off x="573386" y="3647990"/>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286E10-56E2-5F86-8764-203FD398D7C1}"/>
              </a:ext>
              <a:ext uri="{C183D7F6-B498-43B3-948B-1728B52AA6E4}">
                <adec:decorative xmlns:adec="http://schemas.microsoft.com/office/drawing/2017/decorative" val="1"/>
              </a:ext>
            </a:extLst>
          </p:cNvPr>
          <p:cNvCxnSpPr>
            <a:cxnSpLocks/>
          </p:cNvCxnSpPr>
          <p:nvPr/>
        </p:nvCxnSpPr>
        <p:spPr>
          <a:xfrm>
            <a:off x="573386" y="4074132"/>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AC3386-4290-607D-FE61-F4D5A02E54DB}"/>
              </a:ext>
              <a:ext uri="{C183D7F6-B498-43B3-948B-1728B52AA6E4}">
                <adec:decorative xmlns:adec="http://schemas.microsoft.com/office/drawing/2017/decorative" val="1"/>
              </a:ext>
            </a:extLst>
          </p:cNvPr>
          <p:cNvCxnSpPr>
            <a:cxnSpLocks/>
          </p:cNvCxnSpPr>
          <p:nvPr/>
        </p:nvCxnSpPr>
        <p:spPr>
          <a:xfrm>
            <a:off x="573386" y="4500274"/>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358ECA-BE2C-B656-C147-1EE8317CA7AC}"/>
              </a:ext>
              <a:ext uri="{C183D7F6-B498-43B3-948B-1728B52AA6E4}">
                <adec:decorative xmlns:adec="http://schemas.microsoft.com/office/drawing/2017/decorative" val="1"/>
              </a:ext>
            </a:extLst>
          </p:cNvPr>
          <p:cNvCxnSpPr>
            <a:cxnSpLocks/>
          </p:cNvCxnSpPr>
          <p:nvPr/>
        </p:nvCxnSpPr>
        <p:spPr>
          <a:xfrm>
            <a:off x="573386" y="4926416"/>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0AF73E-5E14-B63C-C84A-307A96BF5848}"/>
              </a:ext>
              <a:ext uri="{C183D7F6-B498-43B3-948B-1728B52AA6E4}">
                <adec:decorative xmlns:adec="http://schemas.microsoft.com/office/drawing/2017/decorative" val="1"/>
              </a:ext>
            </a:extLst>
          </p:cNvPr>
          <p:cNvCxnSpPr>
            <a:cxnSpLocks/>
          </p:cNvCxnSpPr>
          <p:nvPr/>
        </p:nvCxnSpPr>
        <p:spPr>
          <a:xfrm>
            <a:off x="573386" y="5352558"/>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D834CC7-C121-D550-5974-C87D9652D0E8}"/>
              </a:ext>
              <a:ext uri="{C183D7F6-B498-43B3-948B-1728B52AA6E4}">
                <adec:decorative xmlns:adec="http://schemas.microsoft.com/office/drawing/2017/decorative" val="1"/>
              </a:ext>
            </a:extLst>
          </p:cNvPr>
          <p:cNvCxnSpPr>
            <a:cxnSpLocks/>
          </p:cNvCxnSpPr>
          <p:nvPr/>
        </p:nvCxnSpPr>
        <p:spPr>
          <a:xfrm>
            <a:off x="573386" y="5778700"/>
            <a:ext cx="11015469" cy="0"/>
          </a:xfrm>
          <a:prstGeom prst="line">
            <a:avLst/>
          </a:prstGeom>
          <a:ln w="635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ound Same Side Corner Rectangle 4">
            <a:extLst>
              <a:ext uri="{FF2B5EF4-FFF2-40B4-BE49-F238E27FC236}">
                <a16:creationId xmlns:a16="http://schemas.microsoft.com/office/drawing/2014/main" id="{89A4C52F-D307-4398-A41E-8554F206E55D}"/>
              </a:ext>
              <a:ext uri="{C183D7F6-B498-43B3-948B-1728B52AA6E4}">
                <adec:decorative xmlns:adec="http://schemas.microsoft.com/office/drawing/2017/decorative" val="1"/>
              </a:ext>
            </a:extLst>
          </p:cNvPr>
          <p:cNvSpPr/>
          <p:nvPr/>
        </p:nvSpPr>
        <p:spPr bwMode="auto">
          <a:xfrm>
            <a:off x="2435698" y="1128442"/>
            <a:ext cx="1343379" cy="394420"/>
          </a:xfrm>
          <a:prstGeom prst="round2SameRect">
            <a:avLst/>
          </a:prstGeom>
          <a:noFill/>
          <a:ln w="15875" cap="rnd">
            <a:noFill/>
            <a:headEnd type="none" w="med" len="med"/>
            <a:tailEnd type="none" w="lg" len="sm"/>
          </a:ln>
          <a:effectLst/>
        </p:spPr>
        <p:style>
          <a:lnRef idx="1">
            <a:schemeClr val="accent2"/>
          </a:lnRef>
          <a:fillRef idx="3">
            <a:schemeClr val="accent2"/>
          </a:fillRef>
          <a:effectRef idx="2">
            <a:schemeClr val="accent2"/>
          </a:effectRef>
          <a:fontRef idx="minor">
            <a:schemeClr val="lt1"/>
          </a:fontRef>
        </p:style>
        <p:txBody>
          <a:bodyPr wrap="square" lIns="0" tIns="4320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AI Use Case</a:t>
            </a:r>
          </a:p>
        </p:txBody>
      </p:sp>
      <p:sp>
        <p:nvSpPr>
          <p:cNvPr id="6" name="Round Same Side Corner Rectangle 5">
            <a:extLst>
              <a:ext uri="{FF2B5EF4-FFF2-40B4-BE49-F238E27FC236}">
                <a16:creationId xmlns:a16="http://schemas.microsoft.com/office/drawing/2014/main" id="{72A8BD47-062C-AE1C-1C4A-1C32EC06EBD0}"/>
              </a:ext>
              <a:ext uri="{C183D7F6-B498-43B3-948B-1728B52AA6E4}">
                <adec:decorative xmlns:adec="http://schemas.microsoft.com/office/drawing/2017/decorative" val="1"/>
              </a:ext>
            </a:extLst>
          </p:cNvPr>
          <p:cNvSpPr/>
          <p:nvPr/>
        </p:nvSpPr>
        <p:spPr bwMode="auto">
          <a:xfrm>
            <a:off x="7219572" y="1198273"/>
            <a:ext cx="1021432"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Powered By</a:t>
            </a:r>
          </a:p>
        </p:txBody>
      </p:sp>
      <p:sp>
        <p:nvSpPr>
          <p:cNvPr id="7" name="Round Same Side Corner Rectangle 6">
            <a:extLst>
              <a:ext uri="{FF2B5EF4-FFF2-40B4-BE49-F238E27FC236}">
                <a16:creationId xmlns:a16="http://schemas.microsoft.com/office/drawing/2014/main" id="{2BEDF362-0C8A-8988-CA52-BA53DA950D7B}"/>
              </a:ext>
              <a:ext uri="{C183D7F6-B498-43B3-948B-1728B52AA6E4}">
                <adec:decorative xmlns:adec="http://schemas.microsoft.com/office/drawing/2017/decorative" val="1"/>
              </a:ext>
            </a:extLst>
          </p:cNvPr>
          <p:cNvSpPr/>
          <p:nvPr/>
        </p:nvSpPr>
        <p:spPr bwMode="auto">
          <a:xfrm>
            <a:off x="9894979" y="1198273"/>
            <a:ext cx="1032686"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Adopted By</a:t>
            </a:r>
          </a:p>
        </p:txBody>
      </p:sp>
      <p:sp>
        <p:nvSpPr>
          <p:cNvPr id="2" name="Title 1">
            <a:extLst>
              <a:ext uri="{FF2B5EF4-FFF2-40B4-BE49-F238E27FC236}">
                <a16:creationId xmlns:a16="http://schemas.microsoft.com/office/drawing/2014/main" id="{673CBEE0-0EF5-2C71-4346-DD395B74ADA9}"/>
              </a:ext>
            </a:extLst>
          </p:cNvPr>
          <p:cNvSpPr>
            <a:spLocks noGrp="1"/>
          </p:cNvSpPr>
          <p:nvPr>
            <p:ph type="title"/>
          </p:nvPr>
        </p:nvSpPr>
        <p:spPr/>
        <p:txBody>
          <a:bodyPr/>
          <a:lstStyle/>
          <a:p>
            <a:r>
              <a:rPr lang="en-US"/>
              <a:t>Azure AI in Microsoft Cloud solutions</a:t>
            </a:r>
          </a:p>
        </p:txBody>
      </p:sp>
      <p:sp>
        <p:nvSpPr>
          <p:cNvPr id="4" name="Round Same Side Corner Rectangle 3">
            <a:extLst>
              <a:ext uri="{FF2B5EF4-FFF2-40B4-BE49-F238E27FC236}">
                <a16:creationId xmlns:a16="http://schemas.microsoft.com/office/drawing/2014/main" id="{A4EDC3BB-0008-4AFF-3E4E-1AAA64010370}"/>
              </a:ext>
              <a:ext uri="{C183D7F6-B498-43B3-948B-1728B52AA6E4}">
                <adec:decorative xmlns:adec="http://schemas.microsoft.com/office/drawing/2017/decorative" val="1"/>
              </a:ext>
            </a:extLst>
          </p:cNvPr>
          <p:cNvSpPr/>
          <p:nvPr/>
        </p:nvSpPr>
        <p:spPr bwMode="auto">
          <a:xfrm>
            <a:off x="4554565" y="1198273"/>
            <a:ext cx="1108318" cy="323779"/>
          </a:xfrm>
          <a:prstGeom prst="round2SameRect">
            <a:avLst/>
          </a:prstGeom>
          <a:noFill/>
          <a:effectLst/>
        </p:spPr>
        <p:txBody>
          <a:bodyPr wrap="square" lIns="0" tIns="4320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410">
                      <a:srgbClr val="FFFFFF"/>
                    </a:gs>
                    <a:gs pos="21084">
                      <a:srgbClr val="FFFFFF"/>
                    </a:gs>
                  </a:gsLst>
                  <a:lin ang="2700000" scaled="0"/>
                </a:gradFill>
                <a:effectLst/>
                <a:uLnTx/>
                <a:uFillTx/>
                <a:latin typeface="Segoe UI Semibold"/>
                <a:ea typeface="+mn-ea"/>
                <a:cs typeface="Segoe UI" panose="020B0502040204020203" pitchFamily="34" charset="0"/>
              </a:rPr>
              <a:t>Where to Try</a:t>
            </a:r>
          </a:p>
        </p:txBody>
      </p:sp>
      <p:sp>
        <p:nvSpPr>
          <p:cNvPr id="27" name="Data Text">
            <a:extLst>
              <a:ext uri="{FF2B5EF4-FFF2-40B4-BE49-F238E27FC236}">
                <a16:creationId xmlns:a16="http://schemas.microsoft.com/office/drawing/2014/main" id="{7948EA60-B5E6-9234-01E3-8C428807A6EB}"/>
              </a:ext>
            </a:extLst>
          </p:cNvPr>
          <p:cNvSpPr/>
          <p:nvPr/>
        </p:nvSpPr>
        <p:spPr>
          <a:xfrm>
            <a:off x="585209" y="151939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Assisted Coding &amp; Generated Content</a:t>
            </a:r>
          </a:p>
        </p:txBody>
      </p:sp>
      <p:sp>
        <p:nvSpPr>
          <p:cNvPr id="34" name="Data Text" descr="Speech transcription &amp; captioning">
            <a:extLst>
              <a:ext uri="{FF2B5EF4-FFF2-40B4-BE49-F238E27FC236}">
                <a16:creationId xmlns:a16="http://schemas.microsoft.com/office/drawing/2014/main" id="{9CC67133-EB3B-A66E-27C2-464E48462BE6}"/>
              </a:ext>
            </a:extLst>
          </p:cNvPr>
          <p:cNvSpPr/>
          <p:nvPr/>
        </p:nvSpPr>
        <p:spPr>
          <a:xfrm>
            <a:off x="585209" y="4544573"/>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E075662A-D679-B618-1D67-7129D2625038}"/>
              </a:ext>
              <a:ext uri="{C183D7F6-B498-43B3-948B-1728B52AA6E4}">
                <adec:decorative xmlns:adec="http://schemas.microsoft.com/office/drawing/2017/decorative" val="1"/>
              </a:ext>
            </a:extLst>
          </p:cNvPr>
          <p:cNvCxnSpPr>
            <a:cxnSpLocks/>
          </p:cNvCxnSpPr>
          <p:nvPr/>
        </p:nvCxnSpPr>
        <p:spPr>
          <a:xfrm flipV="1">
            <a:off x="3938044" y="1510749"/>
            <a:ext cx="14872" cy="5040357"/>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sp>
        <p:nvSpPr>
          <p:cNvPr id="39" name="Data Text">
            <a:extLst>
              <a:ext uri="{FF2B5EF4-FFF2-40B4-BE49-F238E27FC236}">
                <a16:creationId xmlns:a16="http://schemas.microsoft.com/office/drawing/2014/main" id="{ED92C768-5F32-4C5E-C0D2-8F83C11BA52B}"/>
              </a:ext>
            </a:extLst>
          </p:cNvPr>
          <p:cNvSpPr/>
          <p:nvPr/>
        </p:nvSpPr>
        <p:spPr>
          <a:xfrm>
            <a:off x="6321366" y="152922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a:cs typeface="Segoe UI Semilight"/>
              </a:rPr>
              <a:t>Azure </a:t>
            </a:r>
            <a:r>
              <a:rPr kumimoji="0" lang="en-US" sz="1100" b="0" i="0" u="none" strike="noStrike" kern="0" cap="none" spc="0" normalizeH="0" baseline="0" noProof="0" err="1">
                <a:ln>
                  <a:noFill/>
                </a:ln>
                <a:solidFill>
                  <a:srgbClr val="FFFFFF"/>
                </a:solidFill>
                <a:effectLst/>
                <a:uLnTx/>
                <a:uFillTx/>
                <a:latin typeface="Segoe UI Semibold"/>
                <a:ea typeface="ＭＳ Ｐゴシック"/>
                <a:cs typeface="Segoe UI Semilight"/>
              </a:rPr>
              <a:t>OpenAI</a:t>
            </a:r>
            <a:r>
              <a:rPr kumimoji="0" lang="en-US" sz="1100" b="0" i="0" u="none" strike="noStrike" kern="0" cap="none" spc="0" normalizeH="0" baseline="0" noProof="0">
                <a:ln>
                  <a:noFill/>
                </a:ln>
                <a:solidFill>
                  <a:srgbClr val="FFFFFF"/>
                </a:solidFill>
                <a:effectLst/>
                <a:uLnTx/>
                <a:uFillTx/>
                <a:latin typeface="Segoe UI Semibold"/>
                <a:ea typeface="ＭＳ Ｐゴシック"/>
                <a:cs typeface="Segoe UI Semilight"/>
              </a:rPr>
              <a:t> Service</a:t>
            </a:r>
          </a:p>
        </p:txBody>
      </p:sp>
      <p:sp>
        <p:nvSpPr>
          <p:cNvPr id="40" name="Data Text">
            <a:extLst>
              <a:ext uri="{FF2B5EF4-FFF2-40B4-BE49-F238E27FC236}">
                <a16:creationId xmlns:a16="http://schemas.microsoft.com/office/drawing/2014/main" id="{D4470BA4-925A-DA53-AB0A-3E838D9D4EA9}"/>
              </a:ext>
            </a:extLst>
          </p:cNvPr>
          <p:cNvSpPr/>
          <p:nvPr/>
        </p:nvSpPr>
        <p:spPr>
          <a:xfrm>
            <a:off x="6321366" y="1956096"/>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OpenAI Service</a:t>
            </a:r>
          </a:p>
        </p:txBody>
      </p:sp>
      <p:sp>
        <p:nvSpPr>
          <p:cNvPr id="41" name="Data Text">
            <a:extLst>
              <a:ext uri="{FF2B5EF4-FFF2-40B4-BE49-F238E27FC236}">
                <a16:creationId xmlns:a16="http://schemas.microsoft.com/office/drawing/2014/main" id="{178CECD0-D8F7-5A91-F550-1422B03BBAB9}"/>
              </a:ext>
            </a:extLst>
          </p:cNvPr>
          <p:cNvSpPr/>
          <p:nvPr/>
        </p:nvSpPr>
        <p:spPr>
          <a:xfrm>
            <a:off x="6321366" y="2382970"/>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Machine Learning</a:t>
            </a:r>
          </a:p>
        </p:txBody>
      </p:sp>
      <p:sp>
        <p:nvSpPr>
          <p:cNvPr id="42" name="Data Text">
            <a:extLst>
              <a:ext uri="{FF2B5EF4-FFF2-40B4-BE49-F238E27FC236}">
                <a16:creationId xmlns:a16="http://schemas.microsoft.com/office/drawing/2014/main" id="{C8AC9615-9B95-7C07-076B-EAE3E2CA0D31}"/>
              </a:ext>
            </a:extLst>
          </p:cNvPr>
          <p:cNvSpPr/>
          <p:nvPr/>
        </p:nvSpPr>
        <p:spPr>
          <a:xfrm>
            <a:off x="6321366" y="2809844"/>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Machine Learning</a:t>
            </a:r>
          </a:p>
        </p:txBody>
      </p:sp>
      <p:sp>
        <p:nvSpPr>
          <p:cNvPr id="43" name="Data Text">
            <a:extLst>
              <a:ext uri="{FF2B5EF4-FFF2-40B4-BE49-F238E27FC236}">
                <a16:creationId xmlns:a16="http://schemas.microsoft.com/office/drawing/2014/main" id="{8A8D848A-C115-6F1F-A732-A99E42B1365C}"/>
              </a:ext>
            </a:extLst>
          </p:cNvPr>
          <p:cNvSpPr/>
          <p:nvPr/>
        </p:nvSpPr>
        <p:spPr>
          <a:xfrm>
            <a:off x="6321366" y="3236718"/>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4" name="Data Text">
            <a:extLst>
              <a:ext uri="{FF2B5EF4-FFF2-40B4-BE49-F238E27FC236}">
                <a16:creationId xmlns:a16="http://schemas.microsoft.com/office/drawing/2014/main" id="{092E5FE1-A27F-8FA0-15E1-FB8EA47B3456}"/>
              </a:ext>
            </a:extLst>
          </p:cNvPr>
          <p:cNvSpPr/>
          <p:nvPr/>
        </p:nvSpPr>
        <p:spPr>
          <a:xfrm>
            <a:off x="6321366" y="366359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5" name="Data Text">
            <a:extLst>
              <a:ext uri="{FF2B5EF4-FFF2-40B4-BE49-F238E27FC236}">
                <a16:creationId xmlns:a16="http://schemas.microsoft.com/office/drawing/2014/main" id="{9ECF174F-7370-470B-7D50-C90AB803A411}"/>
              </a:ext>
            </a:extLst>
          </p:cNvPr>
          <p:cNvSpPr/>
          <p:nvPr/>
        </p:nvSpPr>
        <p:spPr>
          <a:xfrm>
            <a:off x="6321366" y="4090466"/>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6" name="Data Text">
            <a:extLst>
              <a:ext uri="{FF2B5EF4-FFF2-40B4-BE49-F238E27FC236}">
                <a16:creationId xmlns:a16="http://schemas.microsoft.com/office/drawing/2014/main" id="{3BF0F517-71FB-3DCE-5211-5F0287EA76FF}"/>
              </a:ext>
            </a:extLst>
          </p:cNvPr>
          <p:cNvSpPr/>
          <p:nvPr/>
        </p:nvSpPr>
        <p:spPr>
          <a:xfrm>
            <a:off x="6321366" y="4517340"/>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sp>
        <p:nvSpPr>
          <p:cNvPr id="47" name="Data Text">
            <a:extLst>
              <a:ext uri="{FF2B5EF4-FFF2-40B4-BE49-F238E27FC236}">
                <a16:creationId xmlns:a16="http://schemas.microsoft.com/office/drawing/2014/main" id="{B9E4E597-EFAC-72B8-DB0C-EB45CB2132FE}"/>
              </a:ext>
            </a:extLst>
          </p:cNvPr>
          <p:cNvSpPr/>
          <p:nvPr/>
        </p:nvSpPr>
        <p:spPr>
          <a:xfrm>
            <a:off x="6321366" y="5371088"/>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sp>
        <p:nvSpPr>
          <p:cNvPr id="48" name="Data Text">
            <a:extLst>
              <a:ext uri="{FF2B5EF4-FFF2-40B4-BE49-F238E27FC236}">
                <a16:creationId xmlns:a16="http://schemas.microsoft.com/office/drawing/2014/main" id="{C3A80321-BE80-A91B-4E4C-9D2601D29D58}"/>
              </a:ext>
            </a:extLst>
          </p:cNvPr>
          <p:cNvSpPr/>
          <p:nvPr/>
        </p:nvSpPr>
        <p:spPr>
          <a:xfrm>
            <a:off x="6321366" y="5797962"/>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sp>
        <p:nvSpPr>
          <p:cNvPr id="49" name="Data Text">
            <a:extLst>
              <a:ext uri="{FF2B5EF4-FFF2-40B4-BE49-F238E27FC236}">
                <a16:creationId xmlns:a16="http://schemas.microsoft.com/office/drawing/2014/main" id="{14BFE1BD-66C8-5DC9-FD95-00DE53E9C50B}"/>
              </a:ext>
            </a:extLst>
          </p:cNvPr>
          <p:cNvSpPr/>
          <p:nvPr/>
        </p:nvSpPr>
        <p:spPr>
          <a:xfrm>
            <a:off x="6321366" y="6224831"/>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Applied AI</a:t>
            </a:r>
          </a:p>
        </p:txBody>
      </p:sp>
      <p:cxnSp>
        <p:nvCxnSpPr>
          <p:cNvPr id="12" name="Straight Connector 11">
            <a:extLst>
              <a:ext uri="{FF2B5EF4-FFF2-40B4-BE49-F238E27FC236}">
                <a16:creationId xmlns:a16="http://schemas.microsoft.com/office/drawing/2014/main" id="{A0FF49A7-1FA7-F12C-FFA0-BBF7BE9E570D}"/>
              </a:ext>
              <a:ext uri="{C183D7F6-B498-43B3-948B-1728B52AA6E4}">
                <adec:decorative xmlns:adec="http://schemas.microsoft.com/office/drawing/2017/decorative" val="1"/>
              </a:ext>
            </a:extLst>
          </p:cNvPr>
          <p:cNvCxnSpPr>
            <a:cxnSpLocks/>
          </p:cNvCxnSpPr>
          <p:nvPr/>
        </p:nvCxnSpPr>
        <p:spPr>
          <a:xfrm flipV="1">
            <a:off x="9131983" y="1519398"/>
            <a:ext cx="3617" cy="5057229"/>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pic>
        <p:nvPicPr>
          <p:cNvPr id="22" name="Picture 2" descr="Outlook Logo">
            <a:extLst>
              <a:ext uri="{FF2B5EF4-FFF2-40B4-BE49-F238E27FC236}">
                <a16:creationId xmlns:a16="http://schemas.microsoft.com/office/drawing/2014/main" id="{D056D37C-1483-619D-5DC1-63EFE3C114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1372" y="3347240"/>
            <a:ext cx="390995" cy="2200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Xbox Logo">
            <a:extLst>
              <a:ext uri="{FF2B5EF4-FFF2-40B4-BE49-F238E27FC236}">
                <a16:creationId xmlns:a16="http://schemas.microsoft.com/office/drawing/2014/main" id="{2696F04E-BC88-B11D-CE74-551BE735C11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75781" y="2893444"/>
            <a:ext cx="422177" cy="2376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Linkedin logo">
            <a:extLst>
              <a:ext uri="{FF2B5EF4-FFF2-40B4-BE49-F238E27FC236}">
                <a16:creationId xmlns:a16="http://schemas.microsoft.com/office/drawing/2014/main" id="{77491144-8FF6-BE36-F617-22B28B96AF0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756271" y="4224796"/>
            <a:ext cx="661198" cy="165300"/>
          </a:xfrm>
          <a:prstGeom prst="rect">
            <a:avLst/>
          </a:prstGeom>
        </p:spPr>
      </p:pic>
      <p:pic>
        <p:nvPicPr>
          <p:cNvPr id="55" name="Picture 54" descr="Microsoft Edge logo">
            <a:extLst>
              <a:ext uri="{FF2B5EF4-FFF2-40B4-BE49-F238E27FC236}">
                <a16:creationId xmlns:a16="http://schemas.microsoft.com/office/drawing/2014/main" id="{2C970A0F-D7E3-D95E-7B13-4BB2E22C2D67}"/>
              </a:ext>
            </a:extLst>
          </p:cNvPr>
          <p:cNvPicPr>
            <a:picLocks noChangeAspect="1"/>
          </p:cNvPicPr>
          <p:nvPr/>
        </p:nvPicPr>
        <p:blipFill rotWithShape="1">
          <a:blip r:embed="rId8"/>
          <a:srcRect l="32804" t="50538" r="29584" b="-12337"/>
          <a:stretch/>
        </p:blipFill>
        <p:spPr>
          <a:xfrm>
            <a:off x="4954013" y="5394195"/>
            <a:ext cx="418712" cy="371368"/>
          </a:xfrm>
          <a:prstGeom prst="rect">
            <a:avLst/>
          </a:prstGeom>
        </p:spPr>
      </p:pic>
      <p:pic>
        <p:nvPicPr>
          <p:cNvPr id="56" name="Picture 55" descr="Teams logo">
            <a:extLst>
              <a:ext uri="{FF2B5EF4-FFF2-40B4-BE49-F238E27FC236}">
                <a16:creationId xmlns:a16="http://schemas.microsoft.com/office/drawing/2014/main" id="{08FFE34D-D581-8E0B-A3D9-7F580C3A193E}"/>
              </a:ext>
            </a:extLst>
          </p:cNvPr>
          <p:cNvPicPr>
            <a:picLocks noChangeAspect="1"/>
          </p:cNvPicPr>
          <p:nvPr/>
        </p:nvPicPr>
        <p:blipFill rotWithShape="1">
          <a:blip r:embed="rId8"/>
          <a:srcRect t="50538" r="68868"/>
          <a:stretch/>
        </p:blipFill>
        <p:spPr>
          <a:xfrm>
            <a:off x="4902523" y="4570486"/>
            <a:ext cx="368693" cy="316215"/>
          </a:xfrm>
          <a:prstGeom prst="rect">
            <a:avLst/>
          </a:prstGeom>
        </p:spPr>
      </p:pic>
      <p:pic>
        <p:nvPicPr>
          <p:cNvPr id="58" name="Picture 2" descr="Windows logo">
            <a:extLst>
              <a:ext uri="{FF2B5EF4-FFF2-40B4-BE49-F238E27FC236}">
                <a16:creationId xmlns:a16="http://schemas.microsoft.com/office/drawing/2014/main" id="{73A4FD03-AD93-FBE5-425F-D56CC9708170}"/>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r="81090"/>
          <a:stretch/>
        </p:blipFill>
        <p:spPr bwMode="auto">
          <a:xfrm>
            <a:off x="4964892" y="3765532"/>
            <a:ext cx="243955" cy="23850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M365 logo">
            <a:extLst>
              <a:ext uri="{FF2B5EF4-FFF2-40B4-BE49-F238E27FC236}">
                <a16:creationId xmlns:a16="http://schemas.microsoft.com/office/drawing/2014/main" id="{09C8591E-68D4-8B2B-2BB9-BF1E23C9C909}"/>
              </a:ext>
            </a:extLst>
          </p:cNvPr>
          <p:cNvPicPr>
            <a:picLocks noChangeAspect="1"/>
          </p:cNvPicPr>
          <p:nvPr/>
        </p:nvPicPr>
        <p:blipFill>
          <a:blip r:embed="rId11"/>
          <a:stretch>
            <a:fillRect/>
          </a:stretch>
        </p:blipFill>
        <p:spPr>
          <a:xfrm>
            <a:off x="5041597" y="5867179"/>
            <a:ext cx="243546" cy="243546"/>
          </a:xfrm>
          <a:prstGeom prst="rect">
            <a:avLst/>
          </a:prstGeom>
        </p:spPr>
      </p:pic>
      <p:pic>
        <p:nvPicPr>
          <p:cNvPr id="63" name="Picture 62" descr="Power Platform logo">
            <a:extLst>
              <a:ext uri="{FF2B5EF4-FFF2-40B4-BE49-F238E27FC236}">
                <a16:creationId xmlns:a16="http://schemas.microsoft.com/office/drawing/2014/main" id="{4DDFB210-C83A-D011-75A4-FAB3A5DA6FA7}"/>
              </a:ext>
            </a:extLst>
          </p:cNvPr>
          <p:cNvPicPr>
            <a:picLocks noChangeAspect="1"/>
          </p:cNvPicPr>
          <p:nvPr/>
        </p:nvPicPr>
        <p:blipFill rotWithShape="1">
          <a:blip r:embed="rId12"/>
          <a:srcRect r="42454"/>
          <a:stretch/>
        </p:blipFill>
        <p:spPr>
          <a:xfrm>
            <a:off x="4770267" y="1592135"/>
            <a:ext cx="272283" cy="251914"/>
          </a:xfrm>
          <a:prstGeom prst="rect">
            <a:avLst/>
          </a:prstGeom>
        </p:spPr>
      </p:pic>
      <p:pic>
        <p:nvPicPr>
          <p:cNvPr id="66" name="Picture 65" descr="GitHub logo">
            <a:extLst>
              <a:ext uri="{FF2B5EF4-FFF2-40B4-BE49-F238E27FC236}">
                <a16:creationId xmlns:a16="http://schemas.microsoft.com/office/drawing/2014/main" id="{741CEB8F-67D5-37C1-D04E-422FF2707129}"/>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54765"/>
          <a:stretch/>
        </p:blipFill>
        <p:spPr>
          <a:xfrm>
            <a:off x="5209403" y="1564532"/>
            <a:ext cx="261761" cy="308086"/>
          </a:xfrm>
          <a:prstGeom prst="rect">
            <a:avLst/>
          </a:prstGeom>
        </p:spPr>
      </p:pic>
      <p:grpSp>
        <p:nvGrpSpPr>
          <p:cNvPr id="67" name="Group 66" descr="Microsoft Bing logo">
            <a:extLst>
              <a:ext uri="{FF2B5EF4-FFF2-40B4-BE49-F238E27FC236}">
                <a16:creationId xmlns:a16="http://schemas.microsoft.com/office/drawing/2014/main" id="{5A31DE7D-D27C-035A-EE06-524FC792063D}"/>
              </a:ext>
            </a:extLst>
          </p:cNvPr>
          <p:cNvGrpSpPr/>
          <p:nvPr/>
        </p:nvGrpSpPr>
        <p:grpSpPr>
          <a:xfrm>
            <a:off x="4633091" y="6364265"/>
            <a:ext cx="1065758" cy="155813"/>
            <a:chOff x="4313601" y="6139508"/>
            <a:chExt cx="1289565" cy="207387"/>
          </a:xfrm>
        </p:grpSpPr>
        <p:pic>
          <p:nvPicPr>
            <p:cNvPr id="68" name="Picture 6">
              <a:extLst>
                <a:ext uri="{FF2B5EF4-FFF2-40B4-BE49-F238E27FC236}">
                  <a16:creationId xmlns:a16="http://schemas.microsoft.com/office/drawing/2014/main" id="{72A0BB58-CE3C-E2B8-40D5-EC3C8252824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918" r="83563"/>
            <a:stretch/>
          </p:blipFill>
          <p:spPr bwMode="auto">
            <a:xfrm>
              <a:off x="4313601" y="6139508"/>
              <a:ext cx="211963" cy="2073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46CBD8AD-4BD5-F922-3CB9-69785A50F541}"/>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6437" t="8132" b="-1"/>
            <a:stretch/>
          </p:blipFill>
          <p:spPr bwMode="auto">
            <a:xfrm>
              <a:off x="4525562" y="6148454"/>
              <a:ext cx="1077604" cy="18878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51F52CCA-B6DA-D763-E6A4-8AA5F8E4A31A}"/>
              </a:ext>
              <a:ext uri="{C183D7F6-B498-43B3-948B-1728B52AA6E4}">
                <adec:decorative xmlns:adec="http://schemas.microsoft.com/office/drawing/2017/decorative" val="1"/>
              </a:ext>
            </a:extLst>
          </p:cNvPr>
          <p:cNvCxnSpPr>
            <a:cxnSpLocks/>
          </p:cNvCxnSpPr>
          <p:nvPr/>
        </p:nvCxnSpPr>
        <p:spPr>
          <a:xfrm flipV="1">
            <a:off x="6324980" y="1521818"/>
            <a:ext cx="0" cy="5054809"/>
          </a:xfrm>
          <a:prstGeom prst="line">
            <a:avLst/>
          </a:prstGeom>
          <a:noFill/>
          <a:ln w="15875" cap="rnd">
            <a:gradFill flip="none" rotWithShape="1">
              <a:gsLst>
                <a:gs pos="0">
                  <a:srgbClr val="8DC8E8"/>
                </a:gs>
                <a:gs pos="100000">
                  <a:srgbClr val="CD98CF"/>
                </a:gs>
              </a:gsLst>
              <a:lin ang="10800000" scaled="1"/>
              <a:tileRect/>
            </a:gra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pic>
        <p:nvPicPr>
          <p:cNvPr id="23" name="Picture 22" descr="Twitter logo">
            <a:extLst>
              <a:ext uri="{FF2B5EF4-FFF2-40B4-BE49-F238E27FC236}">
                <a16:creationId xmlns:a16="http://schemas.microsoft.com/office/drawing/2014/main" id="{38F06A2E-3528-E4D0-BCF2-BC743F27EA72}"/>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00000"/>
                    </a14:imgEffect>
                  </a14:imgLayer>
                </a14:imgProps>
              </a:ext>
            </a:extLst>
          </a:blip>
          <a:srcRect r="71079"/>
          <a:stretch/>
        </p:blipFill>
        <p:spPr>
          <a:xfrm>
            <a:off x="9782081" y="4653066"/>
            <a:ext cx="241017" cy="167531"/>
          </a:xfrm>
          <a:prstGeom prst="rect">
            <a:avLst/>
          </a:prstGeom>
        </p:spPr>
      </p:pic>
      <p:pic>
        <p:nvPicPr>
          <p:cNvPr id="26" name="Picture 25" descr="Uber logo">
            <a:extLst>
              <a:ext uri="{FF2B5EF4-FFF2-40B4-BE49-F238E27FC236}">
                <a16:creationId xmlns:a16="http://schemas.microsoft.com/office/drawing/2014/main" id="{747A8942-C0B8-9DB0-A2AB-71C2CB7A9609}"/>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9779124" y="3824129"/>
            <a:ext cx="1200155" cy="205375"/>
          </a:xfrm>
          <a:prstGeom prst="rect">
            <a:avLst/>
          </a:prstGeom>
        </p:spPr>
      </p:pic>
      <p:pic>
        <p:nvPicPr>
          <p:cNvPr id="53" name="Picture 2" descr="Download 1">
            <a:extLst>
              <a:ext uri="{FF2B5EF4-FFF2-40B4-BE49-F238E27FC236}">
                <a16:creationId xmlns:a16="http://schemas.microsoft.com/office/drawing/2014/main" id="{1164DB04-EF4E-A8AF-AF2F-AFDB4599B626}"/>
              </a:ext>
            </a:extLst>
          </p:cNvPr>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58864" y="1662118"/>
            <a:ext cx="731484" cy="141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See the source image">
            <a:extLst>
              <a:ext uri="{FF2B5EF4-FFF2-40B4-BE49-F238E27FC236}">
                <a16:creationId xmlns:a16="http://schemas.microsoft.com/office/drawing/2014/main" id="{1E584D6A-A8AB-5D36-9135-3385B7DB60A9}"/>
              </a:ext>
            </a:extLst>
          </p:cNvPr>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t="22258" b="22258"/>
          <a:stretch/>
        </p:blipFill>
        <p:spPr bwMode="auto">
          <a:xfrm>
            <a:off x="10110004" y="3347883"/>
            <a:ext cx="564188" cy="176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See the source image">
            <a:extLst>
              <a:ext uri="{FF2B5EF4-FFF2-40B4-BE49-F238E27FC236}">
                <a16:creationId xmlns:a16="http://schemas.microsoft.com/office/drawing/2014/main" id="{9DA7E415-A373-2388-3211-C1A509682A33}"/>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70382" y="6341386"/>
            <a:ext cx="358472" cy="14492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6" descr="See the source image">
            <a:extLst>
              <a:ext uri="{FF2B5EF4-FFF2-40B4-BE49-F238E27FC236}">
                <a16:creationId xmlns:a16="http://schemas.microsoft.com/office/drawing/2014/main" id="{3ED06617-5279-B6A1-6F08-04CE6C903902}"/>
              </a:ext>
            </a:extLst>
          </p:cNvPr>
          <p:cNvPicPr>
            <a:picLocks noChangeAspect="1" noChangeArrowheads="1"/>
          </p:cNvPicPr>
          <p:nvPr/>
        </p:nvPicPr>
        <p:blipFill rotWithShape="1">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l="26465" t="20532" r="26850" b="20532"/>
          <a:stretch/>
        </p:blipFill>
        <p:spPr bwMode="auto">
          <a:xfrm>
            <a:off x="10573992" y="6318165"/>
            <a:ext cx="209194" cy="19806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See the source image">
            <a:extLst>
              <a:ext uri="{FF2B5EF4-FFF2-40B4-BE49-F238E27FC236}">
                <a16:creationId xmlns:a16="http://schemas.microsoft.com/office/drawing/2014/main" id="{137D03DF-F928-D53E-EC63-E65211C66A7C}"/>
              </a:ext>
            </a:extLst>
          </p:cNvPr>
          <p:cNvPicPr>
            <a:picLocks noChangeAspect="1" noChangeArrowheads="1"/>
          </p:cNvPicPr>
          <p:nvPr/>
        </p:nvPicPr>
        <p:blipFill rotWithShape="1">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rcRect t="20164" b="18636"/>
          <a:stretch/>
        </p:blipFill>
        <p:spPr bwMode="auto">
          <a:xfrm>
            <a:off x="10082222" y="4171556"/>
            <a:ext cx="632048" cy="28791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hevron Logo PNG Transparent &amp; SVG Vector - Freebie Supply">
            <a:extLst>
              <a:ext uri="{FF2B5EF4-FFF2-40B4-BE49-F238E27FC236}">
                <a16:creationId xmlns:a16="http://schemas.microsoft.com/office/drawing/2014/main" id="{F2FA7E20-D925-7221-2793-72C3CCC9B483}"/>
              </a:ext>
            </a:extLst>
          </p:cNvPr>
          <p:cNvPicPr>
            <a:picLocks noChangeAspect="1" noChangeArrowheads="1"/>
          </p:cNvPicPr>
          <p:nvPr/>
        </p:nvPicPr>
        <p:blipFill>
          <a:blip r:embed="rId32" cstate="print">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70531" y="5865581"/>
            <a:ext cx="177242" cy="21269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descr="USA Today logo">
            <a:extLst>
              <a:ext uri="{FF2B5EF4-FFF2-40B4-BE49-F238E27FC236}">
                <a16:creationId xmlns:a16="http://schemas.microsoft.com/office/drawing/2014/main" id="{BB86B658-0ECF-850E-10E7-901F622B21C8}"/>
              </a:ext>
            </a:extLst>
          </p:cNvPr>
          <p:cNvGrpSpPr/>
          <p:nvPr/>
        </p:nvGrpSpPr>
        <p:grpSpPr>
          <a:xfrm>
            <a:off x="10188131" y="5439082"/>
            <a:ext cx="493445" cy="244988"/>
            <a:chOff x="9857237" y="5319422"/>
            <a:chExt cx="580745" cy="301987"/>
          </a:xfrm>
        </p:grpSpPr>
        <p:pic>
          <p:nvPicPr>
            <p:cNvPr id="72" name="Picture 6">
              <a:extLst>
                <a:ext uri="{FF2B5EF4-FFF2-40B4-BE49-F238E27FC236}">
                  <a16:creationId xmlns:a16="http://schemas.microsoft.com/office/drawing/2014/main" id="{E89591C0-29B4-A2E2-4F88-64766F1B7EEC}"/>
                </a:ext>
              </a:extLst>
            </p:cNvPr>
            <p:cNvPicPr>
              <a:picLocks noChangeAspect="1" noChangeArrowheads="1"/>
            </p:cNvPicPr>
            <p:nvPr/>
          </p:nvPicPr>
          <p:blipFill rotWithShape="1">
            <a:blip r:embed="rId34" cstate="print">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val="0"/>
                </a:ext>
              </a:extLst>
            </a:blip>
            <a:srcRect l="55316"/>
            <a:stretch/>
          </p:blipFill>
          <p:spPr bwMode="auto">
            <a:xfrm>
              <a:off x="10178482" y="5319422"/>
              <a:ext cx="259500" cy="3019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a:extLst>
                <a:ext uri="{FF2B5EF4-FFF2-40B4-BE49-F238E27FC236}">
                  <a16:creationId xmlns:a16="http://schemas.microsoft.com/office/drawing/2014/main" id="{2155AECA-EA32-DA14-E228-C8DBA6D3E8D4}"/>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r="47543"/>
            <a:stretch/>
          </p:blipFill>
          <p:spPr bwMode="auto">
            <a:xfrm>
              <a:off x="9857237" y="5319422"/>
              <a:ext cx="304639" cy="301987"/>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73" descr="svt logo">
            <a:extLst>
              <a:ext uri="{FF2B5EF4-FFF2-40B4-BE49-F238E27FC236}">
                <a16:creationId xmlns:a16="http://schemas.microsoft.com/office/drawing/2014/main" id="{A95ED42B-179E-38D4-001E-CF54002874CC}"/>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100000"/>
                    </a14:imgEffect>
                  </a14:imgLayer>
                </a14:imgProps>
              </a:ext>
            </a:extLst>
          </a:blip>
          <a:srcRect l="29422" r="39599"/>
          <a:stretch/>
        </p:blipFill>
        <p:spPr>
          <a:xfrm>
            <a:off x="10148345" y="4639899"/>
            <a:ext cx="298748" cy="193864"/>
          </a:xfrm>
          <a:prstGeom prst="rect">
            <a:avLst/>
          </a:prstGeom>
        </p:spPr>
      </p:pic>
      <p:grpSp>
        <p:nvGrpSpPr>
          <p:cNvPr id="75" name="Group 74">
            <a:extLst>
              <a:ext uri="{FF2B5EF4-FFF2-40B4-BE49-F238E27FC236}">
                <a16:creationId xmlns:a16="http://schemas.microsoft.com/office/drawing/2014/main" id="{B144DBB5-FD80-28D0-A67E-DA3261231459}"/>
              </a:ext>
              <a:ext uri="{C183D7F6-B498-43B3-948B-1728B52AA6E4}">
                <adec:decorative xmlns:adec="http://schemas.microsoft.com/office/drawing/2017/decorative" val="1"/>
              </a:ext>
            </a:extLst>
          </p:cNvPr>
          <p:cNvGrpSpPr/>
          <p:nvPr/>
        </p:nvGrpSpPr>
        <p:grpSpPr>
          <a:xfrm>
            <a:off x="10522777" y="4646195"/>
            <a:ext cx="539950" cy="194424"/>
            <a:chOff x="10147406" y="5145996"/>
            <a:chExt cx="539950" cy="284656"/>
          </a:xfrm>
        </p:grpSpPr>
        <p:pic>
          <p:nvPicPr>
            <p:cNvPr id="76" name="Picture 75">
              <a:extLst>
                <a:ext uri="{FF2B5EF4-FFF2-40B4-BE49-F238E27FC236}">
                  <a16:creationId xmlns:a16="http://schemas.microsoft.com/office/drawing/2014/main" id="{4C2356A0-85B7-C64F-9CF6-1FC05329EA04}"/>
                </a:ext>
              </a:extLst>
            </p:cNvPr>
            <p:cNvPicPr>
              <a:picLocks noChangeAspect="1"/>
            </p:cNvPicPr>
            <p:nvPr/>
          </p:nvPicPr>
          <p:blipFill rotWithShape="1">
            <a:blip r:embed="rId39"/>
            <a:srcRect l="61499" r="18879"/>
            <a:stretch/>
          </p:blipFill>
          <p:spPr>
            <a:xfrm>
              <a:off x="10147406" y="5145996"/>
              <a:ext cx="277038" cy="283835"/>
            </a:xfrm>
            <a:prstGeom prst="rect">
              <a:avLst/>
            </a:prstGeom>
          </p:spPr>
        </p:pic>
        <p:pic>
          <p:nvPicPr>
            <p:cNvPr id="77" name="Picture 76">
              <a:extLst>
                <a:ext uri="{FF2B5EF4-FFF2-40B4-BE49-F238E27FC236}">
                  <a16:creationId xmlns:a16="http://schemas.microsoft.com/office/drawing/2014/main" id="{BB688323-C977-4CD2-74A1-E02D24B4D71B}"/>
                </a:ext>
              </a:extLst>
            </p:cNvPr>
            <p:cNvPicPr>
              <a:picLocks noChangeAspect="1"/>
            </p:cNvPicPr>
            <p:nvPr/>
          </p:nvPicPr>
          <p:blipFill rotWithShape="1">
            <a:blip r:embed="rId37">
              <a:extLst>
                <a:ext uri="{BEBA8EAE-BF5A-486C-A8C5-ECC9F3942E4B}">
                  <a14:imgProps xmlns:a14="http://schemas.microsoft.com/office/drawing/2010/main">
                    <a14:imgLayer r:embed="rId40">
                      <a14:imgEffect>
                        <a14:brightnessContrast bright="100000"/>
                      </a14:imgEffect>
                    </a14:imgLayer>
                  </a14:imgProps>
                </a:ext>
              </a:extLst>
            </a:blip>
            <a:srcRect l="80792" r="259"/>
            <a:stretch/>
          </p:blipFill>
          <p:spPr>
            <a:xfrm>
              <a:off x="10419821" y="5146817"/>
              <a:ext cx="267535" cy="283835"/>
            </a:xfrm>
            <a:prstGeom prst="rect">
              <a:avLst/>
            </a:prstGeom>
          </p:spPr>
        </p:pic>
      </p:grpSp>
      <p:pic>
        <p:nvPicPr>
          <p:cNvPr id="79" name="Picture 6" descr="A branded armored vehicle">
            <a:extLst>
              <a:ext uri="{FF2B5EF4-FFF2-40B4-BE49-F238E27FC236}">
                <a16:creationId xmlns:a16="http://schemas.microsoft.com/office/drawing/2014/main" id="{449734FC-2E84-3DE1-BC62-EA3309A38C13}"/>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101255" y="5845097"/>
            <a:ext cx="253102" cy="25310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picture containing text, clipart&#10;&#10;Description automatically generated">
            <a:extLst>
              <a:ext uri="{FF2B5EF4-FFF2-40B4-BE49-F238E27FC236}">
                <a16:creationId xmlns:a16="http://schemas.microsoft.com/office/drawing/2014/main" id="{A5C7CB68-E264-12BA-8274-2A301A32F87A}"/>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115520" y="2945163"/>
            <a:ext cx="422702" cy="181960"/>
          </a:xfrm>
          <a:prstGeom prst="rect">
            <a:avLst/>
          </a:prstGeom>
        </p:spPr>
      </p:pic>
      <p:sp>
        <p:nvSpPr>
          <p:cNvPr id="80" name="Data Text">
            <a:extLst>
              <a:ext uri="{FF2B5EF4-FFF2-40B4-BE49-F238E27FC236}">
                <a16:creationId xmlns:a16="http://schemas.microsoft.com/office/drawing/2014/main" id="{77A4B853-754D-7792-7B3A-7BC5F4830BBE}"/>
              </a:ext>
            </a:extLst>
          </p:cNvPr>
          <p:cNvSpPr/>
          <p:nvPr/>
        </p:nvSpPr>
        <p:spPr>
          <a:xfrm>
            <a:off x="585209" y="5348196"/>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Content Reading &amp; Writing Experiences</a:t>
            </a:r>
          </a:p>
        </p:txBody>
      </p:sp>
      <p:sp>
        <p:nvSpPr>
          <p:cNvPr id="81" name="Data Text">
            <a:extLst>
              <a:ext uri="{FF2B5EF4-FFF2-40B4-BE49-F238E27FC236}">
                <a16:creationId xmlns:a16="http://schemas.microsoft.com/office/drawing/2014/main" id="{E6C377B1-2716-E7DF-118A-E2B3A0F6BAD5}"/>
              </a:ext>
            </a:extLst>
          </p:cNvPr>
          <p:cNvSpPr/>
          <p:nvPr/>
        </p:nvSpPr>
        <p:spPr>
          <a:xfrm>
            <a:off x="585209" y="577361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Extract Text from Documents &amp; Structure Data</a:t>
            </a:r>
          </a:p>
        </p:txBody>
      </p:sp>
      <p:sp>
        <p:nvSpPr>
          <p:cNvPr id="84" name="Data Text">
            <a:extLst>
              <a:ext uri="{FF2B5EF4-FFF2-40B4-BE49-F238E27FC236}">
                <a16:creationId xmlns:a16="http://schemas.microsoft.com/office/drawing/2014/main" id="{D8EB2973-3452-D02D-4A53-3B1089372DD3}"/>
              </a:ext>
            </a:extLst>
          </p:cNvPr>
          <p:cNvSpPr/>
          <p:nvPr/>
        </p:nvSpPr>
        <p:spPr>
          <a:xfrm>
            <a:off x="585209" y="6199037"/>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Search as a Service </a:t>
            </a:r>
          </a:p>
        </p:txBody>
      </p:sp>
      <p:sp>
        <p:nvSpPr>
          <p:cNvPr id="89" name="Data Text">
            <a:extLst>
              <a:ext uri="{FF2B5EF4-FFF2-40B4-BE49-F238E27FC236}">
                <a16:creationId xmlns:a16="http://schemas.microsoft.com/office/drawing/2014/main" id="{5D6C6C42-6F8A-C3E1-3BD5-B601567D49FB}"/>
              </a:ext>
            </a:extLst>
          </p:cNvPr>
          <p:cNvSpPr/>
          <p:nvPr/>
        </p:nvSpPr>
        <p:spPr>
          <a:xfrm>
            <a:off x="585209" y="2370242"/>
            <a:ext cx="3352835" cy="427562"/>
          </a:xfrm>
          <a:prstGeom prst="rect">
            <a:avLst/>
          </a:prstGeom>
          <a:noFill/>
        </p:spPr>
        <p:txBody>
          <a:bodyPr wrap="square" lIns="0" tIns="0" rIns="180000" bIns="0" rtlCol="0" anchor="ctr">
            <a:noAutofit/>
          </a:bodyPr>
          <a:lstStyle/>
          <a:p>
            <a:pPr marL="0" marR="0" lvl="0" indent="0" algn="r" defTabSz="914011"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Content &amp; Design Production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Data Text">
            <a:extLst>
              <a:ext uri="{FF2B5EF4-FFF2-40B4-BE49-F238E27FC236}">
                <a16:creationId xmlns:a16="http://schemas.microsoft.com/office/drawing/2014/main" id="{242EA6B6-C25F-C451-F377-C3D8F2FEEE02}"/>
              </a:ext>
            </a:extLst>
          </p:cNvPr>
          <p:cNvSpPr/>
          <p:nvPr/>
        </p:nvSpPr>
        <p:spPr>
          <a:xfrm>
            <a:off x="585209" y="2795664"/>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Personalized Recommendations</a:t>
            </a:r>
          </a:p>
        </p:txBody>
      </p:sp>
      <p:sp>
        <p:nvSpPr>
          <p:cNvPr id="91" name="Data Text">
            <a:extLst>
              <a:ext uri="{FF2B5EF4-FFF2-40B4-BE49-F238E27FC236}">
                <a16:creationId xmlns:a16="http://schemas.microsoft.com/office/drawing/2014/main" id="{A19B1358-BD61-EDF9-F932-31DC7BC66BFC}"/>
              </a:ext>
            </a:extLst>
          </p:cNvPr>
          <p:cNvSpPr/>
          <p:nvPr/>
        </p:nvSpPr>
        <p:spPr>
          <a:xfrm>
            <a:off x="585209" y="3221086"/>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Contextual Assistance</a:t>
            </a:r>
          </a:p>
        </p:txBody>
      </p:sp>
      <p:sp>
        <p:nvSpPr>
          <p:cNvPr id="92" name="Data Text">
            <a:extLst>
              <a:ext uri="{FF2B5EF4-FFF2-40B4-BE49-F238E27FC236}">
                <a16:creationId xmlns:a16="http://schemas.microsoft.com/office/drawing/2014/main" id="{6874B331-3B68-9B72-4423-20F857E39E22}"/>
              </a:ext>
            </a:extLst>
          </p:cNvPr>
          <p:cNvSpPr/>
          <p:nvPr/>
        </p:nvSpPr>
        <p:spPr>
          <a:xfrm>
            <a:off x="585209" y="3646508"/>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Biometric Detection &amp; Identity Verification</a:t>
            </a:r>
          </a:p>
        </p:txBody>
      </p:sp>
      <p:sp>
        <p:nvSpPr>
          <p:cNvPr id="93" name="Data Text">
            <a:extLst>
              <a:ext uri="{FF2B5EF4-FFF2-40B4-BE49-F238E27FC236}">
                <a16:creationId xmlns:a16="http://schemas.microsoft.com/office/drawing/2014/main" id="{E3326077-358C-9BD9-EBE9-9CCE15D91FFA}"/>
              </a:ext>
            </a:extLst>
          </p:cNvPr>
          <p:cNvSpPr/>
          <p:nvPr/>
        </p:nvSpPr>
        <p:spPr>
          <a:xfrm>
            <a:off x="585209" y="4071930"/>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Image Captioning, SEO &amp; Accessibility</a:t>
            </a:r>
          </a:p>
        </p:txBody>
      </p:sp>
      <p:sp>
        <p:nvSpPr>
          <p:cNvPr id="94" name="Data Text">
            <a:extLst>
              <a:ext uri="{FF2B5EF4-FFF2-40B4-BE49-F238E27FC236}">
                <a16:creationId xmlns:a16="http://schemas.microsoft.com/office/drawing/2014/main" id="{051A1BC2-9CA9-1A34-5E5C-6CE8906CA522}"/>
              </a:ext>
            </a:extLst>
          </p:cNvPr>
          <p:cNvSpPr/>
          <p:nvPr/>
        </p:nvSpPr>
        <p:spPr>
          <a:xfrm>
            <a:off x="585209" y="4497352"/>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Speech Transcription &amp; Captioning</a:t>
            </a:r>
          </a:p>
        </p:txBody>
      </p:sp>
      <p:sp>
        <p:nvSpPr>
          <p:cNvPr id="95" name="Data Text">
            <a:extLst>
              <a:ext uri="{FF2B5EF4-FFF2-40B4-BE49-F238E27FC236}">
                <a16:creationId xmlns:a16="http://schemas.microsoft.com/office/drawing/2014/main" id="{714567A1-52BB-A604-521D-9314D95F23A6}"/>
              </a:ext>
            </a:extLst>
          </p:cNvPr>
          <p:cNvSpPr/>
          <p:nvPr/>
        </p:nvSpPr>
        <p:spPr>
          <a:xfrm>
            <a:off x="585209" y="1944820"/>
            <a:ext cx="3352835" cy="427562"/>
          </a:xfrm>
          <a:prstGeom prst="rect">
            <a:avLst/>
          </a:prstGeom>
          <a:noFill/>
        </p:spPr>
        <p:txBody>
          <a:bodyPr wrap="square" lIns="0" tIns="0" rIns="180000" bIns="0" rtlCol="0" anchor="ctr">
            <a:noAutofit/>
          </a:bodyPr>
          <a:lstStyle/>
          <a:p>
            <a:pPr marL="0" marR="0" lvl="0" indent="0" algn="r" defTabSz="914011"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Copilot for every job role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2" descr="Microsoft Dynamics 365 – Hitachi Solutions">
            <a:extLst>
              <a:ext uri="{FF2B5EF4-FFF2-40B4-BE49-F238E27FC236}">
                <a16:creationId xmlns:a16="http://schemas.microsoft.com/office/drawing/2014/main" id="{0067A436-391B-3E19-2070-4F5C735F747F}"/>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196843" y="2048590"/>
            <a:ext cx="243971" cy="24397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Lufthansa Logo">
            <a:hlinkClick r:id="rId44"/>
            <a:extLst>
              <a:ext uri="{FF2B5EF4-FFF2-40B4-BE49-F238E27FC236}">
                <a16:creationId xmlns:a16="http://schemas.microsoft.com/office/drawing/2014/main" id="{079F878C-477A-912E-C4D7-F009E5E6FC5D}"/>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val="0"/>
              </a:ext>
            </a:extLst>
          </a:blip>
          <a:srcRect t="26655" b="26655"/>
          <a:stretch/>
        </p:blipFill>
        <p:spPr bwMode="auto">
          <a:xfrm>
            <a:off x="9961878" y="2034942"/>
            <a:ext cx="729986" cy="19183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descr="PPT logo">
            <a:extLst>
              <a:ext uri="{FF2B5EF4-FFF2-40B4-BE49-F238E27FC236}">
                <a16:creationId xmlns:a16="http://schemas.microsoft.com/office/drawing/2014/main" id="{08EC3E6B-E44F-C647-41A9-BF11E56C3076}"/>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946578" y="2476105"/>
            <a:ext cx="272072" cy="252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Polaris | T.C. Sports in Trout Creek, NY">
            <a:extLst>
              <a:ext uri="{FF2B5EF4-FFF2-40B4-BE49-F238E27FC236}">
                <a16:creationId xmlns:a16="http://schemas.microsoft.com/office/drawing/2014/main" id="{661846B9-3F2E-9060-CE51-8EF202D8603C}"/>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l="25486"/>
          <a:stretch/>
        </p:blipFill>
        <p:spPr bwMode="auto">
          <a:xfrm>
            <a:off x="9926260" y="2496210"/>
            <a:ext cx="801222" cy="215054"/>
          </a:xfrm>
          <a:prstGeom prst="rect">
            <a:avLst/>
          </a:prstGeom>
          <a:noFill/>
          <a:extLst>
            <a:ext uri="{909E8E84-426E-40DD-AFC4-6F175D3DCCD1}">
              <a14:hiddenFill xmlns:a14="http://schemas.microsoft.com/office/drawing/2010/main">
                <a:solidFill>
                  <a:srgbClr val="FFFFFF"/>
                </a:solidFill>
              </a14:hiddenFill>
            </a:ext>
          </a:extLst>
        </p:spPr>
      </p:pic>
      <p:sp>
        <p:nvSpPr>
          <p:cNvPr id="24" name="Data Text">
            <a:extLst>
              <a:ext uri="{FF2B5EF4-FFF2-40B4-BE49-F238E27FC236}">
                <a16:creationId xmlns:a16="http://schemas.microsoft.com/office/drawing/2014/main" id="{9EBC9D0E-52AC-FB24-319E-14217AE29D33}"/>
              </a:ext>
            </a:extLst>
          </p:cNvPr>
          <p:cNvSpPr/>
          <p:nvPr/>
        </p:nvSpPr>
        <p:spPr>
          <a:xfrm>
            <a:off x="585209" y="4922774"/>
            <a:ext cx="3352835" cy="427562"/>
          </a:xfrm>
          <a:prstGeom prst="rect">
            <a:avLst/>
          </a:prstGeom>
          <a:noFill/>
        </p:spPr>
        <p:txBody>
          <a:bodyPr wrap="square" lIns="0" tIns="0" rIns="180000" bIns="0" rtlCol="0" anchor="ctr">
            <a:noAutofit/>
          </a:bodyPr>
          <a:lstStyle/>
          <a:p>
            <a:pPr marL="0" marR="0" lvl="0" indent="0" algn="r" defTabSz="91401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rPr>
              <a:t>Insider Risk Management</a:t>
            </a:r>
          </a:p>
        </p:txBody>
      </p:sp>
      <p:sp>
        <p:nvSpPr>
          <p:cNvPr id="25" name="Data Text">
            <a:extLst>
              <a:ext uri="{FF2B5EF4-FFF2-40B4-BE49-F238E27FC236}">
                <a16:creationId xmlns:a16="http://schemas.microsoft.com/office/drawing/2014/main" id="{FF079221-E110-68FE-1338-09D4075B4FB7}"/>
              </a:ext>
            </a:extLst>
          </p:cNvPr>
          <p:cNvSpPr/>
          <p:nvPr/>
        </p:nvSpPr>
        <p:spPr>
          <a:xfrm>
            <a:off x="6321366" y="4944214"/>
            <a:ext cx="2810617" cy="405939"/>
          </a:xfrm>
          <a:prstGeom prst="rect">
            <a:avLst/>
          </a:prstGeom>
          <a:noFill/>
        </p:spPr>
        <p:txBody>
          <a:bodyPr wrap="square" lIns="0" tIns="0" rIns="0" bIns="0" rtlCol="0" anchor="ctr">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ＭＳ Ｐゴシック" charset="0"/>
                <a:cs typeface="Segoe UI Semilight" panose="020B0402040204020203" pitchFamily="34" charset="0"/>
              </a:rPr>
              <a:t>Azure Cognitive Services </a:t>
            </a:r>
          </a:p>
        </p:txBody>
      </p:sp>
      <p:pic>
        <p:nvPicPr>
          <p:cNvPr id="6148" name="Picture 4" descr="EY &amp; Celonis: Launching a Strategic Partnership">
            <a:extLst>
              <a:ext uri="{FF2B5EF4-FFF2-40B4-BE49-F238E27FC236}">
                <a16:creationId xmlns:a16="http://schemas.microsoft.com/office/drawing/2014/main" id="{6E649AEE-AC4F-3A1A-CD3D-6DF46A1582C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0227806" y="5039068"/>
            <a:ext cx="234181" cy="23418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4419CA53-D5D4-72BA-D161-1E5C48323AAF}"/>
              </a:ext>
              <a:ext uri="{C183D7F6-B498-43B3-948B-1728B52AA6E4}">
                <adec:decorative xmlns:adec="http://schemas.microsoft.com/office/drawing/2017/decorative" val="1"/>
              </a:ext>
            </a:extLst>
          </p:cNvPr>
          <p:cNvCxnSpPr/>
          <p:nvPr/>
        </p:nvCxnSpPr>
        <p:spPr>
          <a:xfrm>
            <a:off x="585209" y="6204841"/>
            <a:ext cx="11015469" cy="0"/>
          </a:xfrm>
          <a:prstGeom prst="line">
            <a:avLst/>
          </a:prstGeom>
          <a:ln>
            <a:solidFill>
              <a:schemeClr val="tx2">
                <a:lumMod val="50000"/>
              </a:schemeClr>
            </a:solidFill>
          </a:ln>
        </p:spPr>
        <p:style>
          <a:lnRef idx="1">
            <a:schemeClr val="dk1"/>
          </a:lnRef>
          <a:fillRef idx="0">
            <a:schemeClr val="dk1"/>
          </a:fillRef>
          <a:effectRef idx="0">
            <a:schemeClr val="dk1"/>
          </a:effectRef>
          <a:fontRef idx="minor">
            <a:schemeClr val="tx1"/>
          </a:fontRef>
        </p:style>
      </p:cxnSp>
      <p:pic>
        <p:nvPicPr>
          <p:cNvPr id="10" name="Picture 27" descr="M365 copilot logo">
            <a:extLst>
              <a:ext uri="{FF2B5EF4-FFF2-40B4-BE49-F238E27FC236}">
                <a16:creationId xmlns:a16="http://schemas.microsoft.com/office/drawing/2014/main" id="{BFCFCEDD-CA74-71B3-204C-2F8D2C7EE2E3}"/>
              </a:ext>
            </a:extLst>
          </p:cNvPr>
          <p:cNvPicPr>
            <a:picLocks noChangeAspect="1"/>
          </p:cNvPicPr>
          <p:nvPr/>
        </p:nvPicPr>
        <p:blipFill>
          <a:blip r:embed="rId50"/>
          <a:stretch>
            <a:fillRect/>
          </a:stretch>
        </p:blipFill>
        <p:spPr>
          <a:xfrm>
            <a:off x="4581582" y="2032256"/>
            <a:ext cx="231741" cy="247295"/>
          </a:xfrm>
          <a:prstGeom prst="rect">
            <a:avLst/>
          </a:prstGeom>
        </p:spPr>
      </p:pic>
      <p:pic>
        <p:nvPicPr>
          <p:cNvPr id="28" name="Picture 27" descr="Graphical user interface&#10;&#10;Description automatically generated with medium confidence">
            <a:extLst>
              <a:ext uri="{FF2B5EF4-FFF2-40B4-BE49-F238E27FC236}">
                <a16:creationId xmlns:a16="http://schemas.microsoft.com/office/drawing/2014/main" id="{D7CA8D43-9D65-9AA8-43F1-B0ABC5FB083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383825" y="4900628"/>
            <a:ext cx="1497786" cy="452304"/>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00242D51-F8FF-40B8-C64B-555B6527716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829023" y="1930200"/>
            <a:ext cx="1497786" cy="452304"/>
          </a:xfrm>
          <a:prstGeom prst="rect">
            <a:avLst/>
          </a:prstGeom>
        </p:spPr>
      </p:pic>
    </p:spTree>
    <p:extLst>
      <p:ext uri="{BB962C8B-B14F-4D97-AF65-F5344CB8AC3E}">
        <p14:creationId xmlns:p14="http://schemas.microsoft.com/office/powerpoint/2010/main" val="333922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0.02787 0.00023 L 2.29167E-6 2.96296E-6 " pathEditMode="relative" rAng="0" ptsTypes="AA">
                                      <p:cBhvr>
                                        <p:cTn id="9" dur="700" fill="hold"/>
                                        <p:tgtEl>
                                          <p:spTgt spid="5"/>
                                        </p:tgtEl>
                                        <p:attrNameLst>
                                          <p:attrName>ppt_x</p:attrName>
                                          <p:attrName>ppt_y</p:attrName>
                                        </p:attrNameLst>
                                      </p:cBhvr>
                                      <p:rCtr x="1393" y="-23"/>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50000" fill="hold" grpId="1" nodeType="withEffect">
                                  <p:stCondLst>
                                    <p:cond delay="200"/>
                                  </p:stCondLst>
                                  <p:childTnLst>
                                    <p:animMotion origin="layout" path="M -0.02786 0.00023 L -4.16667E-7 3.7037E-7 " pathEditMode="relative" rAng="0" ptsTypes="AA">
                                      <p:cBhvr>
                                        <p:cTn id="14" dur="700" fill="hold"/>
                                        <p:tgtEl>
                                          <p:spTgt spid="4"/>
                                        </p:tgtEl>
                                        <p:attrNameLst>
                                          <p:attrName>ppt_x</p:attrName>
                                          <p:attrName>ppt_y</p:attrName>
                                        </p:attrNameLst>
                                      </p:cBhvr>
                                      <p:rCtr x="1393" y="-23"/>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50000" fill="hold" grpId="1" nodeType="withEffect">
                                  <p:stCondLst>
                                    <p:cond delay="300"/>
                                  </p:stCondLst>
                                  <p:childTnLst>
                                    <p:animMotion origin="layout" path="M -0.02786 0.00023 L -4.375E-6 3.7037E-7 " pathEditMode="relative" rAng="0" ptsTypes="AA">
                                      <p:cBhvr>
                                        <p:cTn id="19" dur="700" fill="hold"/>
                                        <p:tgtEl>
                                          <p:spTgt spid="6"/>
                                        </p:tgtEl>
                                        <p:attrNameLst>
                                          <p:attrName>ppt_x</p:attrName>
                                          <p:attrName>ppt_y</p:attrName>
                                        </p:attrNameLst>
                                      </p:cBhvr>
                                      <p:rCtr x="1393" y="-23"/>
                                    </p:animMotion>
                                  </p:childTnLst>
                                </p:cTn>
                              </p:par>
                              <p:par>
                                <p:cTn id="20" presetID="10" presetClass="entr" presetSubtype="0"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400"/>
                                  </p:stCondLst>
                                  <p:childTnLst>
                                    <p:animMotion origin="layout" path="M -0.02787 0.00023 L 3.75E-6 3.7037E-7 " pathEditMode="relative" rAng="0" ptsTypes="AA">
                                      <p:cBhvr>
                                        <p:cTn id="24" dur="700" fill="hold"/>
                                        <p:tgtEl>
                                          <p:spTgt spid="7"/>
                                        </p:tgtEl>
                                        <p:attrNameLst>
                                          <p:attrName>ppt_x</p:attrName>
                                          <p:attrName>ppt_y</p:attrName>
                                        </p:attrNameLst>
                                      </p:cBhvr>
                                      <p:rCtr x="1393" y="-23"/>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2.08333E-7 -3.33333E-6 L -2.08333E-7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50000" fill="hold" grpId="1" nodeType="withEffect">
                                  <p:stCondLst>
                                    <p:cond delay="0"/>
                                  </p:stCondLst>
                                  <p:childTnLst>
                                    <p:animMotion origin="layout" path="M -0.02786 0.00023 L 0 1.11111E-6 " pathEditMode="relative" rAng="0" ptsTypes="AA">
                                      <p:cBhvr>
                                        <p:cTn id="34" dur="700" fill="hold"/>
                                        <p:tgtEl>
                                          <p:spTgt spid="101"/>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5" grpId="0" animBg="1"/>
      <p:bldP spid="5" grpId="1" animBg="1"/>
      <p:bldP spid="6" grpId="0"/>
      <p:bldP spid="6" grpId="1"/>
      <p:bldP spid="7" grpId="0"/>
      <p:bldP spid="7" grpId="1"/>
      <p:bldP spid="2" grpId="0"/>
      <p:bldP spid="2" grpId="1"/>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5" name="Text Placeholder 4">
            <a:extLst>
              <a:ext uri="{FF2B5EF4-FFF2-40B4-BE49-F238E27FC236}">
                <a16:creationId xmlns:a16="http://schemas.microsoft.com/office/drawing/2014/main" id="{E7EBE661-9CAB-EA8A-B7A7-5C3A7FBE11FE}"/>
              </a:ext>
            </a:extLst>
          </p:cNvPr>
          <p:cNvSpPr>
            <a:spLocks noGrp="1"/>
          </p:cNvSpPr>
          <p:nvPr>
            <p:ph type="body" sz="quarter" idx="12"/>
          </p:nvPr>
        </p:nvSpPr>
        <p:spPr/>
        <p:txBody>
          <a:bodyPr/>
          <a:lstStyle/>
          <a:p>
            <a:r>
              <a:rPr lang="en-CA"/>
              <a:t>Firstname Lastname</a:t>
            </a:r>
          </a:p>
        </p:txBody>
      </p:sp>
    </p:spTree>
    <p:extLst>
      <p:ext uri="{BB962C8B-B14F-4D97-AF65-F5344CB8AC3E}">
        <p14:creationId xmlns:p14="http://schemas.microsoft.com/office/powerpoint/2010/main" val="183816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691AF-0D68-9340-75B5-7F0D1F546A6E}"/>
              </a:ext>
            </a:extLst>
          </p:cNvPr>
          <p:cNvSpPr txBox="1"/>
          <p:nvPr/>
        </p:nvSpPr>
        <p:spPr>
          <a:xfrm>
            <a:off x="1450465" y="2598003"/>
            <a:ext cx="9291070" cy="83099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AI will reinvent </a:t>
            </a:r>
            <a:r>
              <a:rPr kumimoji="0" lang="en-US"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every industry</a:t>
            </a:r>
          </a:p>
        </p:txBody>
      </p:sp>
      <p:sp>
        <p:nvSpPr>
          <p:cNvPr id="3" name="Title 2">
            <a:extLst>
              <a:ext uri="{FF2B5EF4-FFF2-40B4-BE49-F238E27FC236}">
                <a16:creationId xmlns:a16="http://schemas.microsoft.com/office/drawing/2014/main" id="{F7F195AC-DDAB-79AF-D422-8B2063BB9453}"/>
              </a:ext>
            </a:extLst>
          </p:cNvPr>
          <p:cNvSpPr>
            <a:spLocks noGrp="1"/>
          </p:cNvSpPr>
          <p:nvPr>
            <p:ph type="title" idx="4294967295"/>
          </p:nvPr>
        </p:nvSpPr>
        <p:spPr>
          <a:xfrm>
            <a:off x="1174750" y="-969963"/>
            <a:ext cx="11017250" cy="554038"/>
          </a:xfrm>
        </p:spPr>
        <p:txBody>
          <a:bodyPr/>
          <a:lstStyle/>
          <a:p>
            <a:r>
              <a:rPr lang="en-US"/>
              <a:t>AI will reinvent every</a:t>
            </a:r>
            <a:r>
              <a:rPr lang="en-US" baseline="0"/>
              <a:t> industry</a:t>
            </a:r>
            <a:endParaRPr lang="en-US"/>
          </a:p>
        </p:txBody>
      </p:sp>
    </p:spTree>
    <p:extLst>
      <p:ext uri="{BB962C8B-B14F-4D97-AF65-F5344CB8AC3E}">
        <p14:creationId xmlns:p14="http://schemas.microsoft.com/office/powerpoint/2010/main" val="315258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1.85185E-6 L 0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descr="Slide showing Microsoft Cloud with 6 Industry specific offerings; Microsoft Cloud for Financial Services, Microsoft Cloud for Healthcare, Microsoft Cloud for Sustainability, Microsoft Cloud for retail, Microsoft Cloud for Manufacturing and Microsoft Cloud for Nonprofit">
            <a:extLst>
              <a:ext uri="{FF2B5EF4-FFF2-40B4-BE49-F238E27FC236}">
                <a16:creationId xmlns:a16="http://schemas.microsoft.com/office/drawing/2014/main" id="{95326A3D-FB78-D355-A1C9-DE151F7F6BF1}"/>
              </a:ext>
            </a:extLst>
          </p:cNvPr>
          <p:cNvSpPr/>
          <p:nvPr/>
        </p:nvSpPr>
        <p:spPr bwMode="auto">
          <a:xfrm>
            <a:off x="584200" y="1224062"/>
            <a:ext cx="11025188" cy="4535388"/>
          </a:xfrm>
          <a:prstGeom prst="roundRect">
            <a:avLst>
              <a:gd name="adj" fmla="val 2088"/>
            </a:avLst>
          </a:prstGeom>
          <a:solidFill>
            <a:schemeClr val="bg1"/>
          </a:solidFill>
          <a:ln>
            <a:gradFill flip="none" rotWithShape="1">
              <a:gsLst>
                <a:gs pos="20000">
                  <a:schemeClr val="bg1">
                    <a:lumMod val="65000"/>
                    <a:lumOff val="35000"/>
                  </a:schemeClr>
                </a:gs>
                <a:gs pos="30000">
                  <a:schemeClr val="bg1"/>
                </a:gs>
                <a:gs pos="70000">
                  <a:schemeClr val="bg1"/>
                </a:gs>
                <a:gs pos="80000">
                  <a:schemeClr val="accent1"/>
                </a:gs>
              </a:gsLst>
              <a:lin ang="0" scaled="1"/>
              <a:tileRect/>
            </a:grad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5C456C03-85A8-6580-4D9E-03DF8694CA3F}"/>
              </a:ext>
              <a:ext uri="{C183D7F6-B498-43B3-948B-1728B52AA6E4}">
                <adec:decorative xmlns:adec="http://schemas.microsoft.com/office/drawing/2017/decorative" val="1"/>
              </a:ext>
            </a:extLst>
          </p:cNvPr>
          <p:cNvGrpSpPr/>
          <p:nvPr/>
        </p:nvGrpSpPr>
        <p:grpSpPr>
          <a:xfrm>
            <a:off x="1255232" y="1670258"/>
            <a:ext cx="1455527" cy="740068"/>
            <a:chOff x="2802659" y="490317"/>
            <a:chExt cx="1455527" cy="740068"/>
          </a:xfrm>
        </p:grpSpPr>
        <p:sp>
          <p:nvSpPr>
            <p:cNvPr id="182" name="Rectangle 181" descr="Microsoft Cloud &#10;for Financial Services&#10;">
              <a:extLst>
                <a:ext uri="{FF2B5EF4-FFF2-40B4-BE49-F238E27FC236}">
                  <a16:creationId xmlns:a16="http://schemas.microsoft.com/office/drawing/2014/main" id="{8593D326-DFE9-A5EB-7001-F49588270578}"/>
                </a:ext>
              </a:extLst>
            </p:cNvPr>
            <p:cNvSpPr/>
            <p:nvPr/>
          </p:nvSpPr>
          <p:spPr bwMode="auto">
            <a:xfrm>
              <a:off x="2802659" y="897986"/>
              <a:ext cx="1455527"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Financial Services</a:t>
              </a:r>
            </a:p>
          </p:txBody>
        </p:sp>
        <p:grpSp>
          <p:nvGrpSpPr>
            <p:cNvPr id="183" name="Group 182">
              <a:extLst>
                <a:ext uri="{FF2B5EF4-FFF2-40B4-BE49-F238E27FC236}">
                  <a16:creationId xmlns:a16="http://schemas.microsoft.com/office/drawing/2014/main" id="{CAE8C4C5-02FB-5FCE-04F1-738160C994FA}"/>
                </a:ext>
              </a:extLst>
            </p:cNvPr>
            <p:cNvGrpSpPr>
              <a:grpSpLocks noChangeAspect="1"/>
            </p:cNvGrpSpPr>
            <p:nvPr/>
          </p:nvGrpSpPr>
          <p:grpSpPr>
            <a:xfrm>
              <a:off x="3387184" y="490317"/>
              <a:ext cx="296663" cy="327695"/>
              <a:chOff x="6225248" y="-573864"/>
              <a:chExt cx="180834" cy="199749"/>
            </a:xfrm>
          </p:grpSpPr>
          <p:grpSp>
            <p:nvGrpSpPr>
              <p:cNvPr id="184" name="Group 183">
                <a:extLst>
                  <a:ext uri="{FF2B5EF4-FFF2-40B4-BE49-F238E27FC236}">
                    <a16:creationId xmlns:a16="http://schemas.microsoft.com/office/drawing/2014/main" id="{58F6EF36-8828-019F-4FFA-AB1DE633E795}"/>
                  </a:ext>
                </a:extLst>
              </p:cNvPr>
              <p:cNvGrpSpPr/>
              <p:nvPr/>
            </p:nvGrpSpPr>
            <p:grpSpPr>
              <a:xfrm>
                <a:off x="6230599" y="-528748"/>
                <a:ext cx="175483" cy="154633"/>
                <a:chOff x="9810803" y="7538757"/>
                <a:chExt cx="795586" cy="701037"/>
              </a:xfrm>
            </p:grpSpPr>
            <p:sp>
              <p:nvSpPr>
                <p:cNvPr id="186" name="Freeform: Shape 57">
                  <a:extLst>
                    <a:ext uri="{FF2B5EF4-FFF2-40B4-BE49-F238E27FC236}">
                      <a16:creationId xmlns:a16="http://schemas.microsoft.com/office/drawing/2014/main" id="{0C814277-B9C7-3A91-6710-741DAD6886CE}"/>
                    </a:ext>
                  </a:extLst>
                </p:cNvPr>
                <p:cNvSpPr/>
                <p:nvPr/>
              </p:nvSpPr>
              <p:spPr>
                <a:xfrm>
                  <a:off x="9810803" y="8200564"/>
                  <a:ext cx="795586" cy="39230"/>
                </a:xfrm>
                <a:custGeom>
                  <a:avLst/>
                  <a:gdLst>
                    <a:gd name="connsiteX0" fmla="*/ 775971 w 795586"/>
                    <a:gd name="connsiteY0" fmla="*/ 0 h 39229"/>
                    <a:gd name="connsiteX1" fmla="*/ 19615 w 795586"/>
                    <a:gd name="connsiteY1" fmla="*/ 0 h 39229"/>
                    <a:gd name="connsiteX2" fmla="*/ 0 w 795586"/>
                    <a:gd name="connsiteY2" fmla="*/ 19615 h 39229"/>
                    <a:gd name="connsiteX3" fmla="*/ 19615 w 795586"/>
                    <a:gd name="connsiteY3" fmla="*/ 39230 h 39229"/>
                    <a:gd name="connsiteX4" fmla="*/ 775971 w 795586"/>
                    <a:gd name="connsiteY4" fmla="*/ 39230 h 39229"/>
                    <a:gd name="connsiteX5" fmla="*/ 795586 w 795586"/>
                    <a:gd name="connsiteY5" fmla="*/ 19615 h 39229"/>
                    <a:gd name="connsiteX6" fmla="*/ 775971 w 795586"/>
                    <a:gd name="connsiteY6" fmla="*/ 0 h 3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86" h="39229">
                      <a:moveTo>
                        <a:pt x="775971" y="0"/>
                      </a:moveTo>
                      <a:lnTo>
                        <a:pt x="19615" y="0"/>
                      </a:lnTo>
                      <a:cubicBezTo>
                        <a:pt x="8772" y="0"/>
                        <a:pt x="0" y="8771"/>
                        <a:pt x="0" y="19615"/>
                      </a:cubicBezTo>
                      <a:cubicBezTo>
                        <a:pt x="0" y="30458"/>
                        <a:pt x="8772" y="39230"/>
                        <a:pt x="19615" y="39230"/>
                      </a:cubicBezTo>
                      <a:lnTo>
                        <a:pt x="775971" y="39230"/>
                      </a:lnTo>
                      <a:cubicBezTo>
                        <a:pt x="786815" y="39230"/>
                        <a:pt x="795586" y="30458"/>
                        <a:pt x="795586" y="19615"/>
                      </a:cubicBezTo>
                      <a:cubicBezTo>
                        <a:pt x="795586" y="8771"/>
                        <a:pt x="786815" y="0"/>
                        <a:pt x="775971"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Shape 58">
                  <a:extLst>
                    <a:ext uri="{FF2B5EF4-FFF2-40B4-BE49-F238E27FC236}">
                      <a16:creationId xmlns:a16="http://schemas.microsoft.com/office/drawing/2014/main" id="{D433D3C3-CEF9-EC49-7AB2-F0AF442EEA37}"/>
                    </a:ext>
                  </a:extLst>
                </p:cNvPr>
                <p:cNvSpPr/>
                <p:nvPr/>
              </p:nvSpPr>
              <p:spPr>
                <a:xfrm>
                  <a:off x="10368824" y="7599674"/>
                  <a:ext cx="82315" cy="561651"/>
                </a:xfrm>
                <a:custGeom>
                  <a:avLst/>
                  <a:gdLst>
                    <a:gd name="connsiteX0" fmla="*/ 72532 w 82315"/>
                    <a:gd name="connsiteY0" fmla="*/ 561653 h 561652"/>
                    <a:gd name="connsiteX1" fmla="*/ 82315 w 82315"/>
                    <a:gd name="connsiteY1" fmla="*/ 561653 h 561652"/>
                    <a:gd name="connsiteX2" fmla="*/ 82315 w 82315"/>
                    <a:gd name="connsiteY2" fmla="*/ 0 h 561652"/>
                    <a:gd name="connsiteX3" fmla="*/ 9784 w 82315"/>
                    <a:gd name="connsiteY3" fmla="*/ 0 h 561652"/>
                    <a:gd name="connsiteX4" fmla="*/ 0 w 82315"/>
                    <a:gd name="connsiteY4" fmla="*/ 9784 h 561652"/>
                    <a:gd name="connsiteX5" fmla="*/ 0 w 82315"/>
                    <a:gd name="connsiteY5" fmla="*/ 561604 h 561652"/>
                    <a:gd name="connsiteX6" fmla="*/ 19615 w 82315"/>
                    <a:gd name="connsiteY6" fmla="*/ 561604 h 561652"/>
                    <a:gd name="connsiteX7" fmla="*/ 72532 w 82315"/>
                    <a:gd name="connsiteY7" fmla="*/ 561604 h 56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15" h="561652">
                      <a:moveTo>
                        <a:pt x="72532" y="561653"/>
                      </a:moveTo>
                      <a:lnTo>
                        <a:pt x="82315" y="561653"/>
                      </a:lnTo>
                      <a:lnTo>
                        <a:pt x="82315" y="0"/>
                      </a:lnTo>
                      <a:lnTo>
                        <a:pt x="9784" y="0"/>
                      </a:lnTo>
                      <a:cubicBezTo>
                        <a:pt x="4386" y="0"/>
                        <a:pt x="0" y="4386"/>
                        <a:pt x="0" y="9784"/>
                      </a:cubicBezTo>
                      <a:lnTo>
                        <a:pt x="0" y="561604"/>
                      </a:lnTo>
                      <a:lnTo>
                        <a:pt x="19615" y="561604"/>
                      </a:lnTo>
                      <a:lnTo>
                        <a:pt x="72532" y="561604"/>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Shape 59">
                  <a:extLst>
                    <a:ext uri="{FF2B5EF4-FFF2-40B4-BE49-F238E27FC236}">
                      <a16:creationId xmlns:a16="http://schemas.microsoft.com/office/drawing/2014/main" id="{F7A800BF-713F-B25D-8EAA-FC1E692C9E97}"/>
                    </a:ext>
                  </a:extLst>
                </p:cNvPr>
                <p:cNvSpPr/>
                <p:nvPr/>
              </p:nvSpPr>
              <p:spPr>
                <a:xfrm>
                  <a:off x="10480539" y="7889368"/>
                  <a:ext cx="82315" cy="271958"/>
                </a:xfrm>
                <a:custGeom>
                  <a:avLst/>
                  <a:gdLst>
                    <a:gd name="connsiteX0" fmla="*/ 82315 w 82315"/>
                    <a:gd name="connsiteY0" fmla="*/ 271958 h 271958"/>
                    <a:gd name="connsiteX1" fmla="*/ 82315 w 82315"/>
                    <a:gd name="connsiteY1" fmla="*/ 19615 h 271958"/>
                    <a:gd name="connsiteX2" fmla="*/ 62700 w 82315"/>
                    <a:gd name="connsiteY2" fmla="*/ 0 h 271958"/>
                    <a:gd name="connsiteX3" fmla="*/ 9783 w 82315"/>
                    <a:gd name="connsiteY3" fmla="*/ 0 h 271958"/>
                    <a:gd name="connsiteX4" fmla="*/ 9783 w 82315"/>
                    <a:gd name="connsiteY4" fmla="*/ 271958 h 271958"/>
                    <a:gd name="connsiteX5" fmla="*/ 0 w 82315"/>
                    <a:gd name="connsiteY5" fmla="*/ 271958 h 271958"/>
                    <a:gd name="connsiteX6" fmla="*/ 0 w 82315"/>
                    <a:gd name="connsiteY6" fmla="*/ 271958 h 271958"/>
                    <a:gd name="connsiteX7" fmla="*/ 43085 w 82315"/>
                    <a:gd name="connsiteY7" fmla="*/ 271958 h 271958"/>
                    <a:gd name="connsiteX8" fmla="*/ 82315 w 82315"/>
                    <a:gd name="connsiteY8" fmla="*/ 271958 h 27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15" h="271958">
                      <a:moveTo>
                        <a:pt x="82315" y="271958"/>
                      </a:moveTo>
                      <a:lnTo>
                        <a:pt x="82315" y="19615"/>
                      </a:lnTo>
                      <a:cubicBezTo>
                        <a:pt x="82315" y="8771"/>
                        <a:pt x="73544" y="0"/>
                        <a:pt x="62700" y="0"/>
                      </a:cubicBezTo>
                      <a:lnTo>
                        <a:pt x="9783" y="0"/>
                      </a:lnTo>
                      <a:lnTo>
                        <a:pt x="9783" y="271958"/>
                      </a:lnTo>
                      <a:lnTo>
                        <a:pt x="0" y="271958"/>
                      </a:lnTo>
                      <a:lnTo>
                        <a:pt x="0" y="271958"/>
                      </a:lnTo>
                      <a:lnTo>
                        <a:pt x="43085" y="271958"/>
                      </a:lnTo>
                      <a:lnTo>
                        <a:pt x="82315" y="271958"/>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Shape 60">
                  <a:extLst>
                    <a:ext uri="{FF2B5EF4-FFF2-40B4-BE49-F238E27FC236}">
                      <a16:creationId xmlns:a16="http://schemas.microsoft.com/office/drawing/2014/main" id="{8887B748-DFCA-0D74-666C-422425BF535E}"/>
                    </a:ext>
                  </a:extLst>
                </p:cNvPr>
                <p:cNvSpPr/>
                <p:nvPr/>
              </p:nvSpPr>
              <p:spPr>
                <a:xfrm>
                  <a:off x="10111614" y="7538757"/>
                  <a:ext cx="82846" cy="622569"/>
                </a:xfrm>
                <a:custGeom>
                  <a:avLst/>
                  <a:gdLst>
                    <a:gd name="connsiteX0" fmla="*/ 72532 w 82845"/>
                    <a:gd name="connsiteY0" fmla="*/ 622570 h 622569"/>
                    <a:gd name="connsiteX1" fmla="*/ 82845 w 82845"/>
                    <a:gd name="connsiteY1" fmla="*/ 622570 h 622569"/>
                    <a:gd name="connsiteX2" fmla="*/ 82845 w 82845"/>
                    <a:gd name="connsiteY2" fmla="*/ 0 h 622569"/>
                    <a:gd name="connsiteX3" fmla="*/ 9784 w 82845"/>
                    <a:gd name="connsiteY3" fmla="*/ 0 h 622569"/>
                    <a:gd name="connsiteX4" fmla="*/ 0 w 82845"/>
                    <a:gd name="connsiteY4" fmla="*/ 9783 h 622569"/>
                    <a:gd name="connsiteX5" fmla="*/ 0 w 82845"/>
                    <a:gd name="connsiteY5" fmla="*/ 622570 h 622569"/>
                    <a:gd name="connsiteX6" fmla="*/ 19615 w 82845"/>
                    <a:gd name="connsiteY6" fmla="*/ 622570 h 622569"/>
                    <a:gd name="connsiteX7" fmla="*/ 72532 w 82845"/>
                    <a:gd name="connsiteY7" fmla="*/ 622570 h 62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45" h="622569">
                      <a:moveTo>
                        <a:pt x="72532" y="622570"/>
                      </a:moveTo>
                      <a:lnTo>
                        <a:pt x="82845" y="622570"/>
                      </a:lnTo>
                      <a:lnTo>
                        <a:pt x="82845" y="0"/>
                      </a:lnTo>
                      <a:lnTo>
                        <a:pt x="9784" y="0"/>
                      </a:lnTo>
                      <a:cubicBezTo>
                        <a:pt x="4386" y="0"/>
                        <a:pt x="0" y="4386"/>
                        <a:pt x="0" y="9783"/>
                      </a:cubicBezTo>
                      <a:lnTo>
                        <a:pt x="0" y="622570"/>
                      </a:lnTo>
                      <a:lnTo>
                        <a:pt x="19615" y="622570"/>
                      </a:lnTo>
                      <a:lnTo>
                        <a:pt x="72532" y="622570"/>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Shape 61">
                  <a:extLst>
                    <a:ext uri="{FF2B5EF4-FFF2-40B4-BE49-F238E27FC236}">
                      <a16:creationId xmlns:a16="http://schemas.microsoft.com/office/drawing/2014/main" id="{CB80CDCE-B8A5-74CF-3F39-FF1A9ECEF4C5}"/>
                    </a:ext>
                  </a:extLst>
                </p:cNvPr>
                <p:cNvSpPr/>
                <p:nvPr/>
              </p:nvSpPr>
              <p:spPr>
                <a:xfrm>
                  <a:off x="10223375" y="7715928"/>
                  <a:ext cx="82315" cy="445409"/>
                </a:xfrm>
                <a:custGeom>
                  <a:avLst/>
                  <a:gdLst>
                    <a:gd name="connsiteX0" fmla="*/ 82316 w 82315"/>
                    <a:gd name="connsiteY0" fmla="*/ 445408 h 445408"/>
                    <a:gd name="connsiteX1" fmla="*/ 82316 w 82315"/>
                    <a:gd name="connsiteY1" fmla="*/ 19615 h 445408"/>
                    <a:gd name="connsiteX2" fmla="*/ 62700 w 82315"/>
                    <a:gd name="connsiteY2" fmla="*/ 0 h 445408"/>
                    <a:gd name="connsiteX3" fmla="*/ 10314 w 82315"/>
                    <a:gd name="connsiteY3" fmla="*/ 0 h 445408"/>
                    <a:gd name="connsiteX4" fmla="*/ 10314 w 82315"/>
                    <a:gd name="connsiteY4" fmla="*/ 445408 h 445408"/>
                    <a:gd name="connsiteX5" fmla="*/ 0 w 82315"/>
                    <a:gd name="connsiteY5" fmla="*/ 445408 h 445408"/>
                    <a:gd name="connsiteX6" fmla="*/ 0 w 82315"/>
                    <a:gd name="connsiteY6" fmla="*/ 445408 h 445408"/>
                    <a:gd name="connsiteX7" fmla="*/ 43134 w 82315"/>
                    <a:gd name="connsiteY7" fmla="*/ 445408 h 445408"/>
                    <a:gd name="connsiteX8" fmla="*/ 82316 w 82315"/>
                    <a:gd name="connsiteY8" fmla="*/ 445408 h 44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15" h="445408">
                      <a:moveTo>
                        <a:pt x="82316" y="445408"/>
                      </a:moveTo>
                      <a:lnTo>
                        <a:pt x="82316" y="19615"/>
                      </a:lnTo>
                      <a:cubicBezTo>
                        <a:pt x="82316" y="8771"/>
                        <a:pt x="73544" y="0"/>
                        <a:pt x="62700" y="0"/>
                      </a:cubicBezTo>
                      <a:lnTo>
                        <a:pt x="10314" y="0"/>
                      </a:lnTo>
                      <a:lnTo>
                        <a:pt x="10314" y="445408"/>
                      </a:lnTo>
                      <a:lnTo>
                        <a:pt x="0" y="445408"/>
                      </a:lnTo>
                      <a:lnTo>
                        <a:pt x="0" y="445408"/>
                      </a:lnTo>
                      <a:lnTo>
                        <a:pt x="43134" y="445408"/>
                      </a:lnTo>
                      <a:lnTo>
                        <a:pt x="82316" y="445408"/>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1" name="Freeform: Shape 62">
                  <a:extLst>
                    <a:ext uri="{FF2B5EF4-FFF2-40B4-BE49-F238E27FC236}">
                      <a16:creationId xmlns:a16="http://schemas.microsoft.com/office/drawing/2014/main" id="{CD343C28-CE55-05C8-C5BD-9CCA986B22A0}"/>
                    </a:ext>
                  </a:extLst>
                </p:cNvPr>
                <p:cNvSpPr/>
                <p:nvPr/>
              </p:nvSpPr>
              <p:spPr>
                <a:xfrm>
                  <a:off x="9854354" y="7676783"/>
                  <a:ext cx="77446" cy="484542"/>
                </a:xfrm>
                <a:custGeom>
                  <a:avLst/>
                  <a:gdLst>
                    <a:gd name="connsiteX0" fmla="*/ 72532 w 77447"/>
                    <a:gd name="connsiteY0" fmla="*/ 484542 h 484542"/>
                    <a:gd name="connsiteX1" fmla="*/ 77447 w 77447"/>
                    <a:gd name="connsiteY1" fmla="*/ 484542 h 484542"/>
                    <a:gd name="connsiteX2" fmla="*/ 77447 w 77447"/>
                    <a:gd name="connsiteY2" fmla="*/ 0 h 484542"/>
                    <a:gd name="connsiteX3" fmla="*/ 9784 w 77447"/>
                    <a:gd name="connsiteY3" fmla="*/ 0 h 484542"/>
                    <a:gd name="connsiteX4" fmla="*/ 0 w 77447"/>
                    <a:gd name="connsiteY4" fmla="*/ 9784 h 484542"/>
                    <a:gd name="connsiteX5" fmla="*/ 0 w 77447"/>
                    <a:gd name="connsiteY5" fmla="*/ 484494 h 484542"/>
                    <a:gd name="connsiteX6" fmla="*/ 19615 w 77447"/>
                    <a:gd name="connsiteY6" fmla="*/ 484494 h 484542"/>
                    <a:gd name="connsiteX7" fmla="*/ 72532 w 77447"/>
                    <a:gd name="connsiteY7" fmla="*/ 484494 h 48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47" h="484542">
                      <a:moveTo>
                        <a:pt x="72532" y="484542"/>
                      </a:moveTo>
                      <a:lnTo>
                        <a:pt x="77447" y="484542"/>
                      </a:lnTo>
                      <a:lnTo>
                        <a:pt x="77447" y="0"/>
                      </a:lnTo>
                      <a:lnTo>
                        <a:pt x="9784" y="0"/>
                      </a:lnTo>
                      <a:cubicBezTo>
                        <a:pt x="4386" y="0"/>
                        <a:pt x="0" y="4386"/>
                        <a:pt x="0" y="9784"/>
                      </a:cubicBezTo>
                      <a:lnTo>
                        <a:pt x="0" y="484494"/>
                      </a:lnTo>
                      <a:lnTo>
                        <a:pt x="19615" y="484494"/>
                      </a:lnTo>
                      <a:lnTo>
                        <a:pt x="72532" y="484494"/>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92" name="Freeform: Shape 63">
                  <a:extLst>
                    <a:ext uri="{FF2B5EF4-FFF2-40B4-BE49-F238E27FC236}">
                      <a16:creationId xmlns:a16="http://schemas.microsoft.com/office/drawing/2014/main" id="{F58CCC60-B9A9-CD30-03D0-B148A501DD4F}"/>
                    </a:ext>
                  </a:extLst>
                </p:cNvPr>
                <p:cNvSpPr/>
                <p:nvPr/>
              </p:nvSpPr>
              <p:spPr>
                <a:xfrm>
                  <a:off x="9971032" y="7800738"/>
                  <a:ext cx="77449" cy="360587"/>
                </a:xfrm>
                <a:custGeom>
                  <a:avLst/>
                  <a:gdLst>
                    <a:gd name="connsiteX0" fmla="*/ 77448 w 77448"/>
                    <a:gd name="connsiteY0" fmla="*/ 360587 h 360587"/>
                    <a:gd name="connsiteX1" fmla="*/ 77448 w 77448"/>
                    <a:gd name="connsiteY1" fmla="*/ 19615 h 360587"/>
                    <a:gd name="connsiteX2" fmla="*/ 57833 w 77448"/>
                    <a:gd name="connsiteY2" fmla="*/ 0 h 360587"/>
                    <a:gd name="connsiteX3" fmla="*/ 0 w 77448"/>
                    <a:gd name="connsiteY3" fmla="*/ 0 h 360587"/>
                    <a:gd name="connsiteX4" fmla="*/ 0 w 77448"/>
                    <a:gd name="connsiteY4" fmla="*/ 360587 h 360587"/>
                    <a:gd name="connsiteX5" fmla="*/ 38266 w 77448"/>
                    <a:gd name="connsiteY5" fmla="*/ 360587 h 360587"/>
                    <a:gd name="connsiteX6" fmla="*/ 77448 w 77448"/>
                    <a:gd name="connsiteY6" fmla="*/ 360587 h 36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48" h="360587">
                      <a:moveTo>
                        <a:pt x="77448" y="360587"/>
                      </a:moveTo>
                      <a:lnTo>
                        <a:pt x="77448" y="19615"/>
                      </a:lnTo>
                      <a:cubicBezTo>
                        <a:pt x="77448" y="8771"/>
                        <a:pt x="68676" y="0"/>
                        <a:pt x="57833" y="0"/>
                      </a:cubicBezTo>
                      <a:lnTo>
                        <a:pt x="0" y="0"/>
                      </a:lnTo>
                      <a:lnTo>
                        <a:pt x="0" y="360587"/>
                      </a:lnTo>
                      <a:lnTo>
                        <a:pt x="38266" y="360587"/>
                      </a:lnTo>
                      <a:lnTo>
                        <a:pt x="77448" y="360587"/>
                      </a:ln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185" name="Freeform 24">
                <a:extLst>
                  <a:ext uri="{FF2B5EF4-FFF2-40B4-BE49-F238E27FC236}">
                    <a16:creationId xmlns:a16="http://schemas.microsoft.com/office/drawing/2014/main" id="{062827A2-5CB2-2156-2499-07FF176E2108}"/>
                  </a:ext>
                </a:extLst>
              </p:cNvPr>
              <p:cNvSpPr>
                <a:spLocks/>
              </p:cNvSpPr>
              <p:nvPr/>
            </p:nvSpPr>
            <p:spPr bwMode="auto">
              <a:xfrm>
                <a:off x="6225248" y="-573864"/>
                <a:ext cx="158446" cy="116749"/>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D83EAB98-A368-7DB1-C1EF-8418D38EE580}"/>
              </a:ext>
              <a:ext uri="{C183D7F6-B498-43B3-948B-1728B52AA6E4}">
                <adec:decorative xmlns:adec="http://schemas.microsoft.com/office/drawing/2017/decorative" val="1"/>
              </a:ext>
            </a:extLst>
          </p:cNvPr>
          <p:cNvGrpSpPr/>
          <p:nvPr/>
        </p:nvGrpSpPr>
        <p:grpSpPr>
          <a:xfrm>
            <a:off x="9656783" y="1698646"/>
            <a:ext cx="1163780" cy="683292"/>
            <a:chOff x="7818753" y="547093"/>
            <a:chExt cx="1163780" cy="683292"/>
          </a:xfrm>
        </p:grpSpPr>
        <p:grpSp>
          <p:nvGrpSpPr>
            <p:cNvPr id="177" name="Group 176" descr="heart, health, monitoring">
              <a:extLst>
                <a:ext uri="{FF2B5EF4-FFF2-40B4-BE49-F238E27FC236}">
                  <a16:creationId xmlns:a16="http://schemas.microsoft.com/office/drawing/2014/main" id="{A824B5AC-C1B7-9AEA-8DF3-95DB58F67B19}"/>
                </a:ext>
              </a:extLst>
            </p:cNvPr>
            <p:cNvGrpSpPr/>
            <p:nvPr/>
          </p:nvGrpSpPr>
          <p:grpSpPr>
            <a:xfrm>
              <a:off x="8191609" y="547093"/>
              <a:ext cx="372550" cy="261441"/>
              <a:chOff x="4178780" y="4921521"/>
              <a:chExt cx="361950" cy="254000"/>
            </a:xfrm>
          </p:grpSpPr>
          <p:sp>
            <p:nvSpPr>
              <p:cNvPr id="179" name="Freeform 81">
                <a:extLst>
                  <a:ext uri="{FF2B5EF4-FFF2-40B4-BE49-F238E27FC236}">
                    <a16:creationId xmlns:a16="http://schemas.microsoft.com/office/drawing/2014/main" id="{3C1316CB-095A-96D8-0398-CFEEB1F8BFF3}"/>
                  </a:ext>
                </a:extLst>
              </p:cNvPr>
              <p:cNvSpPr>
                <a:spLocks/>
              </p:cNvSpPr>
              <p:nvPr/>
            </p:nvSpPr>
            <p:spPr bwMode="auto">
              <a:xfrm>
                <a:off x="4237517" y="4921521"/>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0" name="Freeform 82">
                <a:extLst>
                  <a:ext uri="{FF2B5EF4-FFF2-40B4-BE49-F238E27FC236}">
                    <a16:creationId xmlns:a16="http://schemas.microsoft.com/office/drawing/2014/main" id="{8E4760FA-8EC8-3030-08F1-BDABD71DE563}"/>
                  </a:ext>
                </a:extLst>
              </p:cNvPr>
              <p:cNvSpPr>
                <a:spLocks/>
              </p:cNvSpPr>
              <p:nvPr/>
            </p:nvSpPr>
            <p:spPr bwMode="auto">
              <a:xfrm>
                <a:off x="4178780" y="5021534"/>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1A1B9298-F52F-6E25-D87C-68A5767E3121}"/>
                  </a:ext>
                </a:extLst>
              </p:cNvPr>
              <p:cNvSpPr>
                <a:spLocks noChangeArrowheads="1"/>
              </p:cNvSpPr>
              <p:nvPr/>
            </p:nvSpPr>
            <p:spPr bwMode="auto">
              <a:xfrm>
                <a:off x="4421667" y="5019946"/>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178" name="Rectangle 177" descr="Microsoft Cloud &#10;for Healthcare&#10;">
              <a:extLst>
                <a:ext uri="{FF2B5EF4-FFF2-40B4-BE49-F238E27FC236}">
                  <a16:creationId xmlns:a16="http://schemas.microsoft.com/office/drawing/2014/main" id="{CFE72C17-736A-EE09-F15C-AF10F5390460}"/>
                </a:ext>
              </a:extLst>
            </p:cNvPr>
            <p:cNvSpPr/>
            <p:nvPr/>
          </p:nvSpPr>
          <p:spPr bwMode="auto">
            <a:xfrm>
              <a:off x="7818753" y="897986"/>
              <a:ext cx="116378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Healthcare</a:t>
              </a:r>
            </a:p>
          </p:txBody>
        </p:sp>
      </p:grpSp>
      <p:grpSp>
        <p:nvGrpSpPr>
          <p:cNvPr id="134" name="Group 133">
            <a:extLst>
              <a:ext uri="{FF2B5EF4-FFF2-40B4-BE49-F238E27FC236}">
                <a16:creationId xmlns:a16="http://schemas.microsoft.com/office/drawing/2014/main" id="{98EFB989-6A69-519F-85E6-5B52BF206A83}"/>
              </a:ext>
              <a:ext uri="{C183D7F6-B498-43B3-948B-1728B52AA6E4}">
                <adec:decorative xmlns:adec="http://schemas.microsoft.com/office/drawing/2017/decorative" val="1"/>
              </a:ext>
            </a:extLst>
          </p:cNvPr>
          <p:cNvGrpSpPr/>
          <p:nvPr/>
        </p:nvGrpSpPr>
        <p:grpSpPr>
          <a:xfrm>
            <a:off x="9589986" y="3021902"/>
            <a:ext cx="1297374" cy="850811"/>
            <a:chOff x="8927001" y="2854819"/>
            <a:chExt cx="1297374" cy="850811"/>
          </a:xfrm>
        </p:grpSpPr>
        <p:sp>
          <p:nvSpPr>
            <p:cNvPr id="170" name="Rectangle 169" descr="Microsoft Cloud &#10;for Manufacturing&#10;">
              <a:extLst>
                <a:ext uri="{FF2B5EF4-FFF2-40B4-BE49-F238E27FC236}">
                  <a16:creationId xmlns:a16="http://schemas.microsoft.com/office/drawing/2014/main" id="{560C4261-CEE1-1980-3753-1A22A9FD8F02}"/>
                </a:ext>
              </a:extLst>
            </p:cNvPr>
            <p:cNvSpPr/>
            <p:nvPr/>
          </p:nvSpPr>
          <p:spPr bwMode="auto">
            <a:xfrm>
              <a:off x="8927001" y="3196847"/>
              <a:ext cx="1297374"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Manufacturing</a:t>
              </a:r>
            </a:p>
          </p:txBody>
        </p:sp>
        <p:grpSp>
          <p:nvGrpSpPr>
            <p:cNvPr id="171" name="Group 170">
              <a:extLst>
                <a:ext uri="{FF2B5EF4-FFF2-40B4-BE49-F238E27FC236}">
                  <a16:creationId xmlns:a16="http://schemas.microsoft.com/office/drawing/2014/main" id="{21B2FC44-3FD5-E19D-4C6C-7B4D598EFE32}"/>
                </a:ext>
              </a:extLst>
            </p:cNvPr>
            <p:cNvGrpSpPr/>
            <p:nvPr/>
          </p:nvGrpSpPr>
          <p:grpSpPr>
            <a:xfrm>
              <a:off x="9407105" y="2854819"/>
              <a:ext cx="314002" cy="291024"/>
              <a:chOff x="7227340" y="1651634"/>
              <a:chExt cx="445208" cy="412630"/>
            </a:xfrm>
          </p:grpSpPr>
          <p:sp>
            <p:nvSpPr>
              <p:cNvPr id="172" name="Freeform: Shape 49">
                <a:extLst>
                  <a:ext uri="{FF2B5EF4-FFF2-40B4-BE49-F238E27FC236}">
                    <a16:creationId xmlns:a16="http://schemas.microsoft.com/office/drawing/2014/main" id="{BDB79B11-E6E1-767D-F6FF-8D98892BD594}"/>
                  </a:ext>
                </a:extLst>
              </p:cNvPr>
              <p:cNvSpPr/>
              <p:nvPr/>
            </p:nvSpPr>
            <p:spPr>
              <a:xfrm>
                <a:off x="7227340" y="1688483"/>
                <a:ext cx="414360" cy="375781"/>
              </a:xfrm>
              <a:custGeom>
                <a:avLst/>
                <a:gdLst>
                  <a:gd name="connsiteX0" fmla="*/ 293560 w 296703"/>
                  <a:gd name="connsiteY0" fmla="*/ 133541 h 269081"/>
                  <a:gd name="connsiteX1" fmla="*/ 230696 w 296703"/>
                  <a:gd name="connsiteY1" fmla="*/ 106490 h 269081"/>
                  <a:gd name="connsiteX2" fmla="*/ 225743 w 296703"/>
                  <a:gd name="connsiteY2" fmla="*/ 106966 h 269081"/>
                  <a:gd name="connsiteX3" fmla="*/ 223361 w 296703"/>
                  <a:gd name="connsiteY3" fmla="*/ 111347 h 269081"/>
                  <a:gd name="connsiteX4" fmla="*/ 223361 w 296703"/>
                  <a:gd name="connsiteY4" fmla="*/ 130397 h 269081"/>
                  <a:gd name="connsiteX5" fmla="*/ 167831 w 296703"/>
                  <a:gd name="connsiteY5" fmla="*/ 106490 h 269081"/>
                  <a:gd name="connsiteX6" fmla="*/ 162878 w 296703"/>
                  <a:gd name="connsiteY6" fmla="*/ 106966 h 269081"/>
                  <a:gd name="connsiteX7" fmla="*/ 160496 w 296703"/>
                  <a:gd name="connsiteY7" fmla="*/ 111347 h 269081"/>
                  <a:gd name="connsiteX8" fmla="*/ 160496 w 296703"/>
                  <a:gd name="connsiteY8" fmla="*/ 130397 h 269081"/>
                  <a:gd name="connsiteX9" fmla="*/ 104966 w 296703"/>
                  <a:gd name="connsiteY9" fmla="*/ 106490 h 269081"/>
                  <a:gd name="connsiteX10" fmla="*/ 100013 w 296703"/>
                  <a:gd name="connsiteY10" fmla="*/ 106966 h 269081"/>
                  <a:gd name="connsiteX11" fmla="*/ 97631 w 296703"/>
                  <a:gd name="connsiteY11" fmla="*/ 111347 h 269081"/>
                  <a:gd name="connsiteX12" fmla="*/ 97631 w 296703"/>
                  <a:gd name="connsiteY12" fmla="*/ 136970 h 269081"/>
                  <a:gd name="connsiteX13" fmla="*/ 71057 w 296703"/>
                  <a:gd name="connsiteY13" fmla="*/ 136970 h 269081"/>
                  <a:gd name="connsiteX14" fmla="*/ 66199 w 296703"/>
                  <a:gd name="connsiteY14" fmla="*/ 5048 h 269081"/>
                  <a:gd name="connsiteX15" fmla="*/ 60960 w 296703"/>
                  <a:gd name="connsiteY15" fmla="*/ 0 h 269081"/>
                  <a:gd name="connsiteX16" fmla="*/ 30766 w 296703"/>
                  <a:gd name="connsiteY16" fmla="*/ 0 h 269081"/>
                  <a:gd name="connsiteX17" fmla="*/ 25527 w 296703"/>
                  <a:gd name="connsiteY17" fmla="*/ 5048 h 269081"/>
                  <a:gd name="connsiteX18" fmla="*/ 20669 w 296703"/>
                  <a:gd name="connsiteY18" fmla="*/ 136874 h 269081"/>
                  <a:gd name="connsiteX19" fmla="*/ 5239 w 296703"/>
                  <a:gd name="connsiteY19" fmla="*/ 136874 h 269081"/>
                  <a:gd name="connsiteX20" fmla="*/ 0 w 296703"/>
                  <a:gd name="connsiteY20" fmla="*/ 142113 h 269081"/>
                  <a:gd name="connsiteX21" fmla="*/ 0 w 296703"/>
                  <a:gd name="connsiteY21" fmla="*/ 263843 h 269081"/>
                  <a:gd name="connsiteX22" fmla="*/ 5239 w 296703"/>
                  <a:gd name="connsiteY22" fmla="*/ 269081 h 269081"/>
                  <a:gd name="connsiteX23" fmla="*/ 291465 w 296703"/>
                  <a:gd name="connsiteY23" fmla="*/ 269081 h 269081"/>
                  <a:gd name="connsiteX24" fmla="*/ 296704 w 296703"/>
                  <a:gd name="connsiteY24" fmla="*/ 263843 h 269081"/>
                  <a:gd name="connsiteX25" fmla="*/ 296704 w 296703"/>
                  <a:gd name="connsiteY25" fmla="*/ 138303 h 269081"/>
                  <a:gd name="connsiteX26" fmla="*/ 293560 w 296703"/>
                  <a:gd name="connsiteY26" fmla="*/ 133541 h 269081"/>
                  <a:gd name="connsiteX27" fmla="*/ 140208 w 296703"/>
                  <a:gd name="connsiteY27" fmla="*/ 211455 h 269081"/>
                  <a:gd name="connsiteX28" fmla="*/ 136112 w 296703"/>
                  <a:gd name="connsiteY28" fmla="*/ 215551 h 269081"/>
                  <a:gd name="connsiteX29" fmla="*/ 106871 w 296703"/>
                  <a:gd name="connsiteY29" fmla="*/ 215551 h 269081"/>
                  <a:gd name="connsiteX30" fmla="*/ 102775 w 296703"/>
                  <a:gd name="connsiteY30" fmla="*/ 211455 h 269081"/>
                  <a:gd name="connsiteX31" fmla="*/ 102775 w 296703"/>
                  <a:gd name="connsiteY31" fmla="*/ 182213 h 269081"/>
                  <a:gd name="connsiteX32" fmla="*/ 106871 w 296703"/>
                  <a:gd name="connsiteY32" fmla="*/ 178118 h 269081"/>
                  <a:gd name="connsiteX33" fmla="*/ 136112 w 296703"/>
                  <a:gd name="connsiteY33" fmla="*/ 178118 h 269081"/>
                  <a:gd name="connsiteX34" fmla="*/ 140208 w 296703"/>
                  <a:gd name="connsiteY34" fmla="*/ 182213 h 269081"/>
                  <a:gd name="connsiteX35" fmla="*/ 140208 w 296703"/>
                  <a:gd name="connsiteY35" fmla="*/ 211455 h 269081"/>
                  <a:gd name="connsiteX36" fmla="*/ 201549 w 296703"/>
                  <a:gd name="connsiteY36" fmla="*/ 211455 h 269081"/>
                  <a:gd name="connsiteX37" fmla="*/ 197453 w 296703"/>
                  <a:gd name="connsiteY37" fmla="*/ 215551 h 269081"/>
                  <a:gd name="connsiteX38" fmla="*/ 168212 w 296703"/>
                  <a:gd name="connsiteY38" fmla="*/ 215551 h 269081"/>
                  <a:gd name="connsiteX39" fmla="*/ 164116 w 296703"/>
                  <a:gd name="connsiteY39" fmla="*/ 211455 h 269081"/>
                  <a:gd name="connsiteX40" fmla="*/ 164116 w 296703"/>
                  <a:gd name="connsiteY40" fmla="*/ 182213 h 269081"/>
                  <a:gd name="connsiteX41" fmla="*/ 168212 w 296703"/>
                  <a:gd name="connsiteY41" fmla="*/ 178118 h 269081"/>
                  <a:gd name="connsiteX42" fmla="*/ 197453 w 296703"/>
                  <a:gd name="connsiteY42" fmla="*/ 178118 h 269081"/>
                  <a:gd name="connsiteX43" fmla="*/ 201549 w 296703"/>
                  <a:gd name="connsiteY43" fmla="*/ 182213 h 269081"/>
                  <a:gd name="connsiteX44" fmla="*/ 201549 w 296703"/>
                  <a:gd name="connsiteY44" fmla="*/ 211455 h 269081"/>
                  <a:gd name="connsiteX45" fmla="*/ 262890 w 296703"/>
                  <a:gd name="connsiteY45" fmla="*/ 211455 h 269081"/>
                  <a:gd name="connsiteX46" fmla="*/ 258794 w 296703"/>
                  <a:gd name="connsiteY46" fmla="*/ 215551 h 269081"/>
                  <a:gd name="connsiteX47" fmla="*/ 229553 w 296703"/>
                  <a:gd name="connsiteY47" fmla="*/ 215551 h 269081"/>
                  <a:gd name="connsiteX48" fmla="*/ 225457 w 296703"/>
                  <a:gd name="connsiteY48" fmla="*/ 211455 h 269081"/>
                  <a:gd name="connsiteX49" fmla="*/ 225457 w 296703"/>
                  <a:gd name="connsiteY49" fmla="*/ 182213 h 269081"/>
                  <a:gd name="connsiteX50" fmla="*/ 229553 w 296703"/>
                  <a:gd name="connsiteY50" fmla="*/ 178118 h 269081"/>
                  <a:gd name="connsiteX51" fmla="*/ 258794 w 296703"/>
                  <a:gd name="connsiteY51" fmla="*/ 178118 h 269081"/>
                  <a:gd name="connsiteX52" fmla="*/ 262890 w 296703"/>
                  <a:gd name="connsiteY52" fmla="*/ 182213 h 269081"/>
                  <a:gd name="connsiteX53" fmla="*/ 262890 w 296703"/>
                  <a:gd name="connsiteY53" fmla="*/ 211455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3" h="269081">
                    <a:moveTo>
                      <a:pt x="293560" y="133541"/>
                    </a:moveTo>
                    <a:lnTo>
                      <a:pt x="230696" y="106490"/>
                    </a:lnTo>
                    <a:cubicBezTo>
                      <a:pt x="229076" y="105823"/>
                      <a:pt x="227171" y="105918"/>
                      <a:pt x="225743" y="106966"/>
                    </a:cubicBezTo>
                    <a:cubicBezTo>
                      <a:pt x="224314" y="107918"/>
                      <a:pt x="223361" y="109633"/>
                      <a:pt x="223361" y="111347"/>
                    </a:cubicBezTo>
                    <a:lnTo>
                      <a:pt x="223361" y="130397"/>
                    </a:lnTo>
                    <a:lnTo>
                      <a:pt x="167831" y="106490"/>
                    </a:lnTo>
                    <a:cubicBezTo>
                      <a:pt x="166211" y="105823"/>
                      <a:pt x="164306" y="105918"/>
                      <a:pt x="162878" y="106966"/>
                    </a:cubicBezTo>
                    <a:cubicBezTo>
                      <a:pt x="161449" y="107918"/>
                      <a:pt x="160496" y="109633"/>
                      <a:pt x="160496" y="111347"/>
                    </a:cubicBezTo>
                    <a:lnTo>
                      <a:pt x="160496" y="130397"/>
                    </a:lnTo>
                    <a:lnTo>
                      <a:pt x="104966" y="106490"/>
                    </a:lnTo>
                    <a:cubicBezTo>
                      <a:pt x="103346" y="105823"/>
                      <a:pt x="101441" y="105918"/>
                      <a:pt x="100013" y="106966"/>
                    </a:cubicBezTo>
                    <a:cubicBezTo>
                      <a:pt x="98584" y="107918"/>
                      <a:pt x="97631" y="109633"/>
                      <a:pt x="97631" y="111347"/>
                    </a:cubicBezTo>
                    <a:lnTo>
                      <a:pt x="97631" y="136970"/>
                    </a:lnTo>
                    <a:lnTo>
                      <a:pt x="71057" y="136970"/>
                    </a:lnTo>
                    <a:lnTo>
                      <a:pt x="66199" y="5048"/>
                    </a:lnTo>
                    <a:cubicBezTo>
                      <a:pt x="66104" y="2191"/>
                      <a:pt x="63722" y="0"/>
                      <a:pt x="60960" y="0"/>
                    </a:cubicBezTo>
                    <a:lnTo>
                      <a:pt x="30766" y="0"/>
                    </a:lnTo>
                    <a:cubicBezTo>
                      <a:pt x="27908" y="0"/>
                      <a:pt x="25622" y="2286"/>
                      <a:pt x="25527" y="5048"/>
                    </a:cubicBezTo>
                    <a:lnTo>
                      <a:pt x="20669" y="136874"/>
                    </a:lnTo>
                    <a:lnTo>
                      <a:pt x="5239" y="136874"/>
                    </a:lnTo>
                    <a:cubicBezTo>
                      <a:pt x="2286" y="136874"/>
                      <a:pt x="0" y="139256"/>
                      <a:pt x="0" y="142113"/>
                    </a:cubicBezTo>
                    <a:lnTo>
                      <a:pt x="0" y="263843"/>
                    </a:lnTo>
                    <a:cubicBezTo>
                      <a:pt x="0" y="266795"/>
                      <a:pt x="2381" y="269081"/>
                      <a:pt x="5239" y="269081"/>
                    </a:cubicBezTo>
                    <a:lnTo>
                      <a:pt x="291465" y="269081"/>
                    </a:lnTo>
                    <a:cubicBezTo>
                      <a:pt x="294418" y="269081"/>
                      <a:pt x="296704" y="266700"/>
                      <a:pt x="296704" y="263843"/>
                    </a:cubicBezTo>
                    <a:lnTo>
                      <a:pt x="296704" y="138303"/>
                    </a:lnTo>
                    <a:cubicBezTo>
                      <a:pt x="296704" y="136208"/>
                      <a:pt x="295466" y="134303"/>
                      <a:pt x="293560" y="133541"/>
                    </a:cubicBezTo>
                    <a:close/>
                    <a:moveTo>
                      <a:pt x="140208" y="211455"/>
                    </a:moveTo>
                    <a:cubicBezTo>
                      <a:pt x="140208" y="213741"/>
                      <a:pt x="138398" y="215551"/>
                      <a:pt x="136112" y="215551"/>
                    </a:cubicBezTo>
                    <a:lnTo>
                      <a:pt x="106871" y="215551"/>
                    </a:lnTo>
                    <a:cubicBezTo>
                      <a:pt x="104585" y="215551"/>
                      <a:pt x="102775" y="213741"/>
                      <a:pt x="102775" y="211455"/>
                    </a:cubicBezTo>
                    <a:lnTo>
                      <a:pt x="102775" y="182213"/>
                    </a:lnTo>
                    <a:cubicBezTo>
                      <a:pt x="102775" y="179927"/>
                      <a:pt x="104585" y="178118"/>
                      <a:pt x="106871" y="178118"/>
                    </a:cubicBezTo>
                    <a:lnTo>
                      <a:pt x="136112" y="178118"/>
                    </a:lnTo>
                    <a:cubicBezTo>
                      <a:pt x="138398" y="178118"/>
                      <a:pt x="140208" y="179927"/>
                      <a:pt x="140208" y="182213"/>
                    </a:cubicBezTo>
                    <a:lnTo>
                      <a:pt x="140208" y="211455"/>
                    </a:lnTo>
                    <a:close/>
                    <a:moveTo>
                      <a:pt x="201549" y="211455"/>
                    </a:moveTo>
                    <a:cubicBezTo>
                      <a:pt x="201549" y="213741"/>
                      <a:pt x="199739" y="215551"/>
                      <a:pt x="197453" y="215551"/>
                    </a:cubicBezTo>
                    <a:lnTo>
                      <a:pt x="168212" y="215551"/>
                    </a:lnTo>
                    <a:cubicBezTo>
                      <a:pt x="165926" y="215551"/>
                      <a:pt x="164116" y="213741"/>
                      <a:pt x="164116" y="211455"/>
                    </a:cubicBezTo>
                    <a:lnTo>
                      <a:pt x="164116" y="182213"/>
                    </a:lnTo>
                    <a:cubicBezTo>
                      <a:pt x="164116" y="179927"/>
                      <a:pt x="165926" y="178118"/>
                      <a:pt x="168212" y="178118"/>
                    </a:cubicBezTo>
                    <a:lnTo>
                      <a:pt x="197453" y="178118"/>
                    </a:lnTo>
                    <a:cubicBezTo>
                      <a:pt x="199739" y="178118"/>
                      <a:pt x="201549" y="179927"/>
                      <a:pt x="201549" y="182213"/>
                    </a:cubicBezTo>
                    <a:lnTo>
                      <a:pt x="201549" y="211455"/>
                    </a:lnTo>
                    <a:close/>
                    <a:moveTo>
                      <a:pt x="262890" y="211455"/>
                    </a:moveTo>
                    <a:cubicBezTo>
                      <a:pt x="262890" y="213741"/>
                      <a:pt x="261080" y="215551"/>
                      <a:pt x="258794" y="215551"/>
                    </a:cubicBezTo>
                    <a:lnTo>
                      <a:pt x="229553" y="215551"/>
                    </a:lnTo>
                    <a:cubicBezTo>
                      <a:pt x="227267" y="215551"/>
                      <a:pt x="225457" y="213741"/>
                      <a:pt x="225457" y="211455"/>
                    </a:cubicBezTo>
                    <a:lnTo>
                      <a:pt x="225457" y="182213"/>
                    </a:lnTo>
                    <a:cubicBezTo>
                      <a:pt x="225457" y="179927"/>
                      <a:pt x="227267" y="178118"/>
                      <a:pt x="229553" y="178118"/>
                    </a:cubicBezTo>
                    <a:lnTo>
                      <a:pt x="258794" y="178118"/>
                    </a:lnTo>
                    <a:cubicBezTo>
                      <a:pt x="261080" y="178118"/>
                      <a:pt x="262890" y="179927"/>
                      <a:pt x="262890" y="182213"/>
                    </a:cubicBezTo>
                    <a:lnTo>
                      <a:pt x="262890" y="21145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3" name="Freeform: Shape 50">
                <a:extLst>
                  <a:ext uri="{FF2B5EF4-FFF2-40B4-BE49-F238E27FC236}">
                    <a16:creationId xmlns:a16="http://schemas.microsoft.com/office/drawing/2014/main" id="{58C5C9E4-4A2E-D724-11A2-164A15447C34}"/>
                  </a:ext>
                </a:extLst>
              </p:cNvPr>
              <p:cNvSpPr/>
              <p:nvPr/>
            </p:nvSpPr>
            <p:spPr>
              <a:xfrm>
                <a:off x="7501881" y="1733974"/>
                <a:ext cx="99631" cy="35650"/>
              </a:xfrm>
              <a:custGeom>
                <a:avLst/>
                <a:gdLst>
                  <a:gd name="connsiteX0" fmla="*/ 62389 w 71342"/>
                  <a:gd name="connsiteY0" fmla="*/ 25527 h 25527"/>
                  <a:gd name="connsiteX1" fmla="*/ 71342 w 71342"/>
                  <a:gd name="connsiteY1" fmla="*/ 20003 h 25527"/>
                  <a:gd name="connsiteX2" fmla="*/ 35719 w 71342"/>
                  <a:gd name="connsiteY2" fmla="*/ 0 h 25527"/>
                  <a:gd name="connsiteX3" fmla="*/ 0 w 71342"/>
                  <a:gd name="connsiteY3" fmla="*/ 20003 h 25527"/>
                  <a:gd name="connsiteX4" fmla="*/ 8954 w 71342"/>
                  <a:gd name="connsiteY4" fmla="*/ 25527 h 25527"/>
                  <a:gd name="connsiteX5" fmla="*/ 35623 w 71342"/>
                  <a:gd name="connsiteY5" fmla="*/ 10573 h 25527"/>
                  <a:gd name="connsiteX6" fmla="*/ 62389 w 71342"/>
                  <a:gd name="connsiteY6" fmla="*/ 25527 h 2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7">
                    <a:moveTo>
                      <a:pt x="62389" y="25527"/>
                    </a:moveTo>
                    <a:lnTo>
                      <a:pt x="71342" y="20003"/>
                    </a:lnTo>
                    <a:cubicBezTo>
                      <a:pt x="63722" y="7430"/>
                      <a:pt x="50387" y="0"/>
                      <a:pt x="35719" y="0"/>
                    </a:cubicBezTo>
                    <a:cubicBezTo>
                      <a:pt x="21050" y="0"/>
                      <a:pt x="7715" y="7525"/>
                      <a:pt x="0" y="20003"/>
                    </a:cubicBezTo>
                    <a:lnTo>
                      <a:pt x="8954" y="25527"/>
                    </a:lnTo>
                    <a:cubicBezTo>
                      <a:pt x="14668" y="16192"/>
                      <a:pt x="24670" y="10573"/>
                      <a:pt x="35623" y="10573"/>
                    </a:cubicBezTo>
                    <a:cubicBezTo>
                      <a:pt x="46768" y="10573"/>
                      <a:pt x="56674" y="16192"/>
                      <a:pt x="62389" y="2552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4" name="Freeform: Shape 51">
                <a:extLst>
                  <a:ext uri="{FF2B5EF4-FFF2-40B4-BE49-F238E27FC236}">
                    <a16:creationId xmlns:a16="http://schemas.microsoft.com/office/drawing/2014/main" id="{ABF83458-D79E-688F-1C21-DDD5025B1FF1}"/>
                  </a:ext>
                </a:extLst>
              </p:cNvPr>
              <p:cNvSpPr/>
              <p:nvPr/>
            </p:nvSpPr>
            <p:spPr>
              <a:xfrm>
                <a:off x="7466365" y="1692073"/>
                <a:ext cx="170800" cy="50147"/>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5" y="19717"/>
                      <a:pt x="40386" y="10477"/>
                      <a:pt x="61055" y="10477"/>
                    </a:cubicBezTo>
                    <a:cubicBezTo>
                      <a:pt x="81820" y="10477"/>
                      <a:pt x="101155" y="19812"/>
                      <a:pt x="114109" y="35909"/>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5" name="Freeform: Shape 52">
                <a:extLst>
                  <a:ext uri="{FF2B5EF4-FFF2-40B4-BE49-F238E27FC236}">
                    <a16:creationId xmlns:a16="http://schemas.microsoft.com/office/drawing/2014/main" id="{F0AA43BA-B369-5436-F823-75CCEDF83033}"/>
                  </a:ext>
                </a:extLst>
              </p:cNvPr>
              <p:cNvSpPr/>
              <p:nvPr/>
            </p:nvSpPr>
            <p:spPr>
              <a:xfrm>
                <a:off x="7430715" y="1651634"/>
                <a:ext cx="241833" cy="64647"/>
              </a:xfrm>
              <a:custGeom>
                <a:avLst/>
                <a:gdLst>
                  <a:gd name="connsiteX0" fmla="*/ 86678 w 173164"/>
                  <a:gd name="connsiteY0" fmla="*/ 10573 h 46291"/>
                  <a:gd name="connsiteX1" fmla="*/ 165259 w 173164"/>
                  <a:gd name="connsiteY1" fmla="*/ 46291 h 46291"/>
                  <a:gd name="connsiteX2" fmla="*/ 173164 w 173164"/>
                  <a:gd name="connsiteY2" fmla="*/ 39338 h 46291"/>
                  <a:gd name="connsiteX3" fmla="*/ 86582 w 173164"/>
                  <a:gd name="connsiteY3" fmla="*/ 0 h 46291"/>
                  <a:gd name="connsiteX4" fmla="*/ 0 w 173164"/>
                  <a:gd name="connsiteY4" fmla="*/ 39338 h 46291"/>
                  <a:gd name="connsiteX5" fmla="*/ 7906 w 173164"/>
                  <a:gd name="connsiteY5" fmla="*/ 46291 h 46291"/>
                  <a:gd name="connsiteX6" fmla="*/ 86678 w 173164"/>
                  <a:gd name="connsiteY6" fmla="*/ 10573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164" h="46291">
                    <a:moveTo>
                      <a:pt x="86678" y="10573"/>
                    </a:moveTo>
                    <a:cubicBezTo>
                      <a:pt x="116777" y="10573"/>
                      <a:pt x="145447" y="23622"/>
                      <a:pt x="165259" y="46291"/>
                    </a:cubicBezTo>
                    <a:lnTo>
                      <a:pt x="173164" y="39338"/>
                    </a:lnTo>
                    <a:cubicBezTo>
                      <a:pt x="151352" y="14288"/>
                      <a:pt x="119825" y="0"/>
                      <a:pt x="86582" y="0"/>
                    </a:cubicBezTo>
                    <a:cubicBezTo>
                      <a:pt x="53435" y="0"/>
                      <a:pt x="21812" y="14383"/>
                      <a:pt x="0" y="39338"/>
                    </a:cubicBezTo>
                    <a:lnTo>
                      <a:pt x="7906" y="46291"/>
                    </a:lnTo>
                    <a:cubicBezTo>
                      <a:pt x="27908" y="23527"/>
                      <a:pt x="56579" y="10573"/>
                      <a:pt x="86678" y="1057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76" name="Freeform: Shape 53">
                <a:extLst>
                  <a:ext uri="{FF2B5EF4-FFF2-40B4-BE49-F238E27FC236}">
                    <a16:creationId xmlns:a16="http://schemas.microsoft.com/office/drawing/2014/main" id="{9FEA8A9C-61B9-0B3C-F570-8BE49124C149}"/>
                  </a:ext>
                </a:extLst>
              </p:cNvPr>
              <p:cNvSpPr/>
              <p:nvPr/>
            </p:nvSpPr>
            <p:spPr>
              <a:xfrm>
                <a:off x="7540058" y="1775079"/>
                <a:ext cx="23676" cy="23810"/>
              </a:xfrm>
              <a:custGeom>
                <a:avLst/>
                <a:gdLst>
                  <a:gd name="connsiteX0" fmla="*/ 16955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5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5" y="8573"/>
                    </a:moveTo>
                    <a:cubicBezTo>
                      <a:pt x="16955" y="13240"/>
                      <a:pt x="13145" y="17050"/>
                      <a:pt x="8477" y="17050"/>
                    </a:cubicBezTo>
                    <a:cubicBezTo>
                      <a:pt x="3810" y="17050"/>
                      <a:pt x="0" y="13240"/>
                      <a:pt x="0" y="8573"/>
                    </a:cubicBezTo>
                    <a:cubicBezTo>
                      <a:pt x="0" y="3905"/>
                      <a:pt x="3810" y="0"/>
                      <a:pt x="8477" y="0"/>
                    </a:cubicBezTo>
                    <a:cubicBezTo>
                      <a:pt x="13145" y="0"/>
                      <a:pt x="16955" y="3905"/>
                      <a:pt x="16955" y="857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756460EC-BBE6-5538-D29E-1E0B995434BF}"/>
              </a:ext>
              <a:ext uri="{C183D7F6-B498-43B3-948B-1728B52AA6E4}">
                <adec:decorative xmlns:adec="http://schemas.microsoft.com/office/drawing/2017/decorative" val="1"/>
              </a:ext>
            </a:extLst>
          </p:cNvPr>
          <p:cNvGrpSpPr/>
          <p:nvPr/>
        </p:nvGrpSpPr>
        <p:grpSpPr>
          <a:xfrm>
            <a:off x="9630413" y="4512676"/>
            <a:ext cx="1216520" cy="934489"/>
            <a:chOff x="7816636" y="5437776"/>
            <a:chExt cx="1216520" cy="934489"/>
          </a:xfrm>
        </p:grpSpPr>
        <p:sp>
          <p:nvSpPr>
            <p:cNvPr id="145" name="Rectangle 144" descr="Microsoft Cloud &#10;for Nonprofit&#10;">
              <a:extLst>
                <a:ext uri="{FF2B5EF4-FFF2-40B4-BE49-F238E27FC236}">
                  <a16:creationId xmlns:a16="http://schemas.microsoft.com/office/drawing/2014/main" id="{D69EAF3B-8CAB-1ED0-9FDB-7F78BCE85489}"/>
                </a:ext>
              </a:extLst>
            </p:cNvPr>
            <p:cNvSpPr/>
            <p:nvPr/>
          </p:nvSpPr>
          <p:spPr bwMode="auto">
            <a:xfrm>
              <a:off x="7816636" y="5863482"/>
              <a:ext cx="1216520"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Nonprofit</a:t>
              </a:r>
            </a:p>
          </p:txBody>
        </p:sp>
        <p:grpSp>
          <p:nvGrpSpPr>
            <p:cNvPr id="146" name="Group 145">
              <a:extLst>
                <a:ext uri="{FF2B5EF4-FFF2-40B4-BE49-F238E27FC236}">
                  <a16:creationId xmlns:a16="http://schemas.microsoft.com/office/drawing/2014/main" id="{97051D8C-0E17-E26E-4B56-52E72E7B4B85}"/>
                </a:ext>
              </a:extLst>
            </p:cNvPr>
            <p:cNvGrpSpPr/>
            <p:nvPr/>
          </p:nvGrpSpPr>
          <p:grpSpPr>
            <a:xfrm>
              <a:off x="8216982" y="5437776"/>
              <a:ext cx="357546" cy="338104"/>
              <a:chOff x="86082" y="102315"/>
              <a:chExt cx="597054" cy="564589"/>
            </a:xfrm>
          </p:grpSpPr>
          <p:sp>
            <p:nvSpPr>
              <p:cNvPr id="147" name="Freeform: Shape 86">
                <a:extLst>
                  <a:ext uri="{FF2B5EF4-FFF2-40B4-BE49-F238E27FC236}">
                    <a16:creationId xmlns:a16="http://schemas.microsoft.com/office/drawing/2014/main" id="{BCC1A625-19B5-1DA2-B408-36D00F177E55}"/>
                  </a:ext>
                </a:extLst>
              </p:cNvPr>
              <p:cNvSpPr/>
              <p:nvPr/>
            </p:nvSpPr>
            <p:spPr>
              <a:xfrm rot="6667644" flipH="1">
                <a:off x="86082" y="269332"/>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Shape 87">
                <a:extLst>
                  <a:ext uri="{FF2B5EF4-FFF2-40B4-BE49-F238E27FC236}">
                    <a16:creationId xmlns:a16="http://schemas.microsoft.com/office/drawing/2014/main" id="{6795F47C-A569-B8E3-9CF2-364AFAABB475}"/>
                  </a:ext>
                </a:extLst>
              </p:cNvPr>
              <p:cNvSpPr/>
              <p:nvPr/>
            </p:nvSpPr>
            <p:spPr bwMode="auto">
              <a:xfrm rot="1267644">
                <a:off x="162317" y="270720"/>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Shape 89">
                <a:extLst>
                  <a:ext uri="{FF2B5EF4-FFF2-40B4-BE49-F238E27FC236}">
                    <a16:creationId xmlns:a16="http://schemas.microsoft.com/office/drawing/2014/main" id="{55B3661A-CE3A-0512-5DF9-C3E2D20EEE55}"/>
                  </a:ext>
                </a:extLst>
              </p:cNvPr>
              <p:cNvSpPr/>
              <p:nvPr/>
            </p:nvSpPr>
            <p:spPr>
              <a:xfrm rot="10781114" flipH="1">
                <a:off x="333942" y="102315"/>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Shape 90">
                <a:extLst>
                  <a:ext uri="{FF2B5EF4-FFF2-40B4-BE49-F238E27FC236}">
                    <a16:creationId xmlns:a16="http://schemas.microsoft.com/office/drawing/2014/main" id="{5DA61569-8B32-90B2-1465-BC4906AB1E6F}"/>
                  </a:ext>
                </a:extLst>
              </p:cNvPr>
              <p:cNvSpPr/>
              <p:nvPr/>
            </p:nvSpPr>
            <p:spPr bwMode="auto">
              <a:xfrm rot="5381114">
                <a:off x="314781" y="169497"/>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Shape 91">
                <a:extLst>
                  <a:ext uri="{FF2B5EF4-FFF2-40B4-BE49-F238E27FC236}">
                    <a16:creationId xmlns:a16="http://schemas.microsoft.com/office/drawing/2014/main" id="{6D778150-16FC-E52A-5A3A-C9C4A5BF4A12}"/>
                  </a:ext>
                </a:extLst>
              </p:cNvPr>
              <p:cNvSpPr/>
              <p:nvPr/>
            </p:nvSpPr>
            <p:spPr>
              <a:xfrm rot="14932356">
                <a:off x="582033" y="269333"/>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Shape 92">
                <a:extLst>
                  <a:ext uri="{FF2B5EF4-FFF2-40B4-BE49-F238E27FC236}">
                    <a16:creationId xmlns:a16="http://schemas.microsoft.com/office/drawing/2014/main" id="{4602E37E-E5AE-2B30-183D-AA1859786950}"/>
                  </a:ext>
                </a:extLst>
              </p:cNvPr>
              <p:cNvSpPr/>
              <p:nvPr/>
            </p:nvSpPr>
            <p:spPr bwMode="auto">
              <a:xfrm rot="20332356" flipH="1">
                <a:off x="466346" y="270720"/>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Shape 93">
                <a:extLst>
                  <a:ext uri="{FF2B5EF4-FFF2-40B4-BE49-F238E27FC236}">
                    <a16:creationId xmlns:a16="http://schemas.microsoft.com/office/drawing/2014/main" id="{16EE82BF-9781-0245-92AA-4BE1900578B0}"/>
                  </a:ext>
                </a:extLst>
              </p:cNvPr>
              <p:cNvSpPr/>
              <p:nvPr/>
            </p:nvSpPr>
            <p:spPr>
              <a:xfrm rot="1865028" flipH="1">
                <a:off x="184192" y="565801"/>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Shape 94">
                <a:extLst>
                  <a:ext uri="{FF2B5EF4-FFF2-40B4-BE49-F238E27FC236}">
                    <a16:creationId xmlns:a16="http://schemas.microsoft.com/office/drawing/2014/main" id="{3E5DFB26-0215-8F9F-5192-73AC3659F231}"/>
                  </a:ext>
                </a:extLst>
              </p:cNvPr>
              <p:cNvSpPr/>
              <p:nvPr/>
            </p:nvSpPr>
            <p:spPr bwMode="auto">
              <a:xfrm rot="18065028">
                <a:off x="217579" y="442003"/>
                <a:ext cx="140555" cy="172490"/>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Shape 95">
                <a:extLst>
                  <a:ext uri="{FF2B5EF4-FFF2-40B4-BE49-F238E27FC236}">
                    <a16:creationId xmlns:a16="http://schemas.microsoft.com/office/drawing/2014/main" id="{D7CA6653-4280-982F-9AC3-867B494FCFC5}"/>
                  </a:ext>
                </a:extLst>
              </p:cNvPr>
              <p:cNvSpPr/>
              <p:nvPr/>
            </p:nvSpPr>
            <p:spPr>
              <a:xfrm rot="19734972">
                <a:off x="482584" y="565801"/>
                <a:ext cx="101103" cy="101103"/>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50E6FF"/>
              </a:solidFill>
              <a:ln w="10795" cap="flat" cmpd="sng" algn="ctr">
                <a:noFill/>
                <a:prstDash val="solid"/>
              </a:ln>
              <a:effectLst/>
            </p:spPr>
            <p:txBody>
              <a:bodyPr spcFirstLastPara="0" vert="horz" wrap="square" lIns="283908" tIns="283908" rIns="283908" bIns="283908"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Shape 96">
                <a:extLst>
                  <a:ext uri="{FF2B5EF4-FFF2-40B4-BE49-F238E27FC236}">
                    <a16:creationId xmlns:a16="http://schemas.microsoft.com/office/drawing/2014/main" id="{FBEF6636-6587-9331-AA49-5E934D01A56F}"/>
                  </a:ext>
                </a:extLst>
              </p:cNvPr>
              <p:cNvSpPr/>
              <p:nvPr/>
            </p:nvSpPr>
            <p:spPr bwMode="auto">
              <a:xfrm rot="3534972" flipH="1">
                <a:off x="409743" y="442003"/>
                <a:ext cx="140555" cy="172489"/>
              </a:xfrm>
              <a:custGeom>
                <a:avLst/>
                <a:gdLst>
                  <a:gd name="connsiteX0" fmla="*/ 257048 w 1171678"/>
                  <a:gd name="connsiteY0" fmla="*/ 164172 h 1437886"/>
                  <a:gd name="connsiteX1" fmla="*/ 1171677 w 1171678"/>
                  <a:gd name="connsiteY1" fmla="*/ 0 h 1437886"/>
                  <a:gd name="connsiteX2" fmla="*/ 260172 w 1171678"/>
                  <a:gd name="connsiteY2" fmla="*/ 718943 h 1437886"/>
                  <a:gd name="connsiteX3" fmla="*/ 1171678 w 1171678"/>
                  <a:gd name="connsiteY3" fmla="*/ 1437885 h 1437886"/>
                  <a:gd name="connsiteX4" fmla="*/ 1171677 w 1171678"/>
                  <a:gd name="connsiteY4" fmla="*/ 1437886 h 1437886"/>
                  <a:gd name="connsiteX5" fmla="*/ 62134 w 1171678"/>
                  <a:gd name="connsiteY5" fmla="*/ 1176258 h 1437886"/>
                  <a:gd name="connsiteX6" fmla="*/ 1 w 1171678"/>
                  <a:gd name="connsiteY6" fmla="*/ 1134712 h 1437886"/>
                  <a:gd name="connsiteX7" fmla="*/ 6293 w 1171678"/>
                  <a:gd name="connsiteY7" fmla="*/ 1131297 h 1437886"/>
                  <a:gd name="connsiteX8" fmla="*/ 225540 w 1171678"/>
                  <a:gd name="connsiteY8" fmla="*/ 718943 h 1437886"/>
                  <a:gd name="connsiteX9" fmla="*/ 6293 w 1171678"/>
                  <a:gd name="connsiteY9" fmla="*/ 306589 h 1437886"/>
                  <a:gd name="connsiteX10" fmla="*/ 0 w 1171678"/>
                  <a:gd name="connsiteY10" fmla="*/ 303174 h 1437886"/>
                  <a:gd name="connsiteX11" fmla="*/ 62134 w 1171678"/>
                  <a:gd name="connsiteY11" fmla="*/ 261629 h 1437886"/>
                  <a:gd name="connsiteX12" fmla="*/ 257048 w 1171678"/>
                  <a:gd name="connsiteY12" fmla="*/ 164172 h 14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678" h="1437886">
                    <a:moveTo>
                      <a:pt x="257048" y="164172"/>
                    </a:moveTo>
                    <a:cubicBezTo>
                      <a:pt x="505599" y="61610"/>
                      <a:pt x="824248" y="0"/>
                      <a:pt x="1171677" y="0"/>
                    </a:cubicBezTo>
                    <a:cubicBezTo>
                      <a:pt x="615202" y="131268"/>
                      <a:pt x="260172" y="411295"/>
                      <a:pt x="260172" y="718943"/>
                    </a:cubicBezTo>
                    <a:cubicBezTo>
                      <a:pt x="260172" y="1026591"/>
                      <a:pt x="615203" y="1306618"/>
                      <a:pt x="1171678" y="1437885"/>
                    </a:cubicBezTo>
                    <a:lnTo>
                      <a:pt x="1171677" y="1437886"/>
                    </a:lnTo>
                    <a:cubicBezTo>
                      <a:pt x="724983" y="1437886"/>
                      <a:pt x="325863" y="1336041"/>
                      <a:pt x="62134" y="1176258"/>
                    </a:cubicBezTo>
                    <a:lnTo>
                      <a:pt x="1" y="1134712"/>
                    </a:lnTo>
                    <a:lnTo>
                      <a:pt x="6293" y="1131297"/>
                    </a:lnTo>
                    <a:cubicBezTo>
                      <a:pt x="138571" y="1041932"/>
                      <a:pt x="225540" y="890594"/>
                      <a:pt x="225540" y="718943"/>
                    </a:cubicBezTo>
                    <a:cubicBezTo>
                      <a:pt x="225540" y="547292"/>
                      <a:pt x="138571" y="395954"/>
                      <a:pt x="6293" y="306589"/>
                    </a:cubicBezTo>
                    <a:lnTo>
                      <a:pt x="0" y="303174"/>
                    </a:lnTo>
                    <a:lnTo>
                      <a:pt x="62134" y="261629"/>
                    </a:lnTo>
                    <a:cubicBezTo>
                      <a:pt x="120741" y="226121"/>
                      <a:pt x="186033" y="193475"/>
                      <a:pt x="257048" y="164172"/>
                    </a:cubicBez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5414B59A-C06E-9D2D-8A17-C4EF563F3C08}"/>
                  </a:ext>
                </a:extLst>
              </p:cNvPr>
              <p:cNvGrpSpPr/>
              <p:nvPr/>
            </p:nvGrpSpPr>
            <p:grpSpPr>
              <a:xfrm>
                <a:off x="291573" y="304727"/>
                <a:ext cx="185868" cy="185862"/>
                <a:chOff x="291575" y="304727"/>
                <a:chExt cx="1549402" cy="1549402"/>
              </a:xfrm>
              <a:solidFill>
                <a:srgbClr val="0078D4"/>
              </a:solidFill>
            </p:grpSpPr>
            <p:sp>
              <p:nvSpPr>
                <p:cNvPr id="158" name="Graphic 76">
                  <a:extLst>
                    <a:ext uri="{FF2B5EF4-FFF2-40B4-BE49-F238E27FC236}">
                      <a16:creationId xmlns:a16="http://schemas.microsoft.com/office/drawing/2014/main" id="{82689002-19EF-7739-C7E5-4147980C3212}"/>
                    </a:ext>
                  </a:extLst>
                </p:cNvPr>
                <p:cNvSpPr/>
                <p:nvPr/>
              </p:nvSpPr>
              <p:spPr>
                <a:xfrm>
                  <a:off x="705939" y="701536"/>
                  <a:ext cx="720068" cy="352013"/>
                </a:xfrm>
                <a:custGeom>
                  <a:avLst/>
                  <a:gdLst>
                    <a:gd name="connsiteX0" fmla="*/ 310710 w 331917"/>
                    <a:gd name="connsiteY0" fmla="*/ 0 h 162261"/>
                    <a:gd name="connsiteX1" fmla="*/ 21346 w 331917"/>
                    <a:gd name="connsiteY1" fmla="*/ 0 h 162261"/>
                    <a:gd name="connsiteX2" fmla="*/ 0 w 331917"/>
                    <a:gd name="connsiteY2" fmla="*/ 162261 h 162261"/>
                    <a:gd name="connsiteX3" fmla="*/ 331917 w 331917"/>
                    <a:gd name="connsiteY3" fmla="*/ 162261 h 162261"/>
                    <a:gd name="connsiteX4" fmla="*/ 310571 w 331917"/>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17" h="162261">
                      <a:moveTo>
                        <a:pt x="310710" y="0"/>
                      </a:moveTo>
                      <a:lnTo>
                        <a:pt x="21346" y="0"/>
                      </a:lnTo>
                      <a:cubicBezTo>
                        <a:pt x="8511" y="48274"/>
                        <a:pt x="977" y="103524"/>
                        <a:pt x="0" y="162261"/>
                      </a:cubicBezTo>
                      <a:lnTo>
                        <a:pt x="331917" y="162261"/>
                      </a:lnTo>
                      <a:cubicBezTo>
                        <a:pt x="330940" y="103524"/>
                        <a:pt x="323406" y="48413"/>
                        <a:pt x="310571"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Graphic 76">
                  <a:extLst>
                    <a:ext uri="{FF2B5EF4-FFF2-40B4-BE49-F238E27FC236}">
                      <a16:creationId xmlns:a16="http://schemas.microsoft.com/office/drawing/2014/main" id="{0CD4EC78-7A38-D5A4-4FAA-5F9847463E17}"/>
                    </a:ext>
                  </a:extLst>
                </p:cNvPr>
                <p:cNvSpPr/>
                <p:nvPr/>
              </p:nvSpPr>
              <p:spPr>
                <a:xfrm>
                  <a:off x="1433273" y="701536"/>
                  <a:ext cx="407402" cy="352013"/>
                </a:xfrm>
                <a:custGeom>
                  <a:avLst/>
                  <a:gdLst>
                    <a:gd name="connsiteX0" fmla="*/ 187793 w 187793"/>
                    <a:gd name="connsiteY0" fmla="*/ 162261 h 162261"/>
                    <a:gd name="connsiteX1" fmla="*/ 142729 w 187793"/>
                    <a:gd name="connsiteY1" fmla="*/ 0 h 162261"/>
                    <a:gd name="connsiteX2" fmla="*/ 0 w 187793"/>
                    <a:gd name="connsiteY2" fmla="*/ 0 h 162261"/>
                    <a:gd name="connsiteX3" fmla="*/ 20509 w 187793"/>
                    <a:gd name="connsiteY3" fmla="*/ 162261 h 162261"/>
                    <a:gd name="connsiteX4" fmla="*/ 187654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793" y="162261"/>
                      </a:moveTo>
                      <a:cubicBezTo>
                        <a:pt x="185840" y="103524"/>
                        <a:pt x="169795" y="48274"/>
                        <a:pt x="142729" y="0"/>
                      </a:cubicBezTo>
                      <a:lnTo>
                        <a:pt x="0" y="0"/>
                      </a:lnTo>
                      <a:cubicBezTo>
                        <a:pt x="12417" y="48832"/>
                        <a:pt x="19672" y="103942"/>
                        <a:pt x="20509" y="162261"/>
                      </a:cubicBezTo>
                      <a:lnTo>
                        <a:pt x="187654"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Graphic 76">
                  <a:extLst>
                    <a:ext uri="{FF2B5EF4-FFF2-40B4-BE49-F238E27FC236}">
                      <a16:creationId xmlns:a16="http://schemas.microsoft.com/office/drawing/2014/main" id="{D8C507B9-1F19-2CCB-5082-0BF9C709547A}"/>
                    </a:ext>
                  </a:extLst>
                </p:cNvPr>
                <p:cNvSpPr/>
                <p:nvPr/>
              </p:nvSpPr>
              <p:spPr>
                <a:xfrm>
                  <a:off x="1234111" y="322586"/>
                  <a:ext cx="477321" cy="327192"/>
                </a:xfrm>
                <a:custGeom>
                  <a:avLst/>
                  <a:gdLst>
                    <a:gd name="connsiteX0" fmla="*/ 175237 w 220022"/>
                    <a:gd name="connsiteY0" fmla="*/ 96268 h 150820"/>
                    <a:gd name="connsiteX1" fmla="*/ 0 w 220022"/>
                    <a:gd name="connsiteY1" fmla="*/ 0 h 150820"/>
                    <a:gd name="connsiteX2" fmla="*/ 59156 w 220022"/>
                    <a:gd name="connsiteY2" fmla="*/ 82596 h 150820"/>
                    <a:gd name="connsiteX3" fmla="*/ 85246 w 220022"/>
                    <a:gd name="connsiteY3" fmla="*/ 150821 h 150820"/>
                    <a:gd name="connsiteX4" fmla="*/ 220022 w 220022"/>
                    <a:gd name="connsiteY4" fmla="*/ 150821 h 150820"/>
                    <a:gd name="connsiteX5" fmla="*/ 175237 w 220022"/>
                    <a:gd name="connsiteY5" fmla="*/ 96129 h 1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820">
                      <a:moveTo>
                        <a:pt x="175237" y="96268"/>
                      </a:moveTo>
                      <a:cubicBezTo>
                        <a:pt x="127939" y="48971"/>
                        <a:pt x="67527" y="14929"/>
                        <a:pt x="0" y="0"/>
                      </a:cubicBezTo>
                      <a:cubicBezTo>
                        <a:pt x="22463" y="19812"/>
                        <a:pt x="42553" y="47995"/>
                        <a:pt x="59156" y="82596"/>
                      </a:cubicBezTo>
                      <a:cubicBezTo>
                        <a:pt x="69062" y="103105"/>
                        <a:pt x="77852" y="125986"/>
                        <a:pt x="85246" y="150821"/>
                      </a:cubicBezTo>
                      <a:lnTo>
                        <a:pt x="220022" y="150821"/>
                      </a:lnTo>
                      <a:cubicBezTo>
                        <a:pt x="206908" y="131148"/>
                        <a:pt x="191839" y="112871"/>
                        <a:pt x="175237" y="96129"/>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Graphic 76">
                  <a:extLst>
                    <a:ext uri="{FF2B5EF4-FFF2-40B4-BE49-F238E27FC236}">
                      <a16:creationId xmlns:a16="http://schemas.microsoft.com/office/drawing/2014/main" id="{FEE323C3-88CB-697F-E4B2-DA2E65F9CC4D}"/>
                    </a:ext>
                  </a:extLst>
                </p:cNvPr>
                <p:cNvSpPr/>
                <p:nvPr/>
              </p:nvSpPr>
              <p:spPr>
                <a:xfrm>
                  <a:off x="767685" y="304727"/>
                  <a:ext cx="597787" cy="345353"/>
                </a:xfrm>
                <a:custGeom>
                  <a:avLst/>
                  <a:gdLst>
                    <a:gd name="connsiteX0" fmla="*/ 252809 w 275551"/>
                    <a:gd name="connsiteY0" fmla="*/ 101291 h 159191"/>
                    <a:gd name="connsiteX1" fmla="*/ 137706 w 275551"/>
                    <a:gd name="connsiteY1" fmla="*/ 0 h 159191"/>
                    <a:gd name="connsiteX2" fmla="*/ 22602 w 275551"/>
                    <a:gd name="connsiteY2" fmla="*/ 101291 h 159191"/>
                    <a:gd name="connsiteX3" fmla="*/ 0 w 275551"/>
                    <a:gd name="connsiteY3" fmla="*/ 159192 h 159191"/>
                    <a:gd name="connsiteX4" fmla="*/ 275551 w 275551"/>
                    <a:gd name="connsiteY4" fmla="*/ 159192 h 159191"/>
                    <a:gd name="connsiteX5" fmla="*/ 252949 w 275551"/>
                    <a:gd name="connsiteY5" fmla="*/ 101291 h 15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51" h="159191">
                      <a:moveTo>
                        <a:pt x="252809" y="101291"/>
                      </a:moveTo>
                      <a:cubicBezTo>
                        <a:pt x="222673" y="38647"/>
                        <a:pt x="181794" y="0"/>
                        <a:pt x="137706" y="0"/>
                      </a:cubicBezTo>
                      <a:cubicBezTo>
                        <a:pt x="93478" y="0"/>
                        <a:pt x="52738" y="38786"/>
                        <a:pt x="22602" y="101291"/>
                      </a:cubicBezTo>
                      <a:cubicBezTo>
                        <a:pt x="14091" y="118871"/>
                        <a:pt x="6557" y="138264"/>
                        <a:pt x="0" y="159192"/>
                      </a:cubicBezTo>
                      <a:lnTo>
                        <a:pt x="275551" y="159192"/>
                      </a:lnTo>
                      <a:cubicBezTo>
                        <a:pt x="268994" y="138264"/>
                        <a:pt x="261320" y="118871"/>
                        <a:pt x="252949" y="101291"/>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Graphic 76">
                  <a:extLst>
                    <a:ext uri="{FF2B5EF4-FFF2-40B4-BE49-F238E27FC236}">
                      <a16:creationId xmlns:a16="http://schemas.microsoft.com/office/drawing/2014/main" id="{68546F61-34F3-4B10-FE05-D2A559BC4BAC}"/>
                    </a:ext>
                  </a:extLst>
                </p:cNvPr>
                <p:cNvSpPr/>
                <p:nvPr/>
              </p:nvSpPr>
              <p:spPr>
                <a:xfrm>
                  <a:off x="421122" y="322887"/>
                  <a:ext cx="477321" cy="327496"/>
                </a:xfrm>
                <a:custGeom>
                  <a:avLst/>
                  <a:gdLst>
                    <a:gd name="connsiteX0" fmla="*/ 134776 w 220022"/>
                    <a:gd name="connsiteY0" fmla="*/ 150821 h 150960"/>
                    <a:gd name="connsiteX1" fmla="*/ 160866 w 220022"/>
                    <a:gd name="connsiteY1" fmla="*/ 82596 h 150960"/>
                    <a:gd name="connsiteX2" fmla="*/ 220022 w 220022"/>
                    <a:gd name="connsiteY2" fmla="*/ 0 h 150960"/>
                    <a:gd name="connsiteX3" fmla="*/ 44786 w 220022"/>
                    <a:gd name="connsiteY3" fmla="*/ 96268 h 150960"/>
                    <a:gd name="connsiteX4" fmla="*/ 0 w 220022"/>
                    <a:gd name="connsiteY4" fmla="*/ 150960 h 150960"/>
                    <a:gd name="connsiteX5" fmla="*/ 134776 w 220022"/>
                    <a:gd name="connsiteY5" fmla="*/ 150960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134776" y="150821"/>
                      </a:moveTo>
                      <a:cubicBezTo>
                        <a:pt x="142170" y="125986"/>
                        <a:pt x="150960" y="103105"/>
                        <a:pt x="160866" y="82596"/>
                      </a:cubicBezTo>
                      <a:cubicBezTo>
                        <a:pt x="177608" y="47995"/>
                        <a:pt x="197560" y="19672"/>
                        <a:pt x="220022" y="0"/>
                      </a:cubicBezTo>
                      <a:cubicBezTo>
                        <a:pt x="152495" y="14929"/>
                        <a:pt x="92083" y="48971"/>
                        <a:pt x="44786" y="96268"/>
                      </a:cubicBezTo>
                      <a:cubicBezTo>
                        <a:pt x="28183" y="112871"/>
                        <a:pt x="13115" y="131288"/>
                        <a:pt x="0" y="150960"/>
                      </a:cubicBezTo>
                      <a:lnTo>
                        <a:pt x="134776" y="150960"/>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Graphic 76">
                  <a:extLst>
                    <a:ext uri="{FF2B5EF4-FFF2-40B4-BE49-F238E27FC236}">
                      <a16:creationId xmlns:a16="http://schemas.microsoft.com/office/drawing/2014/main" id="{9C72BE09-3D89-C064-041D-800D244D5C47}"/>
                    </a:ext>
                  </a:extLst>
                </p:cNvPr>
                <p:cNvSpPr/>
                <p:nvPr/>
              </p:nvSpPr>
              <p:spPr>
                <a:xfrm>
                  <a:off x="291575" y="701536"/>
                  <a:ext cx="407402" cy="352013"/>
                </a:xfrm>
                <a:custGeom>
                  <a:avLst/>
                  <a:gdLst>
                    <a:gd name="connsiteX0" fmla="*/ 167284 w 187793"/>
                    <a:gd name="connsiteY0" fmla="*/ 162261 h 162261"/>
                    <a:gd name="connsiteX1" fmla="*/ 187793 w 187793"/>
                    <a:gd name="connsiteY1" fmla="*/ 0 h 162261"/>
                    <a:gd name="connsiteX2" fmla="*/ 45065 w 187793"/>
                    <a:gd name="connsiteY2" fmla="*/ 0 h 162261"/>
                    <a:gd name="connsiteX3" fmla="*/ 0 w 187793"/>
                    <a:gd name="connsiteY3" fmla="*/ 162261 h 162261"/>
                    <a:gd name="connsiteX4" fmla="*/ 167144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67284" y="162261"/>
                      </a:moveTo>
                      <a:cubicBezTo>
                        <a:pt x="168121" y="103942"/>
                        <a:pt x="175516" y="48832"/>
                        <a:pt x="187793" y="0"/>
                      </a:cubicBezTo>
                      <a:lnTo>
                        <a:pt x="45065" y="0"/>
                      </a:lnTo>
                      <a:cubicBezTo>
                        <a:pt x="17998" y="48274"/>
                        <a:pt x="1953" y="103384"/>
                        <a:pt x="0" y="162261"/>
                      </a:cubicBezTo>
                      <a:lnTo>
                        <a:pt x="167144"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Graphic 76">
                  <a:extLst>
                    <a:ext uri="{FF2B5EF4-FFF2-40B4-BE49-F238E27FC236}">
                      <a16:creationId xmlns:a16="http://schemas.microsoft.com/office/drawing/2014/main" id="{5A695A9B-4C6C-4E28-E15E-B1B2177864E5}"/>
                    </a:ext>
                  </a:extLst>
                </p:cNvPr>
                <p:cNvSpPr/>
                <p:nvPr/>
              </p:nvSpPr>
              <p:spPr>
                <a:xfrm>
                  <a:off x="292180" y="1105005"/>
                  <a:ext cx="407402" cy="352013"/>
                </a:xfrm>
                <a:custGeom>
                  <a:avLst/>
                  <a:gdLst>
                    <a:gd name="connsiteX0" fmla="*/ 187654 w 187793"/>
                    <a:gd name="connsiteY0" fmla="*/ 162261 h 162261"/>
                    <a:gd name="connsiteX1" fmla="*/ 167144 w 187793"/>
                    <a:gd name="connsiteY1" fmla="*/ 0 h 162261"/>
                    <a:gd name="connsiteX2" fmla="*/ 0 w 187793"/>
                    <a:gd name="connsiteY2" fmla="*/ 0 h 162261"/>
                    <a:gd name="connsiteX3" fmla="*/ 45065 w 187793"/>
                    <a:gd name="connsiteY3" fmla="*/ 162261 h 162261"/>
                    <a:gd name="connsiteX4" fmla="*/ 187793 w 187793"/>
                    <a:gd name="connsiteY4" fmla="*/ 162261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654" y="162261"/>
                      </a:moveTo>
                      <a:cubicBezTo>
                        <a:pt x="175237" y="113429"/>
                        <a:pt x="167982" y="58319"/>
                        <a:pt x="167144" y="0"/>
                      </a:cubicBezTo>
                      <a:lnTo>
                        <a:pt x="0" y="0"/>
                      </a:lnTo>
                      <a:cubicBezTo>
                        <a:pt x="1953" y="58738"/>
                        <a:pt x="17998" y="113987"/>
                        <a:pt x="45065" y="162261"/>
                      </a:cubicBezTo>
                      <a:lnTo>
                        <a:pt x="187793" y="162261"/>
                      </a:ln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Graphic 76">
                  <a:extLst>
                    <a:ext uri="{FF2B5EF4-FFF2-40B4-BE49-F238E27FC236}">
                      <a16:creationId xmlns:a16="http://schemas.microsoft.com/office/drawing/2014/main" id="{3F43EBA5-3BC0-BE50-C22E-739C4437E60B}"/>
                    </a:ext>
                  </a:extLst>
                </p:cNvPr>
                <p:cNvSpPr/>
                <p:nvPr/>
              </p:nvSpPr>
              <p:spPr>
                <a:xfrm>
                  <a:off x="706243" y="1105307"/>
                  <a:ext cx="720370" cy="352013"/>
                </a:xfrm>
                <a:custGeom>
                  <a:avLst/>
                  <a:gdLst>
                    <a:gd name="connsiteX0" fmla="*/ 331917 w 332056"/>
                    <a:gd name="connsiteY0" fmla="*/ 0 h 162261"/>
                    <a:gd name="connsiteX1" fmla="*/ 0 w 332056"/>
                    <a:gd name="connsiteY1" fmla="*/ 0 h 162261"/>
                    <a:gd name="connsiteX2" fmla="*/ 21346 w 332056"/>
                    <a:gd name="connsiteY2" fmla="*/ 162261 h 162261"/>
                    <a:gd name="connsiteX3" fmla="*/ 310710 w 332056"/>
                    <a:gd name="connsiteY3" fmla="*/ 162261 h 162261"/>
                    <a:gd name="connsiteX4" fmla="*/ 332057 w 332056"/>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56" h="162261">
                      <a:moveTo>
                        <a:pt x="331917" y="0"/>
                      </a:moveTo>
                      <a:lnTo>
                        <a:pt x="0" y="0"/>
                      </a:lnTo>
                      <a:cubicBezTo>
                        <a:pt x="977" y="58738"/>
                        <a:pt x="8511" y="113848"/>
                        <a:pt x="21346" y="162261"/>
                      </a:cubicBezTo>
                      <a:lnTo>
                        <a:pt x="310710" y="162261"/>
                      </a:lnTo>
                      <a:cubicBezTo>
                        <a:pt x="323546" y="113987"/>
                        <a:pt x="331080" y="58738"/>
                        <a:pt x="332057"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Graphic 76">
                  <a:extLst>
                    <a:ext uri="{FF2B5EF4-FFF2-40B4-BE49-F238E27FC236}">
                      <a16:creationId xmlns:a16="http://schemas.microsoft.com/office/drawing/2014/main" id="{A4CB8F9D-8B44-53C4-66DC-C966ED4D9C01}"/>
                    </a:ext>
                  </a:extLst>
                </p:cNvPr>
                <p:cNvSpPr/>
                <p:nvPr/>
              </p:nvSpPr>
              <p:spPr>
                <a:xfrm>
                  <a:off x="767384" y="1508776"/>
                  <a:ext cx="597787" cy="345353"/>
                </a:xfrm>
                <a:custGeom>
                  <a:avLst/>
                  <a:gdLst>
                    <a:gd name="connsiteX0" fmla="*/ 275551 w 275551"/>
                    <a:gd name="connsiteY0" fmla="*/ 0 h 159191"/>
                    <a:gd name="connsiteX1" fmla="*/ 0 w 275551"/>
                    <a:gd name="connsiteY1" fmla="*/ 0 h 159191"/>
                    <a:gd name="connsiteX2" fmla="*/ 22602 w 275551"/>
                    <a:gd name="connsiteY2" fmla="*/ 57901 h 159191"/>
                    <a:gd name="connsiteX3" fmla="*/ 137706 w 275551"/>
                    <a:gd name="connsiteY3" fmla="*/ 159192 h 159191"/>
                    <a:gd name="connsiteX4" fmla="*/ 252809 w 275551"/>
                    <a:gd name="connsiteY4" fmla="*/ 57901 h 159191"/>
                    <a:gd name="connsiteX5" fmla="*/ 275412 w 275551"/>
                    <a:gd name="connsiteY5" fmla="*/ 0 h 15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51" h="159191">
                      <a:moveTo>
                        <a:pt x="275551" y="0"/>
                      </a:moveTo>
                      <a:lnTo>
                        <a:pt x="0" y="0"/>
                      </a:lnTo>
                      <a:cubicBezTo>
                        <a:pt x="6557" y="20928"/>
                        <a:pt x="14231" y="40321"/>
                        <a:pt x="22602" y="57901"/>
                      </a:cubicBezTo>
                      <a:cubicBezTo>
                        <a:pt x="52738" y="120545"/>
                        <a:pt x="93618" y="159192"/>
                        <a:pt x="137706" y="159192"/>
                      </a:cubicBezTo>
                      <a:cubicBezTo>
                        <a:pt x="181934" y="159192"/>
                        <a:pt x="222673" y="120405"/>
                        <a:pt x="252809" y="57901"/>
                      </a:cubicBezTo>
                      <a:cubicBezTo>
                        <a:pt x="261320" y="40321"/>
                        <a:pt x="268854" y="20928"/>
                        <a:pt x="275412"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Graphic 76">
                  <a:extLst>
                    <a:ext uri="{FF2B5EF4-FFF2-40B4-BE49-F238E27FC236}">
                      <a16:creationId xmlns:a16="http://schemas.microsoft.com/office/drawing/2014/main" id="{E2AF128A-B477-BFD8-1ADE-832CF27B8B33}"/>
                    </a:ext>
                  </a:extLst>
                </p:cNvPr>
                <p:cNvSpPr/>
                <p:nvPr/>
              </p:nvSpPr>
              <p:spPr>
                <a:xfrm>
                  <a:off x="1234111" y="1508473"/>
                  <a:ext cx="477321" cy="327496"/>
                </a:xfrm>
                <a:custGeom>
                  <a:avLst/>
                  <a:gdLst>
                    <a:gd name="connsiteX0" fmla="*/ 220022 w 220022"/>
                    <a:gd name="connsiteY0" fmla="*/ 140 h 150960"/>
                    <a:gd name="connsiteX1" fmla="*/ 85246 w 220022"/>
                    <a:gd name="connsiteY1" fmla="*/ 140 h 150960"/>
                    <a:gd name="connsiteX2" fmla="*/ 59156 w 220022"/>
                    <a:gd name="connsiteY2" fmla="*/ 68365 h 150960"/>
                    <a:gd name="connsiteX3" fmla="*/ 0 w 220022"/>
                    <a:gd name="connsiteY3" fmla="*/ 150960 h 150960"/>
                    <a:gd name="connsiteX4" fmla="*/ 175237 w 220022"/>
                    <a:gd name="connsiteY4" fmla="*/ 54692 h 150960"/>
                    <a:gd name="connsiteX5" fmla="*/ 220022 w 220022"/>
                    <a:gd name="connsiteY5" fmla="*/ 0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220022" y="140"/>
                      </a:moveTo>
                      <a:lnTo>
                        <a:pt x="85246" y="140"/>
                      </a:lnTo>
                      <a:cubicBezTo>
                        <a:pt x="77852" y="24974"/>
                        <a:pt x="69062" y="47855"/>
                        <a:pt x="59156" y="68365"/>
                      </a:cubicBezTo>
                      <a:cubicBezTo>
                        <a:pt x="42414" y="102965"/>
                        <a:pt x="22463" y="131288"/>
                        <a:pt x="0" y="150960"/>
                      </a:cubicBezTo>
                      <a:cubicBezTo>
                        <a:pt x="67527" y="136032"/>
                        <a:pt x="127939" y="101989"/>
                        <a:pt x="175237" y="54692"/>
                      </a:cubicBezTo>
                      <a:cubicBezTo>
                        <a:pt x="191839" y="38089"/>
                        <a:pt x="206908" y="19672"/>
                        <a:pt x="220022"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8" name="Graphic 76">
                  <a:extLst>
                    <a:ext uri="{FF2B5EF4-FFF2-40B4-BE49-F238E27FC236}">
                      <a16:creationId xmlns:a16="http://schemas.microsoft.com/office/drawing/2014/main" id="{60065BF9-B640-5D00-5BC9-B05F9D4F8EC7}"/>
                    </a:ext>
                  </a:extLst>
                </p:cNvPr>
                <p:cNvSpPr/>
                <p:nvPr/>
              </p:nvSpPr>
              <p:spPr>
                <a:xfrm>
                  <a:off x="1433575" y="1105307"/>
                  <a:ext cx="407402" cy="352013"/>
                </a:xfrm>
                <a:custGeom>
                  <a:avLst/>
                  <a:gdLst>
                    <a:gd name="connsiteX0" fmla="*/ 187654 w 187793"/>
                    <a:gd name="connsiteY0" fmla="*/ 0 h 162261"/>
                    <a:gd name="connsiteX1" fmla="*/ 20509 w 187793"/>
                    <a:gd name="connsiteY1" fmla="*/ 0 h 162261"/>
                    <a:gd name="connsiteX2" fmla="*/ 0 w 187793"/>
                    <a:gd name="connsiteY2" fmla="*/ 162261 h 162261"/>
                    <a:gd name="connsiteX3" fmla="*/ 142729 w 187793"/>
                    <a:gd name="connsiteY3" fmla="*/ 162261 h 162261"/>
                    <a:gd name="connsiteX4" fmla="*/ 187793 w 187793"/>
                    <a:gd name="connsiteY4" fmla="*/ 0 h 16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3" h="162261">
                      <a:moveTo>
                        <a:pt x="187654" y="0"/>
                      </a:moveTo>
                      <a:lnTo>
                        <a:pt x="20509" y="0"/>
                      </a:lnTo>
                      <a:cubicBezTo>
                        <a:pt x="19672" y="58319"/>
                        <a:pt x="12278" y="113429"/>
                        <a:pt x="0" y="162261"/>
                      </a:cubicBezTo>
                      <a:lnTo>
                        <a:pt x="142729" y="162261"/>
                      </a:lnTo>
                      <a:cubicBezTo>
                        <a:pt x="169795" y="113987"/>
                        <a:pt x="185840" y="58877"/>
                        <a:pt x="187793" y="0"/>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Graphic 76">
                  <a:extLst>
                    <a:ext uri="{FF2B5EF4-FFF2-40B4-BE49-F238E27FC236}">
                      <a16:creationId xmlns:a16="http://schemas.microsoft.com/office/drawing/2014/main" id="{E23F51C0-4736-B2E3-9BF8-EDAFA5D2339F}"/>
                    </a:ext>
                  </a:extLst>
                </p:cNvPr>
                <p:cNvSpPr/>
                <p:nvPr/>
              </p:nvSpPr>
              <p:spPr>
                <a:xfrm>
                  <a:off x="421122" y="1508776"/>
                  <a:ext cx="477321" cy="327496"/>
                </a:xfrm>
                <a:custGeom>
                  <a:avLst/>
                  <a:gdLst>
                    <a:gd name="connsiteX0" fmla="*/ 160866 w 220022"/>
                    <a:gd name="connsiteY0" fmla="*/ 68225 h 150960"/>
                    <a:gd name="connsiteX1" fmla="*/ 134776 w 220022"/>
                    <a:gd name="connsiteY1" fmla="*/ 0 h 150960"/>
                    <a:gd name="connsiteX2" fmla="*/ 0 w 220022"/>
                    <a:gd name="connsiteY2" fmla="*/ 0 h 150960"/>
                    <a:gd name="connsiteX3" fmla="*/ 44786 w 220022"/>
                    <a:gd name="connsiteY3" fmla="*/ 54692 h 150960"/>
                    <a:gd name="connsiteX4" fmla="*/ 220022 w 220022"/>
                    <a:gd name="connsiteY4" fmla="*/ 150960 h 150960"/>
                    <a:gd name="connsiteX5" fmla="*/ 160866 w 220022"/>
                    <a:gd name="connsiteY5" fmla="*/ 68365 h 1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2" h="150960">
                      <a:moveTo>
                        <a:pt x="160866" y="68225"/>
                      </a:moveTo>
                      <a:cubicBezTo>
                        <a:pt x="150960" y="47716"/>
                        <a:pt x="142170" y="24834"/>
                        <a:pt x="134776" y="0"/>
                      </a:cubicBezTo>
                      <a:lnTo>
                        <a:pt x="0" y="0"/>
                      </a:lnTo>
                      <a:cubicBezTo>
                        <a:pt x="13115" y="19672"/>
                        <a:pt x="28183" y="37949"/>
                        <a:pt x="44786" y="54692"/>
                      </a:cubicBezTo>
                      <a:cubicBezTo>
                        <a:pt x="92083" y="101989"/>
                        <a:pt x="152495" y="136032"/>
                        <a:pt x="220022" y="150960"/>
                      </a:cubicBezTo>
                      <a:cubicBezTo>
                        <a:pt x="197560" y="131148"/>
                        <a:pt x="177469" y="102965"/>
                        <a:pt x="160866" y="68365"/>
                      </a:cubicBezTo>
                      <a:close/>
                    </a:path>
                  </a:pathLst>
                </a:custGeom>
                <a:grpFill/>
                <a:ln w="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36" name="Group 135">
            <a:extLst>
              <a:ext uri="{FF2B5EF4-FFF2-40B4-BE49-F238E27FC236}">
                <a16:creationId xmlns:a16="http://schemas.microsoft.com/office/drawing/2014/main" id="{4415C048-C943-E0FB-92F6-D3B6439AB89D}"/>
              </a:ext>
              <a:ext uri="{C183D7F6-B498-43B3-948B-1728B52AA6E4}">
                <adec:decorative xmlns:adec="http://schemas.microsoft.com/office/drawing/2017/decorative" val="1"/>
              </a:ext>
            </a:extLst>
          </p:cNvPr>
          <p:cNvGrpSpPr/>
          <p:nvPr/>
        </p:nvGrpSpPr>
        <p:grpSpPr>
          <a:xfrm>
            <a:off x="1127222" y="4533037"/>
            <a:ext cx="1711547" cy="893768"/>
            <a:chOff x="2828073" y="5478497"/>
            <a:chExt cx="1711547" cy="893768"/>
          </a:xfrm>
        </p:grpSpPr>
        <p:grpSp>
          <p:nvGrpSpPr>
            <p:cNvPr id="140" name="Group 139">
              <a:extLst>
                <a:ext uri="{FF2B5EF4-FFF2-40B4-BE49-F238E27FC236}">
                  <a16:creationId xmlns:a16="http://schemas.microsoft.com/office/drawing/2014/main" id="{17E50D9E-47C2-72EC-B62D-C6E84636C7CA}"/>
                </a:ext>
              </a:extLst>
            </p:cNvPr>
            <p:cNvGrpSpPr>
              <a:grpSpLocks noChangeAspect="1"/>
            </p:cNvGrpSpPr>
            <p:nvPr/>
          </p:nvGrpSpPr>
          <p:grpSpPr>
            <a:xfrm>
              <a:off x="3329091" y="5478497"/>
              <a:ext cx="500493" cy="279015"/>
              <a:chOff x="578716" y="-672695"/>
              <a:chExt cx="296719" cy="165417"/>
            </a:xfrm>
          </p:grpSpPr>
          <p:sp>
            <p:nvSpPr>
              <p:cNvPr id="142" name="AutoShape 113">
                <a:extLst>
                  <a:ext uri="{FF2B5EF4-FFF2-40B4-BE49-F238E27FC236}">
                    <a16:creationId xmlns:a16="http://schemas.microsoft.com/office/drawing/2014/main" id="{B208886E-5BC4-A0CC-21F6-32F6AFA6F821}"/>
                  </a:ext>
                </a:extLst>
              </p:cNvPr>
              <p:cNvSpPr>
                <a:spLocks noChangeAspect="1" noChangeArrowheads="1" noTextEdit="1"/>
              </p:cNvSpPr>
              <p:nvPr userDrawn="1"/>
            </p:nvSpPr>
            <p:spPr bwMode="auto">
              <a:xfrm>
                <a:off x="578716" y="-672695"/>
                <a:ext cx="188540" cy="16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8775">
                        <a:srgbClr val="000000"/>
                      </a:gs>
                      <a:gs pos="70000">
                        <a:srgbClr val="000000"/>
                      </a:gs>
                    </a:gsLst>
                    <a:lin ang="5400000" scaled="1"/>
                  </a:gradFill>
                  <a:effectLst/>
                  <a:uLnTx/>
                  <a:uFillTx/>
                  <a:latin typeface="Segoe UI"/>
                  <a:ea typeface="+mn-ea"/>
                  <a:cs typeface="+mn-cs"/>
                </a:endParaRPr>
              </a:p>
            </p:txBody>
          </p:sp>
          <p:sp>
            <p:nvSpPr>
              <p:cNvPr id="143" name="Freeform 115">
                <a:extLst>
                  <a:ext uri="{FF2B5EF4-FFF2-40B4-BE49-F238E27FC236}">
                    <a16:creationId xmlns:a16="http://schemas.microsoft.com/office/drawing/2014/main" id="{E82CE7D5-DAA6-A198-16A4-726D86B6360A}"/>
                  </a:ext>
                </a:extLst>
              </p:cNvPr>
              <p:cNvSpPr>
                <a:spLocks/>
              </p:cNvSpPr>
              <p:nvPr userDrawn="1"/>
            </p:nvSpPr>
            <p:spPr bwMode="auto">
              <a:xfrm>
                <a:off x="686895" y="-672695"/>
                <a:ext cx="160674" cy="165417"/>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16">
                <a:extLst>
                  <a:ext uri="{FF2B5EF4-FFF2-40B4-BE49-F238E27FC236}">
                    <a16:creationId xmlns:a16="http://schemas.microsoft.com/office/drawing/2014/main" id="{C0863799-D612-622D-5511-78B5FC0F62F4}"/>
                  </a:ext>
                </a:extLst>
              </p:cNvPr>
              <p:cNvSpPr>
                <a:spLocks/>
              </p:cNvSpPr>
              <p:nvPr userDrawn="1"/>
            </p:nvSpPr>
            <p:spPr bwMode="auto">
              <a:xfrm>
                <a:off x="729583" y="-672695"/>
                <a:ext cx="145852" cy="93084"/>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1" name="Rectangle 140" descr="Microsoft Cloud &#10;for Retail&#10;">
              <a:extLst>
                <a:ext uri="{FF2B5EF4-FFF2-40B4-BE49-F238E27FC236}">
                  <a16:creationId xmlns:a16="http://schemas.microsoft.com/office/drawing/2014/main" id="{85AC4F8B-0BB8-31F2-6FE8-05ED0EAEDDBF}"/>
                </a:ext>
              </a:extLst>
            </p:cNvPr>
            <p:cNvSpPr/>
            <p:nvPr/>
          </p:nvSpPr>
          <p:spPr bwMode="auto">
            <a:xfrm>
              <a:off x="2828073" y="5863482"/>
              <a:ext cx="1711547"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Retail</a:t>
              </a:r>
            </a:p>
          </p:txBody>
        </p:sp>
      </p:grpSp>
      <p:grpSp>
        <p:nvGrpSpPr>
          <p:cNvPr id="137" name="Group 136">
            <a:extLst>
              <a:ext uri="{FF2B5EF4-FFF2-40B4-BE49-F238E27FC236}">
                <a16:creationId xmlns:a16="http://schemas.microsoft.com/office/drawing/2014/main" id="{DE328A7F-112E-D3CF-A03A-7E86F5405A25}"/>
              </a:ext>
              <a:ext uri="{C183D7F6-B498-43B3-948B-1728B52AA6E4}">
                <adec:decorative xmlns:adec="http://schemas.microsoft.com/office/drawing/2017/decorative" val="1"/>
              </a:ext>
            </a:extLst>
          </p:cNvPr>
          <p:cNvGrpSpPr/>
          <p:nvPr/>
        </p:nvGrpSpPr>
        <p:grpSpPr>
          <a:xfrm>
            <a:off x="1038297" y="3023244"/>
            <a:ext cx="1889396" cy="896875"/>
            <a:chOff x="1600644" y="2808755"/>
            <a:chExt cx="1889396" cy="896875"/>
          </a:xfrm>
        </p:grpSpPr>
        <p:pic>
          <p:nvPicPr>
            <p:cNvPr id="138" name="data3" descr="icon">
              <a:extLst>
                <a:ext uri="{FF2B5EF4-FFF2-40B4-BE49-F238E27FC236}">
                  <a16:creationId xmlns:a16="http://schemas.microsoft.com/office/drawing/2014/main" id="{9702B170-B9DD-26CC-51E4-8984D80086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335" y="2808755"/>
              <a:ext cx="324389" cy="324389"/>
            </a:xfrm>
            <a:prstGeom prst="rect">
              <a:avLst/>
            </a:prstGeom>
          </p:spPr>
        </p:pic>
        <p:sp>
          <p:nvSpPr>
            <p:cNvPr id="139" name="Rectangle 138" descr="Microsoft Cloud for Sustainability&#10;">
              <a:extLst>
                <a:ext uri="{FF2B5EF4-FFF2-40B4-BE49-F238E27FC236}">
                  <a16:creationId xmlns:a16="http://schemas.microsoft.com/office/drawing/2014/main" id="{2EF9E663-1999-DB9B-526D-AB681D5305DE}"/>
                </a:ext>
              </a:extLst>
            </p:cNvPr>
            <p:cNvSpPr/>
            <p:nvPr/>
          </p:nvSpPr>
          <p:spPr bwMode="auto">
            <a:xfrm>
              <a:off x="1600644" y="3196847"/>
              <a:ext cx="1889396" cy="50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71375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Cloud </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for Sustainability</a:t>
              </a:r>
            </a:p>
          </p:txBody>
        </p:sp>
      </p:grpSp>
      <p:cxnSp>
        <p:nvCxnSpPr>
          <p:cNvPr id="21" name="Straight Connector 20">
            <a:extLst>
              <a:ext uri="{FF2B5EF4-FFF2-40B4-BE49-F238E27FC236}">
                <a16:creationId xmlns:a16="http://schemas.microsoft.com/office/drawing/2014/main" id="{C064BD36-84B3-4BD4-3CDF-DE483CED741B}"/>
              </a:ext>
              <a:ext uri="{C183D7F6-B498-43B3-948B-1728B52AA6E4}">
                <adec:decorative xmlns:adec="http://schemas.microsoft.com/office/drawing/2017/decorative" val="1"/>
              </a:ext>
            </a:extLst>
          </p:cNvPr>
          <p:cNvCxnSpPr>
            <a:cxnSpLocks/>
          </p:cNvCxnSpPr>
          <p:nvPr/>
        </p:nvCxnSpPr>
        <p:spPr>
          <a:xfrm>
            <a:off x="813079" y="2716785"/>
            <a:ext cx="2339833" cy="0"/>
          </a:xfrm>
          <a:prstGeom prst="line">
            <a:avLst/>
          </a:prstGeom>
          <a:ln>
            <a:solidFill>
              <a:schemeClr val="bg1">
                <a:lumMod val="75000"/>
                <a:lumOff val="2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584578-7CB7-D786-2E46-3023C9C59F03}"/>
              </a:ext>
              <a:ext uri="{C183D7F6-B498-43B3-948B-1728B52AA6E4}">
                <adec:decorative xmlns:adec="http://schemas.microsoft.com/office/drawing/2017/decorative" val="1"/>
              </a:ext>
            </a:extLst>
          </p:cNvPr>
          <p:cNvCxnSpPr/>
          <p:nvPr/>
        </p:nvCxnSpPr>
        <p:spPr>
          <a:xfrm>
            <a:off x="813079" y="4226578"/>
            <a:ext cx="2339833" cy="0"/>
          </a:xfrm>
          <a:prstGeom prst="line">
            <a:avLst/>
          </a:prstGeom>
          <a:ln>
            <a:solidFill>
              <a:schemeClr val="bg1">
                <a:lumMod val="75000"/>
                <a:lumOff val="2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40C0D7-A74F-AA17-2243-6C944D549172}"/>
              </a:ext>
              <a:ext uri="{C183D7F6-B498-43B3-948B-1728B52AA6E4}">
                <adec:decorative xmlns:adec="http://schemas.microsoft.com/office/drawing/2017/decorative" val="1"/>
              </a:ext>
            </a:extLst>
          </p:cNvPr>
          <p:cNvCxnSpPr>
            <a:cxnSpLocks/>
          </p:cNvCxnSpPr>
          <p:nvPr/>
        </p:nvCxnSpPr>
        <p:spPr>
          <a:xfrm>
            <a:off x="9068757" y="2701920"/>
            <a:ext cx="2339833" cy="0"/>
          </a:xfrm>
          <a:prstGeom prst="line">
            <a:avLst/>
          </a:prstGeom>
          <a:ln>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FFB417-5897-DCA5-6267-A52AC89D1818}"/>
              </a:ext>
              <a:ext uri="{C183D7F6-B498-43B3-948B-1728B52AA6E4}">
                <adec:decorative xmlns:adec="http://schemas.microsoft.com/office/drawing/2017/decorative" val="1"/>
              </a:ext>
            </a:extLst>
          </p:cNvPr>
          <p:cNvCxnSpPr/>
          <p:nvPr/>
        </p:nvCxnSpPr>
        <p:spPr>
          <a:xfrm>
            <a:off x="9068757" y="4192695"/>
            <a:ext cx="2339833" cy="0"/>
          </a:xfrm>
          <a:prstGeom prst="line">
            <a:avLst/>
          </a:prstGeom>
          <a:ln>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5" name="Circle: Hollow 98">
            <a:extLst>
              <a:ext uri="{FF2B5EF4-FFF2-40B4-BE49-F238E27FC236}">
                <a16:creationId xmlns:a16="http://schemas.microsoft.com/office/drawing/2014/main" id="{E45D50EC-7417-4C3F-72AC-C8C14ABDF1CB}"/>
              </a:ext>
              <a:ext uri="{C183D7F6-B498-43B3-948B-1728B52AA6E4}">
                <adec:decorative xmlns:adec="http://schemas.microsoft.com/office/drawing/2017/decorative" val="1"/>
              </a:ext>
            </a:extLst>
          </p:cNvPr>
          <p:cNvSpPr/>
          <p:nvPr/>
        </p:nvSpPr>
        <p:spPr bwMode="auto">
          <a:xfrm>
            <a:off x="3400456" y="739588"/>
            <a:ext cx="5378826" cy="5378824"/>
          </a:xfrm>
          <a:prstGeom prst="donut">
            <a:avLst>
              <a:gd name="adj" fmla="val 6844"/>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99" name="TextBox 198">
            <a:extLst>
              <a:ext uri="{FF2B5EF4-FFF2-40B4-BE49-F238E27FC236}">
                <a16:creationId xmlns:a16="http://schemas.microsoft.com/office/drawing/2014/main" id="{1CC12797-3CF6-E197-2234-C21469AE7C2F}"/>
              </a:ext>
            </a:extLst>
          </p:cNvPr>
          <p:cNvSpPr txBox="1"/>
          <p:nvPr/>
        </p:nvSpPr>
        <p:spPr>
          <a:xfrm>
            <a:off x="3592515" y="907046"/>
            <a:ext cx="4994707" cy="5043903"/>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solidFill>
                <a:effectLst/>
                <a:uLnTx/>
                <a:uFillTx/>
                <a:latin typeface="Segoe UI Semibold"/>
                <a:ea typeface="+mn-ea"/>
                <a:cs typeface="+mn-cs"/>
              </a:rPr>
              <a:t>Industry clouds</a:t>
            </a:r>
          </a:p>
        </p:txBody>
      </p:sp>
      <p:sp>
        <p:nvSpPr>
          <p:cNvPr id="196" name="Rectangle 195">
            <a:extLst>
              <a:ext uri="{FF2B5EF4-FFF2-40B4-BE49-F238E27FC236}">
                <a16:creationId xmlns:a16="http://schemas.microsoft.com/office/drawing/2014/main" id="{E07DFF58-84CB-DB80-4570-F79B1A7FE1C0}"/>
              </a:ext>
            </a:extLst>
          </p:cNvPr>
          <p:cNvSpPr>
            <a:spLocks noChangeAspect="1"/>
          </p:cNvSpPr>
          <p:nvPr/>
        </p:nvSpPr>
        <p:spPr bwMode="auto">
          <a:xfrm rot="1800000">
            <a:off x="608776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97" name="Rectangle 196">
            <a:extLst>
              <a:ext uri="{FF2B5EF4-FFF2-40B4-BE49-F238E27FC236}">
                <a16:creationId xmlns:a16="http://schemas.microsoft.com/office/drawing/2014/main" id="{C03C591B-AE75-68B4-3C8B-52C741A2BC79}"/>
              </a:ext>
            </a:extLst>
          </p:cNvPr>
          <p:cNvSpPr>
            <a:spLocks noChangeAspect="1"/>
          </p:cNvSpPr>
          <p:nvPr/>
        </p:nvSpPr>
        <p:spPr bwMode="auto">
          <a:xfrm rot="19800000" flipH="1">
            <a:off x="608776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98" name="Rectangle 197">
            <a:extLst>
              <a:ext uri="{FF2B5EF4-FFF2-40B4-BE49-F238E27FC236}">
                <a16:creationId xmlns:a16="http://schemas.microsoft.com/office/drawing/2014/main" id="{691EE806-DD6B-B1C8-114B-1080CACFF5F3}"/>
              </a:ext>
            </a:extLst>
          </p:cNvPr>
          <p:cNvSpPr>
            <a:spLocks noChangeAspect="1"/>
          </p:cNvSpPr>
          <p:nvPr/>
        </p:nvSpPr>
        <p:spPr bwMode="auto">
          <a:xfrm rot="5400000" flipH="1">
            <a:off x="6079212" y="1110372"/>
            <a:ext cx="17950" cy="4637255"/>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223" name="Rectangle 222">
            <a:extLst>
              <a:ext uri="{FF2B5EF4-FFF2-40B4-BE49-F238E27FC236}">
                <a16:creationId xmlns:a16="http://schemas.microsoft.com/office/drawing/2014/main" id="{642AC9D7-60C4-750D-D3F6-CA520A9CE8B0}"/>
              </a:ext>
            </a:extLst>
          </p:cNvPr>
          <p:cNvSpPr/>
          <p:nvPr/>
        </p:nvSpPr>
        <p:spPr bwMode="auto">
          <a:xfrm>
            <a:off x="7106929" y="4379225"/>
            <a:ext cx="82073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224" name="Picture 223" descr="Web browser with a speech bubble containing coding symbols in it">
            <a:extLst>
              <a:ext uri="{FF2B5EF4-FFF2-40B4-BE49-F238E27FC236}">
                <a16:creationId xmlns:a16="http://schemas.microsoft.com/office/drawing/2014/main" id="{F8433275-AD8D-0CC4-D1F4-1D9119EAD4F8}"/>
              </a:ext>
            </a:extLst>
          </p:cNvPr>
          <p:cNvPicPr>
            <a:picLocks noChangeAspect="1"/>
          </p:cNvPicPr>
          <p:nvPr/>
        </p:nvPicPr>
        <p:blipFill>
          <a:blip r:embed="rId5">
            <a:alphaModFix amt="40000"/>
            <a:grayscl/>
          </a:blip>
          <a:stretch>
            <a:fillRect/>
          </a:stretch>
        </p:blipFill>
        <p:spPr>
          <a:xfrm>
            <a:off x="7316800" y="2175535"/>
            <a:ext cx="558706" cy="558706"/>
          </a:xfrm>
          <a:prstGeom prst="rect">
            <a:avLst/>
          </a:prstGeom>
          <a:ln>
            <a:noFill/>
          </a:ln>
        </p:spPr>
      </p:pic>
      <p:pic>
        <p:nvPicPr>
          <p:cNvPr id="221" name="Picture 220" descr="A laptop with a person icon inside along with a small phone and a cloud graphic">
            <a:extLst>
              <a:ext uri="{FF2B5EF4-FFF2-40B4-BE49-F238E27FC236}">
                <a16:creationId xmlns:a16="http://schemas.microsoft.com/office/drawing/2014/main" id="{9E34429B-051C-72DF-338E-9EA7942702FF}"/>
              </a:ext>
            </a:extLst>
          </p:cNvPr>
          <p:cNvPicPr>
            <a:picLocks noChangeAspect="1"/>
          </p:cNvPicPr>
          <p:nvPr/>
        </p:nvPicPr>
        <p:blipFill>
          <a:blip r:embed="rId6">
            <a:alphaModFix amt="40000"/>
            <a:grayscl/>
          </a:blip>
          <a:stretch>
            <a:fillRect/>
          </a:stretch>
        </p:blipFill>
        <p:spPr>
          <a:xfrm>
            <a:off x="5810996" y="4701802"/>
            <a:ext cx="558706" cy="558706"/>
          </a:xfrm>
          <a:prstGeom prst="rect">
            <a:avLst/>
          </a:prstGeom>
          <a:ln>
            <a:noFill/>
          </a:ln>
        </p:spPr>
      </p:pic>
      <p:sp>
        <p:nvSpPr>
          <p:cNvPr id="222" name="Rectangle 221">
            <a:extLst>
              <a:ext uri="{FF2B5EF4-FFF2-40B4-BE49-F238E27FC236}">
                <a16:creationId xmlns:a16="http://schemas.microsoft.com/office/drawing/2014/main" id="{35B82498-3144-6887-554D-A9535325CC60}"/>
              </a:ext>
            </a:extLst>
          </p:cNvPr>
          <p:cNvSpPr/>
          <p:nvPr/>
        </p:nvSpPr>
        <p:spPr bwMode="auto">
          <a:xfrm>
            <a:off x="4287581" y="4300980"/>
            <a:ext cx="84157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sp>
        <p:nvSpPr>
          <p:cNvPr id="219" name="Rectangle 218">
            <a:extLst>
              <a:ext uri="{FF2B5EF4-FFF2-40B4-BE49-F238E27FC236}">
                <a16:creationId xmlns:a16="http://schemas.microsoft.com/office/drawing/2014/main" id="{24C723FB-4837-65E3-8832-7B30AF82A1AC}"/>
              </a:ext>
            </a:extLst>
          </p:cNvPr>
          <p:cNvSpPr/>
          <p:nvPr/>
        </p:nvSpPr>
        <p:spPr bwMode="auto">
          <a:xfrm>
            <a:off x="5618264" y="5267780"/>
            <a:ext cx="94416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220" name="Picture 219" descr="Cloud with a network visual of connected nodes and lines overlaid on top of it">
            <a:extLst>
              <a:ext uri="{FF2B5EF4-FFF2-40B4-BE49-F238E27FC236}">
                <a16:creationId xmlns:a16="http://schemas.microsoft.com/office/drawing/2014/main" id="{98D8B0B6-DBB3-7A91-BFBE-1B8E9DF0DEAF}"/>
              </a:ext>
            </a:extLst>
          </p:cNvPr>
          <p:cNvPicPr>
            <a:picLocks noChangeAspect="1"/>
          </p:cNvPicPr>
          <p:nvPr/>
        </p:nvPicPr>
        <p:blipFill>
          <a:blip r:embed="rId7">
            <a:alphaModFix amt="40000"/>
            <a:grayscl/>
          </a:blip>
          <a:stretch>
            <a:fillRect/>
          </a:stretch>
        </p:blipFill>
        <p:spPr>
          <a:xfrm>
            <a:off x="7237945" y="3809297"/>
            <a:ext cx="558707" cy="558706"/>
          </a:xfrm>
          <a:prstGeom prst="rect">
            <a:avLst/>
          </a:prstGeom>
          <a:ln>
            <a:noFill/>
          </a:ln>
        </p:spPr>
      </p:pic>
      <p:pic>
        <p:nvPicPr>
          <p:cNvPr id="217" name="Picture 216" descr="Two mountains and an upward trending arrow overlaid on top of it">
            <a:extLst>
              <a:ext uri="{FF2B5EF4-FFF2-40B4-BE49-F238E27FC236}">
                <a16:creationId xmlns:a16="http://schemas.microsoft.com/office/drawing/2014/main" id="{5D030712-7C76-4C76-3497-C24FE65E26EF}"/>
              </a:ext>
            </a:extLst>
          </p:cNvPr>
          <p:cNvPicPr>
            <a:picLocks noChangeAspect="1"/>
          </p:cNvPicPr>
          <p:nvPr/>
        </p:nvPicPr>
        <p:blipFill>
          <a:blip r:embed="rId8">
            <a:alphaModFix amt="40000"/>
            <a:grayscl/>
          </a:blip>
          <a:stretch>
            <a:fillRect/>
          </a:stretch>
        </p:blipFill>
        <p:spPr>
          <a:xfrm>
            <a:off x="4429016" y="3731052"/>
            <a:ext cx="558706" cy="558706"/>
          </a:xfrm>
          <a:prstGeom prst="rect">
            <a:avLst/>
          </a:prstGeom>
          <a:ln>
            <a:noFill/>
          </a:ln>
        </p:spPr>
      </p:pic>
      <p:sp>
        <p:nvSpPr>
          <p:cNvPr id="218" name="Rectangle 217">
            <a:extLst>
              <a:ext uri="{FF2B5EF4-FFF2-40B4-BE49-F238E27FC236}">
                <a16:creationId xmlns:a16="http://schemas.microsoft.com/office/drawing/2014/main" id="{E54403B3-B4EC-3398-3CF2-ECEC5FB5CF63}"/>
              </a:ext>
            </a:extLst>
          </p:cNvPr>
          <p:cNvSpPr/>
          <p:nvPr/>
        </p:nvSpPr>
        <p:spPr bwMode="auto">
          <a:xfrm>
            <a:off x="4334338" y="2796642"/>
            <a:ext cx="55944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sp>
        <p:nvSpPr>
          <p:cNvPr id="215" name="Rectangle 214">
            <a:extLst>
              <a:ext uri="{FF2B5EF4-FFF2-40B4-BE49-F238E27FC236}">
                <a16:creationId xmlns:a16="http://schemas.microsoft.com/office/drawing/2014/main" id="{2C17DD60-E8A8-9D33-B61A-79F073C32EB4}"/>
              </a:ext>
            </a:extLst>
          </p:cNvPr>
          <p:cNvSpPr/>
          <p:nvPr/>
        </p:nvSpPr>
        <p:spPr bwMode="auto">
          <a:xfrm>
            <a:off x="7078919" y="2739414"/>
            <a:ext cx="107240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216" name="Picture 215" descr="Cloud with an arrow pointing downwards coming out of it">
            <a:extLst>
              <a:ext uri="{FF2B5EF4-FFF2-40B4-BE49-F238E27FC236}">
                <a16:creationId xmlns:a16="http://schemas.microsoft.com/office/drawing/2014/main" id="{5F11726F-7B29-B566-9360-8DC48333A204}"/>
              </a:ext>
            </a:extLst>
          </p:cNvPr>
          <p:cNvPicPr>
            <a:picLocks noChangeAspect="1"/>
          </p:cNvPicPr>
          <p:nvPr/>
        </p:nvPicPr>
        <p:blipFill>
          <a:blip r:embed="rId9">
            <a:grayscl/>
            <a:alphaModFix amt="40000"/>
          </a:blip>
          <a:stretch>
            <a:fillRect/>
          </a:stretch>
        </p:blipFill>
        <p:spPr>
          <a:xfrm>
            <a:off x="5810995" y="1404047"/>
            <a:ext cx="558706" cy="558705"/>
          </a:xfrm>
          <a:prstGeom prst="rect">
            <a:avLst/>
          </a:prstGeom>
          <a:ln>
            <a:noFill/>
          </a:ln>
        </p:spPr>
      </p:pic>
      <p:pic>
        <p:nvPicPr>
          <p:cNvPr id="213" name="Picture 212" descr="Shield with a lock overlaid on top of it">
            <a:extLst>
              <a:ext uri="{FF2B5EF4-FFF2-40B4-BE49-F238E27FC236}">
                <a16:creationId xmlns:a16="http://schemas.microsoft.com/office/drawing/2014/main" id="{F01282E5-FE4D-29F9-8D3A-50E545009AF2}"/>
              </a:ext>
            </a:extLst>
          </p:cNvPr>
          <p:cNvPicPr>
            <a:picLocks noChangeAspect="1"/>
          </p:cNvPicPr>
          <p:nvPr/>
        </p:nvPicPr>
        <p:blipFill>
          <a:blip r:embed="rId10">
            <a:alphaModFix amt="40000"/>
            <a:grayscl/>
          </a:blip>
          <a:stretch>
            <a:fillRect/>
          </a:stretch>
        </p:blipFill>
        <p:spPr>
          <a:xfrm>
            <a:off x="4339450" y="2232760"/>
            <a:ext cx="558706" cy="558705"/>
          </a:xfrm>
          <a:prstGeom prst="rect">
            <a:avLst/>
          </a:prstGeom>
          <a:ln>
            <a:noFill/>
          </a:ln>
        </p:spPr>
      </p:pic>
      <p:sp>
        <p:nvSpPr>
          <p:cNvPr id="214" name="Rectangle 213">
            <a:extLst>
              <a:ext uri="{FF2B5EF4-FFF2-40B4-BE49-F238E27FC236}">
                <a16:creationId xmlns:a16="http://schemas.microsoft.com/office/drawing/2014/main" id="{151BBC79-26C3-E20E-D6F8-0365A6709768}"/>
              </a:ext>
            </a:extLst>
          </p:cNvPr>
          <p:cNvSpPr/>
          <p:nvPr/>
        </p:nvSpPr>
        <p:spPr bwMode="auto">
          <a:xfrm>
            <a:off x="5614257" y="1971404"/>
            <a:ext cx="952184"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sp>
        <p:nvSpPr>
          <p:cNvPr id="200" name="Oval 199">
            <a:extLst>
              <a:ext uri="{FF2B5EF4-FFF2-40B4-BE49-F238E27FC236}">
                <a16:creationId xmlns:a16="http://schemas.microsoft.com/office/drawing/2014/main" id="{512905AB-5D81-9B6F-B63F-15B5C68CE86B}"/>
              </a:ext>
              <a:ext uri="{C183D7F6-B498-43B3-948B-1728B52AA6E4}">
                <adec:decorative xmlns:adec="http://schemas.microsoft.com/office/drawing/2017/decorative" val="1"/>
              </a:ext>
            </a:extLst>
          </p:cNvPr>
          <p:cNvSpPr>
            <a:spLocks noChangeAspect="1"/>
          </p:cNvSpPr>
          <p:nvPr/>
        </p:nvSpPr>
        <p:spPr bwMode="auto">
          <a:xfrm>
            <a:off x="3771241" y="1110372"/>
            <a:ext cx="4637255" cy="4637255"/>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2" name="Oval 201">
            <a:extLst>
              <a:ext uri="{FF2B5EF4-FFF2-40B4-BE49-F238E27FC236}">
                <a16:creationId xmlns:a16="http://schemas.microsoft.com/office/drawing/2014/main" id="{F07B567E-BED9-B484-A64D-A2132D10F10F}"/>
              </a:ext>
              <a:ext uri="{C183D7F6-B498-43B3-948B-1728B52AA6E4}">
                <adec:decorative xmlns:adec="http://schemas.microsoft.com/office/drawing/2017/decorative" val="1"/>
              </a:ext>
            </a:extLst>
          </p:cNvPr>
          <p:cNvSpPr>
            <a:spLocks noChangeAspect="1"/>
          </p:cNvSpPr>
          <p:nvPr/>
        </p:nvSpPr>
        <p:spPr bwMode="auto">
          <a:xfrm>
            <a:off x="5040614" y="2381427"/>
            <a:ext cx="2095146" cy="2095146"/>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3" name="TextBox 202">
            <a:extLst>
              <a:ext uri="{FF2B5EF4-FFF2-40B4-BE49-F238E27FC236}">
                <a16:creationId xmlns:a16="http://schemas.microsoft.com/office/drawing/2014/main" id="{C34D4546-D2CB-F606-32E0-0C8ACF663583}"/>
              </a:ext>
            </a:extLst>
          </p:cNvPr>
          <p:cNvSpPr txBox="1">
            <a:spLocks noChangeAspect="1"/>
          </p:cNvSpPr>
          <p:nvPr/>
        </p:nvSpPr>
        <p:spPr>
          <a:xfrm>
            <a:off x="5216070" y="2556884"/>
            <a:ext cx="1744235" cy="1744233"/>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204" name="TextBox 203">
            <a:extLst>
              <a:ext uri="{FF2B5EF4-FFF2-40B4-BE49-F238E27FC236}">
                <a16:creationId xmlns:a16="http://schemas.microsoft.com/office/drawing/2014/main" id="{D18B011F-F007-CA86-5A06-39CABE5C6DB7}"/>
              </a:ext>
            </a:extLst>
          </p:cNvPr>
          <p:cNvSpPr txBox="1">
            <a:spLocks noChangeAspect="1"/>
          </p:cNvSpPr>
          <p:nvPr/>
        </p:nvSpPr>
        <p:spPr>
          <a:xfrm>
            <a:off x="5180290" y="2512160"/>
            <a:ext cx="1815793" cy="183368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206" name="Oval 205">
            <a:extLst>
              <a:ext uri="{FF2B5EF4-FFF2-40B4-BE49-F238E27FC236}">
                <a16:creationId xmlns:a16="http://schemas.microsoft.com/office/drawing/2014/main" id="{04753695-345F-F5A6-4C34-D1247C30286E}"/>
              </a:ext>
              <a:ext uri="{C183D7F6-B498-43B3-948B-1728B52AA6E4}">
                <adec:decorative xmlns:adec="http://schemas.microsoft.com/office/drawing/2017/decorative" val="1"/>
              </a:ext>
            </a:extLst>
          </p:cNvPr>
          <p:cNvSpPr>
            <a:spLocks noChangeAspect="1"/>
          </p:cNvSpPr>
          <p:nvPr/>
        </p:nvSpPr>
        <p:spPr bwMode="auto">
          <a:xfrm>
            <a:off x="5321787" y="2660780"/>
            <a:ext cx="1536442" cy="153644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204">
            <a:extLst>
              <a:ext uri="{FF2B5EF4-FFF2-40B4-BE49-F238E27FC236}">
                <a16:creationId xmlns:a16="http://schemas.microsoft.com/office/drawing/2014/main" id="{F29A6398-D1C4-7917-45D7-DB33593ECDFB}"/>
              </a:ext>
            </a:extLst>
          </p:cNvPr>
          <p:cNvSpPr txBox="1">
            <a:spLocks noGrp="1" noChangeAspect="1"/>
          </p:cNvSpPr>
          <p:nvPr>
            <p:ph type="title" idx="4294967295"/>
          </p:nvPr>
        </p:nvSpPr>
        <p:spPr bwMode="auto">
          <a:xfrm>
            <a:off x="5460485" y="3200596"/>
            <a:ext cx="1297709"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t>Microsoft </a:t>
            </a:r>
            <a:b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chemeClr val="bg1"/>
                </a:solidFill>
                <a:effectLst/>
                <a:uLnTx/>
                <a:uFillTx/>
                <a:latin typeface="Segoe UI Semibold"/>
                <a:ea typeface="+mn-ea"/>
                <a:cs typeface="Segoe UI" pitchFamily="34" charset="0"/>
              </a:rPr>
              <a:t>Cloud</a:t>
            </a:r>
          </a:p>
        </p:txBody>
      </p:sp>
    </p:spTree>
    <p:extLst>
      <p:ext uri="{BB962C8B-B14F-4D97-AF65-F5344CB8AC3E}">
        <p14:creationId xmlns:p14="http://schemas.microsoft.com/office/powerpoint/2010/main" val="3661871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5E-6 0 L 5E-6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42" presetClass="path" presetSubtype="0" decel="100000" fill="hold" nodeType="withEffect">
                                  <p:stCondLst>
                                    <p:cond delay="100"/>
                                  </p:stCondLst>
                                  <p:childTnLst>
                                    <p:animMotion origin="layout" path="M 5E-6 0 L 5E-6 0.03542 " pathEditMode="relative" rAng="0" ptsTypes="AA">
                                      <p:cBhvr>
                                        <p:cTn id="14" dur="700" spd="-100000" fill="hold"/>
                                        <p:tgtEl>
                                          <p:spTgt spid="13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400"/>
                                        <p:tgtEl>
                                          <p:spTgt spid="21"/>
                                        </p:tgtEl>
                                      </p:cBhvr>
                                    </p:animEffect>
                                  </p:childTnLst>
                                </p:cTn>
                              </p:par>
                              <p:par>
                                <p:cTn id="18" presetID="10" presetClass="entr" presetSubtype="0" fill="hold" nodeType="withEffect">
                                  <p:stCondLst>
                                    <p:cond delay="20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42" presetClass="path" presetSubtype="0" decel="100000" fill="hold" nodeType="withEffect">
                                  <p:stCondLst>
                                    <p:cond delay="200"/>
                                  </p:stCondLst>
                                  <p:childTnLst>
                                    <p:animMotion origin="layout" path="M 5E-6 0 L 5E-6 0.03542 " pathEditMode="relative" rAng="0" ptsTypes="AA">
                                      <p:cBhvr>
                                        <p:cTn id="22" dur="700" spd="-100000" fill="hold"/>
                                        <p:tgtEl>
                                          <p:spTgt spid="137"/>
                                        </p:tgtEl>
                                        <p:attrNameLst>
                                          <p:attrName>ppt_x</p:attrName>
                                          <p:attrName>ppt_y</p:attrName>
                                        </p:attrNameLst>
                                      </p:cBhvr>
                                      <p:rCtr x="0" y="1759"/>
                                    </p:animMotion>
                                  </p:childTnLst>
                                </p:cTn>
                              </p:par>
                              <p:par>
                                <p:cTn id="23" presetID="10" presetClass="entr" presetSubtype="0" fill="hold" nodeType="withEffect">
                                  <p:stCondLst>
                                    <p:cond delay="3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400"/>
                                        <p:tgtEl>
                                          <p:spTgt spid="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42" presetClass="path" presetSubtype="0" decel="100000" fill="hold" nodeType="withEffect">
                                  <p:stCondLst>
                                    <p:cond delay="300"/>
                                  </p:stCondLst>
                                  <p:childTnLst>
                                    <p:animMotion origin="layout" path="M 5E-6 0 L 5E-6 0.03542 " pathEditMode="relative" rAng="0" ptsTypes="AA">
                                      <p:cBhvr>
                                        <p:cTn id="30" dur="700" spd="-100000" fill="hold"/>
                                        <p:tgtEl>
                                          <p:spTgt spid="136"/>
                                        </p:tgtEl>
                                        <p:attrNameLst>
                                          <p:attrName>ppt_x</p:attrName>
                                          <p:attrName>ppt_y</p:attrName>
                                        </p:attrNameLst>
                                      </p:cBhvr>
                                      <p:rCtr x="0" y="1759"/>
                                    </p:animMotion>
                                  </p:childTnLst>
                                </p:cTn>
                              </p:par>
                              <p:par>
                                <p:cTn id="31" presetID="10" presetClass="entr" presetSubtype="0" fill="hold" nodeType="withEffect">
                                  <p:stCondLst>
                                    <p:cond delay="40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par>
                                <p:cTn id="34" presetID="42" presetClass="path" presetSubtype="0" decel="100000" fill="hold" nodeType="withEffect">
                                  <p:stCondLst>
                                    <p:cond delay="400"/>
                                  </p:stCondLst>
                                  <p:childTnLst>
                                    <p:animMotion origin="layout" path="M 5E-6 0 L 5E-6 0.03542 " pathEditMode="relative" rAng="0" ptsTypes="AA">
                                      <p:cBhvr>
                                        <p:cTn id="35" dur="700" spd="-100000" fill="hold"/>
                                        <p:tgtEl>
                                          <p:spTgt spid="133"/>
                                        </p:tgtEl>
                                        <p:attrNameLst>
                                          <p:attrName>ppt_x</p:attrName>
                                          <p:attrName>ppt_y</p:attrName>
                                        </p:attrNameLst>
                                      </p:cBhvr>
                                      <p:rCtr x="0" y="1759"/>
                                    </p:animMotion>
                                  </p:childTnLst>
                                </p:cTn>
                              </p:par>
                              <p:par>
                                <p:cTn id="36" presetID="10" presetClass="entr" presetSubtype="0" fill="hold" nodeType="withEffect">
                                  <p:stCondLst>
                                    <p:cond delay="5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400"/>
                                        <p:tgtEl>
                                          <p:spTgt spid="23"/>
                                        </p:tgtEl>
                                      </p:cBhvr>
                                    </p:animEffect>
                                  </p:childTnLst>
                                </p:cTn>
                              </p:par>
                              <p:par>
                                <p:cTn id="39" presetID="10" presetClass="entr" presetSubtype="0" fill="hold" nodeType="withEffect">
                                  <p:stCondLst>
                                    <p:cond delay="50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42" presetClass="path" presetSubtype="0" decel="100000" fill="hold" nodeType="withEffect">
                                  <p:stCondLst>
                                    <p:cond delay="500"/>
                                  </p:stCondLst>
                                  <p:childTnLst>
                                    <p:animMotion origin="layout" path="M 5E-6 0 L 5E-6 0.03542 " pathEditMode="relative" rAng="0" ptsTypes="AA">
                                      <p:cBhvr>
                                        <p:cTn id="43" dur="700" spd="-100000" fill="hold"/>
                                        <p:tgtEl>
                                          <p:spTgt spid="134"/>
                                        </p:tgtEl>
                                        <p:attrNameLst>
                                          <p:attrName>ppt_x</p:attrName>
                                          <p:attrName>ppt_y</p:attrName>
                                        </p:attrNameLst>
                                      </p:cBhvr>
                                      <p:rCtr x="0" y="1759"/>
                                    </p:animMotion>
                                  </p:childTnLst>
                                </p:cTn>
                              </p:par>
                              <p:par>
                                <p:cTn id="44" presetID="10" presetClass="entr" presetSubtype="0" fill="hold" nodeType="withEffect">
                                  <p:stCondLst>
                                    <p:cond delay="6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400"/>
                                        <p:tgtEl>
                                          <p:spTgt spid="24"/>
                                        </p:tgtEl>
                                      </p:cBhvr>
                                    </p:animEffect>
                                  </p:childTnLst>
                                </p:cTn>
                              </p:par>
                              <p:par>
                                <p:cTn id="47" presetID="10" presetClass="entr" presetSubtype="0" fill="hold" nodeType="withEffect">
                                  <p:stCondLst>
                                    <p:cond delay="60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42" presetClass="path" presetSubtype="0" decel="100000" fill="hold" nodeType="withEffect">
                                  <p:stCondLst>
                                    <p:cond delay="600"/>
                                  </p:stCondLst>
                                  <p:childTnLst>
                                    <p:animMotion origin="layout" path="M 5E-6 0 L 5E-6 0.03542 " pathEditMode="relative" rAng="0" ptsTypes="AA">
                                      <p:cBhvr>
                                        <p:cTn id="51" dur="700" spd="-100000" fill="hold"/>
                                        <p:tgtEl>
                                          <p:spTgt spid="1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D15C02-4C24-3332-CAE4-ACD27B52BEC8}"/>
              </a:ext>
              <a:ext uri="{C183D7F6-B498-43B3-948B-1728B52AA6E4}">
                <adec:decorative xmlns:adec="http://schemas.microsoft.com/office/drawing/2017/decorative" val="1"/>
              </a:ext>
            </a:extLst>
          </p:cNvPr>
          <p:cNvGrpSpPr/>
          <p:nvPr/>
        </p:nvGrpSpPr>
        <p:grpSpPr>
          <a:xfrm>
            <a:off x="2828566" y="652276"/>
            <a:ext cx="6734388" cy="1290189"/>
            <a:chOff x="3084781" y="662593"/>
            <a:chExt cx="5590633" cy="1290189"/>
          </a:xfrm>
        </p:grpSpPr>
        <p:sp>
          <p:nvSpPr>
            <p:cNvPr id="4" name="TextBox 3">
              <a:extLst>
                <a:ext uri="{FF2B5EF4-FFF2-40B4-BE49-F238E27FC236}">
                  <a16:creationId xmlns:a16="http://schemas.microsoft.com/office/drawing/2014/main" id="{7C9D2FF3-625D-E348-6350-980F51183976}"/>
                </a:ext>
              </a:extLst>
            </p:cNvPr>
            <p:cNvSpPr txBox="1"/>
            <p:nvPr/>
          </p:nvSpPr>
          <p:spPr>
            <a:xfrm>
              <a:off x="3912448" y="662593"/>
              <a:ext cx="3935287" cy="732698"/>
            </a:xfrm>
            <a:prstGeom prst="rect">
              <a:avLst/>
            </a:prstGeom>
            <a:noFill/>
          </p:spPr>
          <p:txBody>
            <a:bodyPr wrap="square" lIns="179187" tIns="143350" rIns="179187" bIns="143350" rtlCol="0">
              <a:spAutoFit/>
            </a:bodyPr>
            <a:lstStyle/>
            <a:p>
              <a:pPr marL="0" marR="0" lvl="0" indent="0" algn="ctr" defTabSz="91374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S PGothic" panose="020B0600070205080204" pitchFamily="34" charset="-128"/>
                  <a:cs typeface="Segoe UI Semibold" panose="020B0702040204020203" pitchFamily="34" charset="0"/>
                </a:rPr>
                <a:t>Microsoft Cloud</a:t>
              </a:r>
              <a:endParaRPr kumimoji="0" lang="en-US" sz="3200" b="0" i="0" u="none" strike="noStrike" kern="1200" cap="none" spc="0" normalizeH="0" baseline="0" noProof="0">
                <a:ln>
                  <a:noFill/>
                </a:ln>
                <a:solidFill>
                  <a:srgbClr val="FFFFFF"/>
                </a:solidFill>
                <a:effectLst/>
                <a:uLnTx/>
                <a:uFillTx/>
                <a:latin typeface="Segoe UI Semibold"/>
                <a:ea typeface="MS PGothic" panose="020B0600070205080204" pitchFamily="34" charset="-128"/>
                <a:cs typeface="+mn-cs"/>
              </a:endParaRPr>
            </a:p>
          </p:txBody>
        </p:sp>
        <p:sp>
          <p:nvSpPr>
            <p:cNvPr id="5" name="TextBox 4">
              <a:extLst>
                <a:ext uri="{FF2B5EF4-FFF2-40B4-BE49-F238E27FC236}">
                  <a16:creationId xmlns:a16="http://schemas.microsoft.com/office/drawing/2014/main" id="{8BA4791B-A1D7-5560-9324-38CEB6EDE63E}"/>
                </a:ext>
              </a:extLst>
            </p:cNvPr>
            <p:cNvSpPr txBox="1"/>
            <p:nvPr/>
          </p:nvSpPr>
          <p:spPr>
            <a:xfrm>
              <a:off x="3084781" y="1109284"/>
              <a:ext cx="5590633" cy="843498"/>
            </a:xfrm>
            <a:prstGeom prst="rect">
              <a:avLst/>
            </a:prstGeom>
            <a:noFill/>
          </p:spPr>
          <p:txBody>
            <a:bodyPr wrap="none" lIns="179187" tIns="143350" rIns="179187" bIns="143350" rtlCol="0">
              <a:spAutoFit/>
            </a:bodyPr>
            <a:lstStyle/>
            <a:p>
              <a:pPr marL="0" marR="0" lvl="0" indent="0" algn="ctr" defTabSz="91374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a:ln>
                    <a:noFill/>
                  </a:ln>
                  <a:gradFill>
                    <a:gsLst>
                      <a:gs pos="0">
                        <a:srgbClr val="8DC8E8"/>
                      </a:gs>
                      <a:gs pos="100000">
                        <a:srgbClr val="CD98CF"/>
                      </a:gs>
                    </a:gsLst>
                    <a:lin ang="2700000" scaled="0"/>
                  </a:gradFill>
                  <a:effectLst/>
                  <a:uLnTx/>
                  <a:uFillTx/>
                  <a:latin typeface="Segoe UI Semibold"/>
                  <a:ea typeface="MS PGothic" panose="020B0600070205080204" pitchFamily="34" charset="-128"/>
                  <a:cs typeface="Segoe UI Semibold" panose="020B0702040204020203" pitchFamily="34" charset="0"/>
                </a:rPr>
                <a:t>Industry partner ecosystem</a:t>
              </a:r>
              <a:endParaRPr kumimoji="0" lang="en-US" sz="5400" b="0" i="0" u="none" strike="noStrike" kern="1200" cap="none" spc="0" normalizeH="0" baseline="0" noProof="0">
                <a:ln>
                  <a:noFill/>
                </a:ln>
                <a:gradFill>
                  <a:gsLst>
                    <a:gs pos="0">
                      <a:srgbClr val="8DC8E8"/>
                    </a:gs>
                    <a:gs pos="100000">
                      <a:srgbClr val="CD98CF"/>
                    </a:gs>
                  </a:gsLst>
                  <a:lin ang="2700000" scaled="0"/>
                </a:gradFill>
                <a:effectLst/>
                <a:uLnTx/>
                <a:uFillTx/>
                <a:latin typeface="Segoe UI Semibold"/>
                <a:ea typeface="MS PGothic" panose="020B0600070205080204" pitchFamily="34" charset="-128"/>
                <a:cs typeface="+mn-cs"/>
              </a:endParaRPr>
            </a:p>
          </p:txBody>
        </p:sp>
      </p:grpSp>
      <p:grpSp>
        <p:nvGrpSpPr>
          <p:cNvPr id="159" name="amicis-s" hidden="1">
            <a:extLst>
              <a:ext uri="{FF2B5EF4-FFF2-40B4-BE49-F238E27FC236}">
                <a16:creationId xmlns:a16="http://schemas.microsoft.com/office/drawing/2014/main" id="{CCB3126C-03C2-7FF4-266F-A53685C04D60}"/>
              </a:ext>
              <a:ext uri="{C183D7F6-B498-43B3-948B-1728B52AA6E4}">
                <adec:decorative xmlns:adec="http://schemas.microsoft.com/office/drawing/2017/decorative" val="1"/>
              </a:ext>
            </a:extLst>
          </p:cNvPr>
          <p:cNvGrpSpPr/>
          <p:nvPr/>
        </p:nvGrpSpPr>
        <p:grpSpPr>
          <a:xfrm>
            <a:off x="8035938" y="5685220"/>
            <a:ext cx="792793" cy="190293"/>
            <a:chOff x="5308599" y="3238500"/>
            <a:chExt cx="1571253" cy="377145"/>
          </a:xfrm>
        </p:grpSpPr>
        <p:grpSp>
          <p:nvGrpSpPr>
            <p:cNvPr id="158" name="Group 157">
              <a:extLst>
                <a:ext uri="{FF2B5EF4-FFF2-40B4-BE49-F238E27FC236}">
                  <a16:creationId xmlns:a16="http://schemas.microsoft.com/office/drawing/2014/main" id="{3F10CAE4-66D5-0627-C56A-3A925952380F}"/>
                </a:ext>
              </a:extLst>
            </p:cNvPr>
            <p:cNvGrpSpPr/>
            <p:nvPr/>
          </p:nvGrpSpPr>
          <p:grpSpPr>
            <a:xfrm>
              <a:off x="5308599" y="3238500"/>
              <a:ext cx="447538" cy="377145"/>
              <a:chOff x="5308599" y="3238500"/>
              <a:chExt cx="447538" cy="377145"/>
            </a:xfrm>
          </p:grpSpPr>
          <p:sp>
            <p:nvSpPr>
              <p:cNvPr id="145" name="Freeform 144">
                <a:extLst>
                  <a:ext uri="{FF2B5EF4-FFF2-40B4-BE49-F238E27FC236}">
                    <a16:creationId xmlns:a16="http://schemas.microsoft.com/office/drawing/2014/main" id="{E02F2623-281E-F8F5-4C9C-D84035A51177}"/>
                  </a:ext>
                </a:extLst>
              </p:cNvPr>
              <p:cNvSpPr/>
              <p:nvPr/>
            </p:nvSpPr>
            <p:spPr>
              <a:xfrm>
                <a:off x="5308599" y="3238500"/>
                <a:ext cx="306994" cy="377052"/>
              </a:xfrm>
              <a:custGeom>
                <a:avLst/>
                <a:gdLst>
                  <a:gd name="connsiteX0" fmla="*/ 306427 w 306994"/>
                  <a:gd name="connsiteY0" fmla="*/ 11994 h 377052"/>
                  <a:gd name="connsiteX1" fmla="*/ 226168 w 306994"/>
                  <a:gd name="connsiteY1" fmla="*/ 222446 h 377052"/>
                  <a:gd name="connsiteX2" fmla="*/ 198264 w 306994"/>
                  <a:gd name="connsiteY2" fmla="*/ 295626 h 377052"/>
                  <a:gd name="connsiteX3" fmla="*/ 170453 w 306994"/>
                  <a:gd name="connsiteY3" fmla="*/ 368526 h 377052"/>
                  <a:gd name="connsiteX4" fmla="*/ 158134 w 306994"/>
                  <a:gd name="connsiteY4" fmla="*/ 377053 h 377052"/>
                  <a:gd name="connsiteX5" fmla="*/ 8814 w 306994"/>
                  <a:gd name="connsiteY5" fmla="*/ 377053 h 377052"/>
                  <a:gd name="connsiteX6" fmla="*/ 602 w 306994"/>
                  <a:gd name="connsiteY6" fmla="*/ 365059 h 377052"/>
                  <a:gd name="connsiteX7" fmla="*/ 136576 w 306994"/>
                  <a:gd name="connsiteY7" fmla="*/ 8527 h 377052"/>
                  <a:gd name="connsiteX8" fmla="*/ 148894 w 306994"/>
                  <a:gd name="connsiteY8" fmla="*/ 0 h 377052"/>
                  <a:gd name="connsiteX9" fmla="*/ 298214 w 306994"/>
                  <a:gd name="connsiteY9" fmla="*/ 0 h 377052"/>
                  <a:gd name="connsiteX10" fmla="*/ 306427 w 306994"/>
                  <a:gd name="connsiteY10" fmla="*/ 11994 h 37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994" h="377052">
                    <a:moveTo>
                      <a:pt x="306427" y="11994"/>
                    </a:moveTo>
                    <a:lnTo>
                      <a:pt x="226168" y="222446"/>
                    </a:lnTo>
                    <a:lnTo>
                      <a:pt x="198264" y="295626"/>
                    </a:lnTo>
                    <a:lnTo>
                      <a:pt x="170453" y="368526"/>
                    </a:lnTo>
                    <a:cubicBezTo>
                      <a:pt x="168493" y="373679"/>
                      <a:pt x="163640" y="377053"/>
                      <a:pt x="158134" y="377053"/>
                    </a:cubicBezTo>
                    <a:lnTo>
                      <a:pt x="8814" y="377053"/>
                    </a:lnTo>
                    <a:cubicBezTo>
                      <a:pt x="2655" y="377053"/>
                      <a:pt x="-1638" y="370868"/>
                      <a:pt x="602" y="365059"/>
                    </a:cubicBezTo>
                    <a:lnTo>
                      <a:pt x="136576" y="8527"/>
                    </a:lnTo>
                    <a:cubicBezTo>
                      <a:pt x="138536" y="3373"/>
                      <a:pt x="143388" y="0"/>
                      <a:pt x="148894" y="0"/>
                    </a:cubicBezTo>
                    <a:lnTo>
                      <a:pt x="298214" y="0"/>
                    </a:lnTo>
                    <a:cubicBezTo>
                      <a:pt x="304374" y="0"/>
                      <a:pt x="308574" y="6184"/>
                      <a:pt x="306427" y="11994"/>
                    </a:cubicBezTo>
                    <a:close/>
                  </a:path>
                </a:pathLst>
              </a:custGeom>
              <a:solidFill>
                <a:srgbClr val="EA5A4D"/>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145">
                <a:extLst>
                  <a:ext uri="{FF2B5EF4-FFF2-40B4-BE49-F238E27FC236}">
                    <a16:creationId xmlns:a16="http://schemas.microsoft.com/office/drawing/2014/main" id="{FD49037E-689E-1804-240C-3EFB6A14036D}"/>
                  </a:ext>
                </a:extLst>
              </p:cNvPr>
              <p:cNvSpPr/>
              <p:nvPr/>
            </p:nvSpPr>
            <p:spPr>
              <a:xfrm>
                <a:off x="5474562" y="3332762"/>
                <a:ext cx="54128" cy="201363"/>
              </a:xfrm>
              <a:custGeom>
                <a:avLst/>
                <a:gdLst>
                  <a:gd name="connsiteX0" fmla="*/ 54129 w 54128"/>
                  <a:gd name="connsiteY0" fmla="*/ 143925 h 201363"/>
                  <a:gd name="connsiteX1" fmla="*/ 32197 w 54128"/>
                  <a:gd name="connsiteY1" fmla="*/ 201364 h 201363"/>
                  <a:gd name="connsiteX2" fmla="*/ 0 w 54128"/>
                  <a:gd name="connsiteY2" fmla="*/ 0 h 201363"/>
                  <a:gd name="connsiteX3" fmla="*/ 53849 w 54128"/>
                  <a:gd name="connsiteY3" fmla="*/ 143175 h 201363"/>
                  <a:gd name="connsiteX4" fmla="*/ 54129 w 54128"/>
                  <a:gd name="connsiteY4" fmla="*/ 143925 h 20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 h="201363">
                    <a:moveTo>
                      <a:pt x="54129" y="143925"/>
                    </a:moveTo>
                    <a:lnTo>
                      <a:pt x="32197" y="201364"/>
                    </a:lnTo>
                    <a:lnTo>
                      <a:pt x="0" y="0"/>
                    </a:lnTo>
                    <a:lnTo>
                      <a:pt x="53849" y="143175"/>
                    </a:lnTo>
                    <a:lnTo>
                      <a:pt x="54129" y="143925"/>
                    </a:lnTo>
                    <a:close/>
                  </a:path>
                </a:pathLst>
              </a:custGeom>
              <a:solidFill>
                <a:srgbClr val="AF443A"/>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146">
                <a:extLst>
                  <a:ext uri="{FF2B5EF4-FFF2-40B4-BE49-F238E27FC236}">
                    <a16:creationId xmlns:a16="http://schemas.microsoft.com/office/drawing/2014/main" id="{758BE918-A1F0-21CA-45D3-262462625BCA}"/>
                  </a:ext>
                </a:extLst>
              </p:cNvPr>
              <p:cNvSpPr/>
              <p:nvPr/>
            </p:nvSpPr>
            <p:spPr>
              <a:xfrm>
                <a:off x="5467289" y="3303528"/>
                <a:ext cx="288848" cy="312117"/>
              </a:xfrm>
              <a:custGeom>
                <a:avLst/>
                <a:gdLst>
                  <a:gd name="connsiteX0" fmla="*/ 280168 w 288848"/>
                  <a:gd name="connsiteY0" fmla="*/ 312118 h 312117"/>
                  <a:gd name="connsiteX1" fmla="*/ 122730 w 288848"/>
                  <a:gd name="connsiteY1" fmla="*/ 312118 h 312117"/>
                  <a:gd name="connsiteX2" fmla="*/ 110411 w 288848"/>
                  <a:gd name="connsiteY2" fmla="*/ 303591 h 312117"/>
                  <a:gd name="connsiteX3" fmla="*/ 61322 w 288848"/>
                  <a:gd name="connsiteY3" fmla="*/ 173253 h 312117"/>
                  <a:gd name="connsiteX4" fmla="*/ 61042 w 288848"/>
                  <a:gd name="connsiteY4" fmla="*/ 172503 h 312117"/>
                  <a:gd name="connsiteX5" fmla="*/ 7101 w 288848"/>
                  <a:gd name="connsiteY5" fmla="*/ 29328 h 312117"/>
                  <a:gd name="connsiteX6" fmla="*/ 568 w 288848"/>
                  <a:gd name="connsiteY6" fmla="*/ 11900 h 312117"/>
                  <a:gd name="connsiteX7" fmla="*/ 8781 w 288848"/>
                  <a:gd name="connsiteY7" fmla="*/ 0 h 312117"/>
                  <a:gd name="connsiteX8" fmla="*/ 166126 w 288848"/>
                  <a:gd name="connsiteY8" fmla="*/ 0 h 312117"/>
                  <a:gd name="connsiteX9" fmla="*/ 178445 w 288848"/>
                  <a:gd name="connsiteY9" fmla="*/ 8527 h 312117"/>
                  <a:gd name="connsiteX10" fmla="*/ 288195 w 288848"/>
                  <a:gd name="connsiteY10" fmla="*/ 300218 h 312117"/>
                  <a:gd name="connsiteX11" fmla="*/ 280168 w 288848"/>
                  <a:gd name="connsiteY11" fmla="*/ 312118 h 31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848" h="312117">
                    <a:moveTo>
                      <a:pt x="280168" y="312118"/>
                    </a:moveTo>
                    <a:lnTo>
                      <a:pt x="122730" y="312118"/>
                    </a:lnTo>
                    <a:cubicBezTo>
                      <a:pt x="117224" y="312118"/>
                      <a:pt x="112371" y="308745"/>
                      <a:pt x="110411" y="303591"/>
                    </a:cubicBezTo>
                    <a:lnTo>
                      <a:pt x="61322" y="173253"/>
                    </a:lnTo>
                    <a:lnTo>
                      <a:pt x="61042" y="172503"/>
                    </a:lnTo>
                    <a:lnTo>
                      <a:pt x="7101" y="29328"/>
                    </a:lnTo>
                    <a:lnTo>
                      <a:pt x="568" y="11900"/>
                    </a:lnTo>
                    <a:cubicBezTo>
                      <a:pt x="-1579" y="6184"/>
                      <a:pt x="2621" y="0"/>
                      <a:pt x="8781" y="0"/>
                    </a:cubicBezTo>
                    <a:lnTo>
                      <a:pt x="166126" y="0"/>
                    </a:lnTo>
                    <a:cubicBezTo>
                      <a:pt x="171632" y="0"/>
                      <a:pt x="176485" y="3373"/>
                      <a:pt x="178445" y="8527"/>
                    </a:cubicBezTo>
                    <a:lnTo>
                      <a:pt x="288195" y="300218"/>
                    </a:lnTo>
                    <a:cubicBezTo>
                      <a:pt x="290528" y="305933"/>
                      <a:pt x="286328" y="312118"/>
                      <a:pt x="280168" y="312118"/>
                    </a:cubicBezTo>
                    <a:close/>
                  </a:path>
                </a:pathLst>
              </a:custGeom>
              <a:solidFill>
                <a:srgbClr val="ED836C"/>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F3B9A307-CC8F-20A3-4DFB-C9B04EB62432}"/>
                </a:ext>
              </a:extLst>
            </p:cNvPr>
            <p:cNvGrpSpPr/>
            <p:nvPr/>
          </p:nvGrpSpPr>
          <p:grpSpPr>
            <a:xfrm>
              <a:off x="5896871" y="3238500"/>
              <a:ext cx="982981" cy="353311"/>
              <a:chOff x="5896871" y="3238500"/>
              <a:chExt cx="982981" cy="353311"/>
            </a:xfrm>
            <a:solidFill>
              <a:schemeClr val="tx1"/>
            </a:solidFill>
          </p:grpSpPr>
          <p:sp>
            <p:nvSpPr>
              <p:cNvPr id="148" name="Freeform 147">
                <a:extLst>
                  <a:ext uri="{FF2B5EF4-FFF2-40B4-BE49-F238E27FC236}">
                    <a16:creationId xmlns:a16="http://schemas.microsoft.com/office/drawing/2014/main" id="{7641BB28-CD4E-A0EC-2D09-02B1A0D0CAC0}"/>
                  </a:ext>
                </a:extLst>
              </p:cNvPr>
              <p:cNvSpPr/>
              <p:nvPr/>
            </p:nvSpPr>
            <p:spPr>
              <a:xfrm>
                <a:off x="5906042" y="3529092"/>
                <a:ext cx="470960" cy="62719"/>
              </a:xfrm>
              <a:custGeom>
                <a:avLst/>
                <a:gdLst>
                  <a:gd name="connsiteX0" fmla="*/ 8217 w 470960"/>
                  <a:gd name="connsiteY0" fmla="*/ 44179 h 62719"/>
                  <a:gd name="connsiteX1" fmla="*/ 0 w 470960"/>
                  <a:gd name="connsiteY1" fmla="*/ 44179 h 62719"/>
                  <a:gd name="connsiteX2" fmla="*/ 21294 w 470960"/>
                  <a:gd name="connsiteY2" fmla="*/ 62719 h 62719"/>
                  <a:gd name="connsiteX3" fmla="*/ 41616 w 470960"/>
                  <a:gd name="connsiteY3" fmla="*/ 46752 h 62719"/>
                  <a:gd name="connsiteX4" fmla="*/ 25358 w 470960"/>
                  <a:gd name="connsiteY4" fmla="*/ 27589 h 62719"/>
                  <a:gd name="connsiteX5" fmla="*/ 17406 w 470960"/>
                  <a:gd name="connsiteY5" fmla="*/ 25637 h 62719"/>
                  <a:gd name="connsiteX6" fmla="*/ 8748 w 470960"/>
                  <a:gd name="connsiteY6" fmla="*/ 17121 h 62719"/>
                  <a:gd name="connsiteX7" fmla="*/ 20145 w 470960"/>
                  <a:gd name="connsiteY7" fmla="*/ 7895 h 62719"/>
                  <a:gd name="connsiteX8" fmla="*/ 31632 w 470960"/>
                  <a:gd name="connsiteY8" fmla="*/ 17919 h 62719"/>
                  <a:gd name="connsiteX9" fmla="*/ 39849 w 470960"/>
                  <a:gd name="connsiteY9" fmla="*/ 17919 h 62719"/>
                  <a:gd name="connsiteX10" fmla="*/ 20233 w 470960"/>
                  <a:gd name="connsiteY10" fmla="*/ 0 h 62719"/>
                  <a:gd name="connsiteX11" fmla="*/ 530 w 470960"/>
                  <a:gd name="connsiteY11" fmla="*/ 17210 h 62719"/>
                  <a:gd name="connsiteX12" fmla="*/ 15374 w 470960"/>
                  <a:gd name="connsiteY12" fmla="*/ 33178 h 62719"/>
                  <a:gd name="connsiteX13" fmla="*/ 23238 w 470960"/>
                  <a:gd name="connsiteY13" fmla="*/ 35130 h 62719"/>
                  <a:gd name="connsiteX14" fmla="*/ 33575 w 470960"/>
                  <a:gd name="connsiteY14" fmla="*/ 46042 h 62719"/>
                  <a:gd name="connsiteX15" fmla="*/ 21294 w 470960"/>
                  <a:gd name="connsiteY15" fmla="*/ 55001 h 62719"/>
                  <a:gd name="connsiteX16" fmla="*/ 8217 w 470960"/>
                  <a:gd name="connsiteY16" fmla="*/ 44179 h 62719"/>
                  <a:gd name="connsiteX17" fmla="*/ 50385 w 470960"/>
                  <a:gd name="connsiteY17" fmla="*/ 31404 h 62719"/>
                  <a:gd name="connsiteX18" fmla="*/ 81133 w 470960"/>
                  <a:gd name="connsiteY18" fmla="*/ 62719 h 62719"/>
                  <a:gd name="connsiteX19" fmla="*/ 112057 w 470960"/>
                  <a:gd name="connsiteY19" fmla="*/ 31404 h 62719"/>
                  <a:gd name="connsiteX20" fmla="*/ 81133 w 470960"/>
                  <a:gd name="connsiteY20" fmla="*/ 0 h 62719"/>
                  <a:gd name="connsiteX21" fmla="*/ 50385 w 470960"/>
                  <a:gd name="connsiteY21" fmla="*/ 31404 h 62719"/>
                  <a:gd name="connsiteX22" fmla="*/ 58602 w 470960"/>
                  <a:gd name="connsiteY22" fmla="*/ 31404 h 62719"/>
                  <a:gd name="connsiteX23" fmla="*/ 81133 w 470960"/>
                  <a:gd name="connsiteY23" fmla="*/ 7984 h 62719"/>
                  <a:gd name="connsiteX24" fmla="*/ 103752 w 470960"/>
                  <a:gd name="connsiteY24" fmla="*/ 31404 h 62719"/>
                  <a:gd name="connsiteX25" fmla="*/ 81133 w 470960"/>
                  <a:gd name="connsiteY25" fmla="*/ 54735 h 62719"/>
                  <a:gd name="connsiteX26" fmla="*/ 58602 w 470960"/>
                  <a:gd name="connsiteY26" fmla="*/ 31404 h 62719"/>
                  <a:gd name="connsiteX27" fmla="*/ 124683 w 470960"/>
                  <a:gd name="connsiteY27" fmla="*/ 710 h 62719"/>
                  <a:gd name="connsiteX28" fmla="*/ 124683 w 470960"/>
                  <a:gd name="connsiteY28" fmla="*/ 61832 h 62719"/>
                  <a:gd name="connsiteX29" fmla="*/ 157729 w 470960"/>
                  <a:gd name="connsiteY29" fmla="*/ 61832 h 62719"/>
                  <a:gd name="connsiteX30" fmla="*/ 157729 w 470960"/>
                  <a:gd name="connsiteY30" fmla="*/ 54114 h 62719"/>
                  <a:gd name="connsiteX31" fmla="*/ 132901 w 470960"/>
                  <a:gd name="connsiteY31" fmla="*/ 54114 h 62719"/>
                  <a:gd name="connsiteX32" fmla="*/ 132901 w 470960"/>
                  <a:gd name="connsiteY32" fmla="*/ 710 h 62719"/>
                  <a:gd name="connsiteX33" fmla="*/ 124683 w 470960"/>
                  <a:gd name="connsiteY33" fmla="*/ 710 h 62719"/>
                  <a:gd name="connsiteX34" fmla="*/ 188870 w 470960"/>
                  <a:gd name="connsiteY34" fmla="*/ 54735 h 62719"/>
                  <a:gd name="connsiteX35" fmla="*/ 174910 w 470960"/>
                  <a:gd name="connsiteY35" fmla="*/ 40808 h 62719"/>
                  <a:gd name="connsiteX36" fmla="*/ 174910 w 470960"/>
                  <a:gd name="connsiteY36" fmla="*/ 710 h 62719"/>
                  <a:gd name="connsiteX37" fmla="*/ 166604 w 470960"/>
                  <a:gd name="connsiteY37" fmla="*/ 710 h 62719"/>
                  <a:gd name="connsiteX38" fmla="*/ 166604 w 470960"/>
                  <a:gd name="connsiteY38" fmla="*/ 40808 h 62719"/>
                  <a:gd name="connsiteX39" fmla="*/ 188870 w 470960"/>
                  <a:gd name="connsiteY39" fmla="*/ 62719 h 62719"/>
                  <a:gd name="connsiteX40" fmla="*/ 211136 w 470960"/>
                  <a:gd name="connsiteY40" fmla="*/ 40808 h 62719"/>
                  <a:gd name="connsiteX41" fmla="*/ 211136 w 470960"/>
                  <a:gd name="connsiteY41" fmla="*/ 710 h 62719"/>
                  <a:gd name="connsiteX42" fmla="*/ 202830 w 470960"/>
                  <a:gd name="connsiteY42" fmla="*/ 710 h 62719"/>
                  <a:gd name="connsiteX43" fmla="*/ 202830 w 470960"/>
                  <a:gd name="connsiteY43" fmla="*/ 40808 h 62719"/>
                  <a:gd name="connsiteX44" fmla="*/ 188870 w 470960"/>
                  <a:gd name="connsiteY44" fmla="*/ 54735 h 62719"/>
                  <a:gd name="connsiteX45" fmla="*/ 221274 w 470960"/>
                  <a:gd name="connsiteY45" fmla="*/ 710 h 62719"/>
                  <a:gd name="connsiteX46" fmla="*/ 221274 w 470960"/>
                  <a:gd name="connsiteY46" fmla="*/ 8516 h 62719"/>
                  <a:gd name="connsiteX47" fmla="*/ 239740 w 470960"/>
                  <a:gd name="connsiteY47" fmla="*/ 8516 h 62719"/>
                  <a:gd name="connsiteX48" fmla="*/ 239740 w 470960"/>
                  <a:gd name="connsiteY48" fmla="*/ 61832 h 62719"/>
                  <a:gd name="connsiteX49" fmla="*/ 248045 w 470960"/>
                  <a:gd name="connsiteY49" fmla="*/ 61832 h 62719"/>
                  <a:gd name="connsiteX50" fmla="*/ 248045 w 470960"/>
                  <a:gd name="connsiteY50" fmla="*/ 8516 h 62719"/>
                  <a:gd name="connsiteX51" fmla="*/ 266512 w 470960"/>
                  <a:gd name="connsiteY51" fmla="*/ 8516 h 62719"/>
                  <a:gd name="connsiteX52" fmla="*/ 266512 w 470960"/>
                  <a:gd name="connsiteY52" fmla="*/ 710 h 62719"/>
                  <a:gd name="connsiteX53" fmla="*/ 221274 w 470960"/>
                  <a:gd name="connsiteY53" fmla="*/ 710 h 62719"/>
                  <a:gd name="connsiteX54" fmla="*/ 277323 w 470960"/>
                  <a:gd name="connsiteY54" fmla="*/ 710 h 62719"/>
                  <a:gd name="connsiteX55" fmla="*/ 277323 w 470960"/>
                  <a:gd name="connsiteY55" fmla="*/ 61832 h 62719"/>
                  <a:gd name="connsiteX56" fmla="*/ 285541 w 470960"/>
                  <a:gd name="connsiteY56" fmla="*/ 61832 h 62719"/>
                  <a:gd name="connsiteX57" fmla="*/ 285541 w 470960"/>
                  <a:gd name="connsiteY57" fmla="*/ 710 h 62719"/>
                  <a:gd name="connsiteX58" fmla="*/ 277323 w 470960"/>
                  <a:gd name="connsiteY58" fmla="*/ 710 h 62719"/>
                  <a:gd name="connsiteX59" fmla="*/ 298198 w 470960"/>
                  <a:gd name="connsiteY59" fmla="*/ 31404 h 62719"/>
                  <a:gd name="connsiteX60" fmla="*/ 328945 w 470960"/>
                  <a:gd name="connsiteY60" fmla="*/ 62719 h 62719"/>
                  <a:gd name="connsiteX61" fmla="*/ 359875 w 470960"/>
                  <a:gd name="connsiteY61" fmla="*/ 31404 h 62719"/>
                  <a:gd name="connsiteX62" fmla="*/ 328945 w 470960"/>
                  <a:gd name="connsiteY62" fmla="*/ 0 h 62719"/>
                  <a:gd name="connsiteX63" fmla="*/ 298198 w 470960"/>
                  <a:gd name="connsiteY63" fmla="*/ 31404 h 62719"/>
                  <a:gd name="connsiteX64" fmla="*/ 306415 w 470960"/>
                  <a:gd name="connsiteY64" fmla="*/ 31404 h 62719"/>
                  <a:gd name="connsiteX65" fmla="*/ 328945 w 470960"/>
                  <a:gd name="connsiteY65" fmla="*/ 7984 h 62719"/>
                  <a:gd name="connsiteX66" fmla="*/ 351565 w 470960"/>
                  <a:gd name="connsiteY66" fmla="*/ 31404 h 62719"/>
                  <a:gd name="connsiteX67" fmla="*/ 328945 w 470960"/>
                  <a:gd name="connsiteY67" fmla="*/ 54735 h 62719"/>
                  <a:gd name="connsiteX68" fmla="*/ 306415 w 470960"/>
                  <a:gd name="connsiteY68" fmla="*/ 31404 h 62719"/>
                  <a:gd name="connsiteX69" fmla="*/ 416321 w 470960"/>
                  <a:gd name="connsiteY69" fmla="*/ 61832 h 62719"/>
                  <a:gd name="connsiteX70" fmla="*/ 416321 w 470960"/>
                  <a:gd name="connsiteY70" fmla="*/ 710 h 62719"/>
                  <a:gd name="connsiteX71" fmla="*/ 408106 w 470960"/>
                  <a:gd name="connsiteY71" fmla="*/ 710 h 62719"/>
                  <a:gd name="connsiteX72" fmla="*/ 408106 w 470960"/>
                  <a:gd name="connsiteY72" fmla="*/ 46396 h 62719"/>
                  <a:gd name="connsiteX73" fmla="*/ 380623 w 470960"/>
                  <a:gd name="connsiteY73" fmla="*/ 710 h 62719"/>
                  <a:gd name="connsiteX74" fmla="*/ 372492 w 470960"/>
                  <a:gd name="connsiteY74" fmla="*/ 710 h 62719"/>
                  <a:gd name="connsiteX75" fmla="*/ 372492 w 470960"/>
                  <a:gd name="connsiteY75" fmla="*/ 61832 h 62719"/>
                  <a:gd name="connsiteX76" fmla="*/ 380717 w 470960"/>
                  <a:gd name="connsiteY76" fmla="*/ 61832 h 62719"/>
                  <a:gd name="connsiteX77" fmla="*/ 380717 w 470960"/>
                  <a:gd name="connsiteY77" fmla="*/ 15791 h 62719"/>
                  <a:gd name="connsiteX78" fmla="*/ 408457 w 470960"/>
                  <a:gd name="connsiteY78" fmla="*/ 61832 h 62719"/>
                  <a:gd name="connsiteX79" fmla="*/ 416321 w 470960"/>
                  <a:gd name="connsiteY79" fmla="*/ 61832 h 62719"/>
                  <a:gd name="connsiteX80" fmla="*/ 437401 w 470960"/>
                  <a:gd name="connsiteY80" fmla="*/ 44179 h 62719"/>
                  <a:gd name="connsiteX81" fmla="*/ 429185 w 470960"/>
                  <a:gd name="connsiteY81" fmla="*/ 44179 h 62719"/>
                  <a:gd name="connsiteX82" fmla="*/ 450483 w 470960"/>
                  <a:gd name="connsiteY82" fmla="*/ 62719 h 62719"/>
                  <a:gd name="connsiteX83" fmla="*/ 470804 w 470960"/>
                  <a:gd name="connsiteY83" fmla="*/ 46752 h 62719"/>
                  <a:gd name="connsiteX84" fmla="*/ 454543 w 470960"/>
                  <a:gd name="connsiteY84" fmla="*/ 27589 h 62719"/>
                  <a:gd name="connsiteX85" fmla="*/ 446593 w 470960"/>
                  <a:gd name="connsiteY85" fmla="*/ 25637 h 62719"/>
                  <a:gd name="connsiteX86" fmla="*/ 437932 w 470960"/>
                  <a:gd name="connsiteY86" fmla="*/ 17121 h 62719"/>
                  <a:gd name="connsiteX87" fmla="*/ 449335 w 470960"/>
                  <a:gd name="connsiteY87" fmla="*/ 7895 h 62719"/>
                  <a:gd name="connsiteX88" fmla="*/ 460814 w 470960"/>
                  <a:gd name="connsiteY88" fmla="*/ 17919 h 62719"/>
                  <a:gd name="connsiteX89" fmla="*/ 469039 w 470960"/>
                  <a:gd name="connsiteY89" fmla="*/ 17919 h 62719"/>
                  <a:gd name="connsiteX90" fmla="*/ 449420 w 470960"/>
                  <a:gd name="connsiteY90" fmla="*/ 0 h 62719"/>
                  <a:gd name="connsiteX91" fmla="*/ 429716 w 470960"/>
                  <a:gd name="connsiteY91" fmla="*/ 17210 h 62719"/>
                  <a:gd name="connsiteX92" fmla="*/ 444563 w 470960"/>
                  <a:gd name="connsiteY92" fmla="*/ 33178 h 62719"/>
                  <a:gd name="connsiteX93" fmla="*/ 452428 w 470960"/>
                  <a:gd name="connsiteY93" fmla="*/ 35130 h 62719"/>
                  <a:gd name="connsiteX94" fmla="*/ 462759 w 470960"/>
                  <a:gd name="connsiteY94" fmla="*/ 46042 h 62719"/>
                  <a:gd name="connsiteX95" fmla="*/ 450483 w 470960"/>
                  <a:gd name="connsiteY95" fmla="*/ 55001 h 62719"/>
                  <a:gd name="connsiteX96" fmla="*/ 437401 w 470960"/>
                  <a:gd name="connsiteY96" fmla="*/ 44179 h 6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70960" h="62719">
                    <a:moveTo>
                      <a:pt x="8217" y="44179"/>
                    </a:moveTo>
                    <a:cubicBezTo>
                      <a:pt x="6892" y="44179"/>
                      <a:pt x="1325" y="44179"/>
                      <a:pt x="0" y="44179"/>
                    </a:cubicBezTo>
                    <a:cubicBezTo>
                      <a:pt x="0" y="53760"/>
                      <a:pt x="8836" y="62719"/>
                      <a:pt x="21294" y="62719"/>
                    </a:cubicBezTo>
                    <a:cubicBezTo>
                      <a:pt x="33223" y="62719"/>
                      <a:pt x="40556" y="55534"/>
                      <a:pt x="41616" y="46752"/>
                    </a:cubicBezTo>
                    <a:cubicBezTo>
                      <a:pt x="42853" y="36993"/>
                      <a:pt x="36756" y="30517"/>
                      <a:pt x="25358" y="27589"/>
                    </a:cubicBezTo>
                    <a:lnTo>
                      <a:pt x="17406" y="25637"/>
                    </a:lnTo>
                    <a:cubicBezTo>
                      <a:pt x="9719" y="23774"/>
                      <a:pt x="8748" y="19782"/>
                      <a:pt x="8748" y="17121"/>
                    </a:cubicBezTo>
                    <a:cubicBezTo>
                      <a:pt x="8748" y="11532"/>
                      <a:pt x="14225" y="7895"/>
                      <a:pt x="20145" y="7895"/>
                    </a:cubicBezTo>
                    <a:cubicBezTo>
                      <a:pt x="26773" y="7895"/>
                      <a:pt x="31632" y="11799"/>
                      <a:pt x="31632" y="17919"/>
                    </a:cubicBezTo>
                    <a:cubicBezTo>
                      <a:pt x="33045" y="17919"/>
                      <a:pt x="38436" y="17919"/>
                      <a:pt x="39849" y="17919"/>
                    </a:cubicBezTo>
                    <a:cubicBezTo>
                      <a:pt x="39849" y="6919"/>
                      <a:pt x="31367" y="0"/>
                      <a:pt x="20233" y="0"/>
                    </a:cubicBezTo>
                    <a:cubicBezTo>
                      <a:pt x="9896" y="0"/>
                      <a:pt x="530" y="6919"/>
                      <a:pt x="530" y="17210"/>
                    </a:cubicBezTo>
                    <a:cubicBezTo>
                      <a:pt x="530" y="22532"/>
                      <a:pt x="2474" y="29896"/>
                      <a:pt x="15374" y="33178"/>
                    </a:cubicBezTo>
                    <a:lnTo>
                      <a:pt x="23238" y="35130"/>
                    </a:lnTo>
                    <a:cubicBezTo>
                      <a:pt x="28716" y="36372"/>
                      <a:pt x="34106" y="39476"/>
                      <a:pt x="33575" y="46042"/>
                    </a:cubicBezTo>
                    <a:cubicBezTo>
                      <a:pt x="32869" y="50655"/>
                      <a:pt x="29069" y="55001"/>
                      <a:pt x="21294" y="55001"/>
                    </a:cubicBezTo>
                    <a:cubicBezTo>
                      <a:pt x="13607" y="55001"/>
                      <a:pt x="8306" y="49501"/>
                      <a:pt x="8217" y="44179"/>
                    </a:cubicBezTo>
                    <a:close/>
                    <a:moveTo>
                      <a:pt x="50385" y="31404"/>
                    </a:moveTo>
                    <a:cubicBezTo>
                      <a:pt x="50385" y="48703"/>
                      <a:pt x="63815" y="62719"/>
                      <a:pt x="81133" y="62719"/>
                    </a:cubicBezTo>
                    <a:cubicBezTo>
                      <a:pt x="98539" y="62719"/>
                      <a:pt x="112057" y="48703"/>
                      <a:pt x="112057" y="31404"/>
                    </a:cubicBezTo>
                    <a:cubicBezTo>
                      <a:pt x="112057" y="14016"/>
                      <a:pt x="98539" y="0"/>
                      <a:pt x="81133" y="0"/>
                    </a:cubicBezTo>
                    <a:cubicBezTo>
                      <a:pt x="63815" y="0"/>
                      <a:pt x="50385" y="14016"/>
                      <a:pt x="50385" y="31404"/>
                    </a:cubicBezTo>
                    <a:close/>
                    <a:moveTo>
                      <a:pt x="58602" y="31404"/>
                    </a:moveTo>
                    <a:cubicBezTo>
                      <a:pt x="58602" y="18452"/>
                      <a:pt x="68410" y="7984"/>
                      <a:pt x="81133" y="7984"/>
                    </a:cubicBezTo>
                    <a:cubicBezTo>
                      <a:pt x="93944" y="7984"/>
                      <a:pt x="103752" y="18452"/>
                      <a:pt x="103752" y="31404"/>
                    </a:cubicBezTo>
                    <a:cubicBezTo>
                      <a:pt x="103752" y="44356"/>
                      <a:pt x="93944" y="54735"/>
                      <a:pt x="81133" y="54735"/>
                    </a:cubicBezTo>
                    <a:cubicBezTo>
                      <a:pt x="68410" y="54735"/>
                      <a:pt x="58602" y="44356"/>
                      <a:pt x="58602" y="31404"/>
                    </a:cubicBezTo>
                    <a:close/>
                    <a:moveTo>
                      <a:pt x="124683" y="710"/>
                    </a:moveTo>
                    <a:lnTo>
                      <a:pt x="124683" y="61832"/>
                    </a:lnTo>
                    <a:lnTo>
                      <a:pt x="157729" y="61832"/>
                    </a:lnTo>
                    <a:lnTo>
                      <a:pt x="157729" y="54114"/>
                    </a:lnTo>
                    <a:lnTo>
                      <a:pt x="132901" y="54114"/>
                    </a:lnTo>
                    <a:lnTo>
                      <a:pt x="132901" y="710"/>
                    </a:lnTo>
                    <a:lnTo>
                      <a:pt x="124683" y="710"/>
                    </a:lnTo>
                    <a:close/>
                    <a:moveTo>
                      <a:pt x="188870" y="54735"/>
                    </a:moveTo>
                    <a:cubicBezTo>
                      <a:pt x="181360" y="54735"/>
                      <a:pt x="174910" y="49236"/>
                      <a:pt x="174910" y="40808"/>
                    </a:cubicBezTo>
                    <a:lnTo>
                      <a:pt x="174910" y="710"/>
                    </a:lnTo>
                    <a:lnTo>
                      <a:pt x="166604" y="710"/>
                    </a:lnTo>
                    <a:lnTo>
                      <a:pt x="166604" y="40808"/>
                    </a:lnTo>
                    <a:cubicBezTo>
                      <a:pt x="166604" y="54114"/>
                      <a:pt x="176854" y="62719"/>
                      <a:pt x="188870" y="62719"/>
                    </a:cubicBezTo>
                    <a:cubicBezTo>
                      <a:pt x="200887" y="62719"/>
                      <a:pt x="211136" y="54114"/>
                      <a:pt x="211136" y="40808"/>
                    </a:cubicBezTo>
                    <a:lnTo>
                      <a:pt x="211136" y="710"/>
                    </a:lnTo>
                    <a:lnTo>
                      <a:pt x="202830" y="710"/>
                    </a:lnTo>
                    <a:lnTo>
                      <a:pt x="202830" y="40808"/>
                    </a:lnTo>
                    <a:cubicBezTo>
                      <a:pt x="202830" y="49236"/>
                      <a:pt x="196380" y="54735"/>
                      <a:pt x="188870" y="54735"/>
                    </a:cubicBezTo>
                    <a:close/>
                    <a:moveTo>
                      <a:pt x="221274" y="710"/>
                    </a:moveTo>
                    <a:lnTo>
                      <a:pt x="221274" y="8516"/>
                    </a:lnTo>
                    <a:lnTo>
                      <a:pt x="239740" y="8516"/>
                    </a:lnTo>
                    <a:lnTo>
                      <a:pt x="239740" y="61832"/>
                    </a:lnTo>
                    <a:lnTo>
                      <a:pt x="248045" y="61832"/>
                    </a:lnTo>
                    <a:lnTo>
                      <a:pt x="248045" y="8516"/>
                    </a:lnTo>
                    <a:lnTo>
                      <a:pt x="266512" y="8516"/>
                    </a:lnTo>
                    <a:lnTo>
                      <a:pt x="266512" y="710"/>
                    </a:lnTo>
                    <a:lnTo>
                      <a:pt x="221274" y="710"/>
                    </a:lnTo>
                    <a:close/>
                    <a:moveTo>
                      <a:pt x="277323" y="710"/>
                    </a:moveTo>
                    <a:lnTo>
                      <a:pt x="277323" y="61832"/>
                    </a:lnTo>
                    <a:lnTo>
                      <a:pt x="285541" y="61832"/>
                    </a:lnTo>
                    <a:lnTo>
                      <a:pt x="285541" y="710"/>
                    </a:lnTo>
                    <a:lnTo>
                      <a:pt x="277323" y="710"/>
                    </a:lnTo>
                    <a:close/>
                    <a:moveTo>
                      <a:pt x="298198" y="31404"/>
                    </a:moveTo>
                    <a:cubicBezTo>
                      <a:pt x="298198" y="48703"/>
                      <a:pt x="311628" y="62719"/>
                      <a:pt x="328945" y="62719"/>
                    </a:cubicBezTo>
                    <a:cubicBezTo>
                      <a:pt x="346352" y="62719"/>
                      <a:pt x="359875" y="48703"/>
                      <a:pt x="359875" y="31404"/>
                    </a:cubicBezTo>
                    <a:cubicBezTo>
                      <a:pt x="359875" y="14016"/>
                      <a:pt x="346352" y="0"/>
                      <a:pt x="328945" y="0"/>
                    </a:cubicBezTo>
                    <a:cubicBezTo>
                      <a:pt x="311628" y="0"/>
                      <a:pt x="298198" y="14016"/>
                      <a:pt x="298198" y="31404"/>
                    </a:cubicBezTo>
                    <a:close/>
                    <a:moveTo>
                      <a:pt x="306415" y="31404"/>
                    </a:moveTo>
                    <a:cubicBezTo>
                      <a:pt x="306415" y="18452"/>
                      <a:pt x="316223" y="7984"/>
                      <a:pt x="328945" y="7984"/>
                    </a:cubicBezTo>
                    <a:cubicBezTo>
                      <a:pt x="341757" y="7984"/>
                      <a:pt x="351565" y="18452"/>
                      <a:pt x="351565" y="31404"/>
                    </a:cubicBezTo>
                    <a:cubicBezTo>
                      <a:pt x="351565" y="44356"/>
                      <a:pt x="341757" y="54735"/>
                      <a:pt x="328945" y="54735"/>
                    </a:cubicBezTo>
                    <a:cubicBezTo>
                      <a:pt x="316223" y="54735"/>
                      <a:pt x="306415" y="44356"/>
                      <a:pt x="306415" y="31404"/>
                    </a:cubicBezTo>
                    <a:close/>
                    <a:moveTo>
                      <a:pt x="416321" y="61832"/>
                    </a:moveTo>
                    <a:lnTo>
                      <a:pt x="416321" y="710"/>
                    </a:lnTo>
                    <a:lnTo>
                      <a:pt x="408106" y="710"/>
                    </a:lnTo>
                    <a:lnTo>
                      <a:pt x="408106" y="46396"/>
                    </a:lnTo>
                    <a:lnTo>
                      <a:pt x="380623" y="710"/>
                    </a:lnTo>
                    <a:lnTo>
                      <a:pt x="372492" y="710"/>
                    </a:lnTo>
                    <a:lnTo>
                      <a:pt x="372492" y="61832"/>
                    </a:lnTo>
                    <a:lnTo>
                      <a:pt x="380717" y="61832"/>
                    </a:lnTo>
                    <a:lnTo>
                      <a:pt x="380717" y="15791"/>
                    </a:lnTo>
                    <a:lnTo>
                      <a:pt x="408457" y="61832"/>
                    </a:lnTo>
                    <a:lnTo>
                      <a:pt x="416321" y="61832"/>
                    </a:lnTo>
                    <a:close/>
                    <a:moveTo>
                      <a:pt x="437401" y="44179"/>
                    </a:moveTo>
                    <a:cubicBezTo>
                      <a:pt x="436082" y="44179"/>
                      <a:pt x="430513" y="44179"/>
                      <a:pt x="429185" y="44179"/>
                    </a:cubicBezTo>
                    <a:cubicBezTo>
                      <a:pt x="429185" y="53760"/>
                      <a:pt x="438017" y="62719"/>
                      <a:pt x="450483" y="62719"/>
                    </a:cubicBezTo>
                    <a:cubicBezTo>
                      <a:pt x="462408" y="62719"/>
                      <a:pt x="469741" y="55534"/>
                      <a:pt x="470804" y="46752"/>
                    </a:cubicBezTo>
                    <a:cubicBezTo>
                      <a:pt x="472037" y="36993"/>
                      <a:pt x="465946" y="30517"/>
                      <a:pt x="454543" y="27589"/>
                    </a:cubicBezTo>
                    <a:lnTo>
                      <a:pt x="446593" y="25637"/>
                    </a:lnTo>
                    <a:cubicBezTo>
                      <a:pt x="438909" y="23774"/>
                      <a:pt x="437932" y="19782"/>
                      <a:pt x="437932" y="17121"/>
                    </a:cubicBezTo>
                    <a:cubicBezTo>
                      <a:pt x="437932" y="11532"/>
                      <a:pt x="443415" y="7895"/>
                      <a:pt x="449335" y="7895"/>
                    </a:cubicBezTo>
                    <a:cubicBezTo>
                      <a:pt x="455957" y="7895"/>
                      <a:pt x="460814" y="11799"/>
                      <a:pt x="460814" y="17919"/>
                    </a:cubicBezTo>
                    <a:cubicBezTo>
                      <a:pt x="462227" y="17919"/>
                      <a:pt x="467625" y="17919"/>
                      <a:pt x="469039" y="17919"/>
                    </a:cubicBezTo>
                    <a:cubicBezTo>
                      <a:pt x="469039" y="6919"/>
                      <a:pt x="460548" y="0"/>
                      <a:pt x="449420" y="0"/>
                    </a:cubicBezTo>
                    <a:cubicBezTo>
                      <a:pt x="439080" y="0"/>
                      <a:pt x="429716" y="6919"/>
                      <a:pt x="429716" y="17210"/>
                    </a:cubicBezTo>
                    <a:cubicBezTo>
                      <a:pt x="429716" y="22532"/>
                      <a:pt x="431661" y="29896"/>
                      <a:pt x="444563" y="33178"/>
                    </a:cubicBezTo>
                    <a:lnTo>
                      <a:pt x="452428" y="35130"/>
                    </a:lnTo>
                    <a:cubicBezTo>
                      <a:pt x="457902" y="36372"/>
                      <a:pt x="463290" y="39476"/>
                      <a:pt x="462759" y="46042"/>
                    </a:cubicBezTo>
                    <a:cubicBezTo>
                      <a:pt x="462057" y="50655"/>
                      <a:pt x="458253" y="55001"/>
                      <a:pt x="450483" y="55001"/>
                    </a:cubicBezTo>
                    <a:cubicBezTo>
                      <a:pt x="442789" y="55001"/>
                      <a:pt x="437496" y="49501"/>
                      <a:pt x="437401" y="44179"/>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148">
                <a:extLst>
                  <a:ext uri="{FF2B5EF4-FFF2-40B4-BE49-F238E27FC236}">
                    <a16:creationId xmlns:a16="http://schemas.microsoft.com/office/drawing/2014/main" id="{423F72A9-6CEA-F594-8B6A-3CBB25570E75}"/>
                  </a:ext>
                </a:extLst>
              </p:cNvPr>
              <p:cNvSpPr/>
              <p:nvPr/>
            </p:nvSpPr>
            <p:spPr>
              <a:xfrm>
                <a:off x="5896871" y="3316553"/>
                <a:ext cx="171623" cy="164163"/>
              </a:xfrm>
              <a:custGeom>
                <a:avLst/>
                <a:gdLst>
                  <a:gd name="connsiteX0" fmla="*/ 127574 w 171623"/>
                  <a:gd name="connsiteY0" fmla="*/ 4123 h 164163"/>
                  <a:gd name="connsiteX1" fmla="*/ 123188 w 171623"/>
                  <a:gd name="connsiteY1" fmla="*/ 17335 h 164163"/>
                  <a:gd name="connsiteX2" fmla="*/ 77086 w 171623"/>
                  <a:gd name="connsiteY2" fmla="*/ 0 h 164163"/>
                  <a:gd name="connsiteX3" fmla="*/ 0 w 171623"/>
                  <a:gd name="connsiteY3" fmla="*/ 82082 h 164163"/>
                  <a:gd name="connsiteX4" fmla="*/ 77086 w 171623"/>
                  <a:gd name="connsiteY4" fmla="*/ 164164 h 164163"/>
                  <a:gd name="connsiteX5" fmla="*/ 122908 w 171623"/>
                  <a:gd name="connsiteY5" fmla="*/ 146923 h 164163"/>
                  <a:gd name="connsiteX6" fmla="*/ 127574 w 171623"/>
                  <a:gd name="connsiteY6" fmla="*/ 160884 h 164163"/>
                  <a:gd name="connsiteX7" fmla="*/ 127574 w 171623"/>
                  <a:gd name="connsiteY7" fmla="*/ 161072 h 164163"/>
                  <a:gd name="connsiteX8" fmla="*/ 171624 w 171623"/>
                  <a:gd name="connsiteY8" fmla="*/ 161072 h 164163"/>
                  <a:gd name="connsiteX9" fmla="*/ 171624 w 171623"/>
                  <a:gd name="connsiteY9" fmla="*/ 3748 h 164163"/>
                  <a:gd name="connsiteX10" fmla="*/ 127574 w 171623"/>
                  <a:gd name="connsiteY10" fmla="*/ 3748 h 164163"/>
                  <a:gd name="connsiteX11" fmla="*/ 127574 w 171623"/>
                  <a:gd name="connsiteY11" fmla="*/ 4123 h 164163"/>
                  <a:gd name="connsiteX12" fmla="*/ 85485 w 171623"/>
                  <a:gd name="connsiteY12" fmla="*/ 123029 h 164163"/>
                  <a:gd name="connsiteX13" fmla="*/ 44795 w 171623"/>
                  <a:gd name="connsiteY13" fmla="*/ 82175 h 164163"/>
                  <a:gd name="connsiteX14" fmla="*/ 85485 w 171623"/>
                  <a:gd name="connsiteY14" fmla="*/ 41603 h 164163"/>
                  <a:gd name="connsiteX15" fmla="*/ 126175 w 171623"/>
                  <a:gd name="connsiteY15" fmla="*/ 82175 h 164163"/>
                  <a:gd name="connsiteX16" fmla="*/ 85485 w 171623"/>
                  <a:gd name="connsiteY16" fmla="*/ 123029 h 16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23" h="164163">
                    <a:moveTo>
                      <a:pt x="127574" y="4123"/>
                    </a:moveTo>
                    <a:lnTo>
                      <a:pt x="123188" y="17335"/>
                    </a:lnTo>
                    <a:cubicBezTo>
                      <a:pt x="111429" y="5247"/>
                      <a:pt x="93138" y="0"/>
                      <a:pt x="77086" y="0"/>
                    </a:cubicBezTo>
                    <a:cubicBezTo>
                      <a:pt x="36677" y="0"/>
                      <a:pt x="0" y="31390"/>
                      <a:pt x="0" y="82082"/>
                    </a:cubicBezTo>
                    <a:cubicBezTo>
                      <a:pt x="0" y="132774"/>
                      <a:pt x="36677" y="164164"/>
                      <a:pt x="77086" y="164164"/>
                    </a:cubicBezTo>
                    <a:cubicBezTo>
                      <a:pt x="92391" y="164164"/>
                      <a:pt x="111056" y="158730"/>
                      <a:pt x="122908" y="146923"/>
                    </a:cubicBezTo>
                    <a:lnTo>
                      <a:pt x="127574" y="160884"/>
                    </a:lnTo>
                    <a:lnTo>
                      <a:pt x="127574" y="161072"/>
                    </a:lnTo>
                    <a:lnTo>
                      <a:pt x="171624" y="161072"/>
                    </a:lnTo>
                    <a:lnTo>
                      <a:pt x="171624" y="3748"/>
                    </a:lnTo>
                    <a:lnTo>
                      <a:pt x="127574" y="3748"/>
                    </a:lnTo>
                    <a:lnTo>
                      <a:pt x="127574" y="4123"/>
                    </a:lnTo>
                    <a:close/>
                    <a:moveTo>
                      <a:pt x="85485" y="123029"/>
                    </a:moveTo>
                    <a:cubicBezTo>
                      <a:pt x="63274" y="123029"/>
                      <a:pt x="44795" y="105132"/>
                      <a:pt x="44795" y="82175"/>
                    </a:cubicBezTo>
                    <a:cubicBezTo>
                      <a:pt x="44795" y="58844"/>
                      <a:pt x="63274" y="41603"/>
                      <a:pt x="85485" y="41603"/>
                    </a:cubicBezTo>
                    <a:cubicBezTo>
                      <a:pt x="106016" y="41603"/>
                      <a:pt x="126175" y="57813"/>
                      <a:pt x="126175" y="82175"/>
                    </a:cubicBezTo>
                    <a:cubicBezTo>
                      <a:pt x="126268" y="106163"/>
                      <a:pt x="107043" y="123029"/>
                      <a:pt x="85485" y="123029"/>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149">
                <a:extLst>
                  <a:ext uri="{FF2B5EF4-FFF2-40B4-BE49-F238E27FC236}">
                    <a16:creationId xmlns:a16="http://schemas.microsoft.com/office/drawing/2014/main" id="{6511A4AD-2A2E-36AC-9F20-20ED3990BA65}"/>
                  </a:ext>
                </a:extLst>
              </p:cNvPr>
              <p:cNvSpPr/>
              <p:nvPr/>
            </p:nvSpPr>
            <p:spPr>
              <a:xfrm>
                <a:off x="6482945" y="3316178"/>
                <a:ext cx="152404" cy="164538"/>
              </a:xfrm>
              <a:custGeom>
                <a:avLst/>
                <a:gdLst>
                  <a:gd name="connsiteX0" fmla="*/ 86510 w 152404"/>
                  <a:gd name="connsiteY0" fmla="*/ 41323 h 164538"/>
                  <a:gd name="connsiteX1" fmla="*/ 119457 w 152404"/>
                  <a:gd name="connsiteY1" fmla="*/ 57158 h 164538"/>
                  <a:gd name="connsiteX2" fmla="*/ 152405 w 152404"/>
                  <a:gd name="connsiteY2" fmla="*/ 33826 h 164538"/>
                  <a:gd name="connsiteX3" fmla="*/ 86140 w 152404"/>
                  <a:gd name="connsiteY3" fmla="*/ 0 h 164538"/>
                  <a:gd name="connsiteX4" fmla="*/ 0 w 152404"/>
                  <a:gd name="connsiteY4" fmla="*/ 82082 h 164538"/>
                  <a:gd name="connsiteX5" fmla="*/ 86140 w 152404"/>
                  <a:gd name="connsiteY5" fmla="*/ 164539 h 164538"/>
                  <a:gd name="connsiteX6" fmla="*/ 152405 w 152404"/>
                  <a:gd name="connsiteY6" fmla="*/ 130713 h 164538"/>
                  <a:gd name="connsiteX7" fmla="*/ 119457 w 152404"/>
                  <a:gd name="connsiteY7" fmla="*/ 107381 h 164538"/>
                  <a:gd name="connsiteX8" fmla="*/ 86510 w 152404"/>
                  <a:gd name="connsiteY8" fmla="*/ 123310 h 164538"/>
                  <a:gd name="connsiteX9" fmla="*/ 44796 w 152404"/>
                  <a:gd name="connsiteY9" fmla="*/ 82082 h 164538"/>
                  <a:gd name="connsiteX10" fmla="*/ 86510 w 152404"/>
                  <a:gd name="connsiteY10" fmla="*/ 41323 h 1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4" h="164538">
                    <a:moveTo>
                      <a:pt x="86510" y="41323"/>
                    </a:moveTo>
                    <a:cubicBezTo>
                      <a:pt x="99298" y="41323"/>
                      <a:pt x="112456" y="47413"/>
                      <a:pt x="119457" y="57158"/>
                    </a:cubicBezTo>
                    <a:lnTo>
                      <a:pt x="152405" y="33826"/>
                    </a:lnTo>
                    <a:cubicBezTo>
                      <a:pt x="137558" y="13587"/>
                      <a:pt x="114695" y="0"/>
                      <a:pt x="86140" y="0"/>
                    </a:cubicBezTo>
                    <a:cubicBezTo>
                      <a:pt x="40319" y="0"/>
                      <a:pt x="0" y="32140"/>
                      <a:pt x="0" y="82082"/>
                    </a:cubicBezTo>
                    <a:cubicBezTo>
                      <a:pt x="0" y="132119"/>
                      <a:pt x="40414" y="164539"/>
                      <a:pt x="86140" y="164539"/>
                    </a:cubicBezTo>
                    <a:cubicBezTo>
                      <a:pt x="114790" y="164539"/>
                      <a:pt x="137653" y="151327"/>
                      <a:pt x="152405" y="130713"/>
                    </a:cubicBezTo>
                    <a:lnTo>
                      <a:pt x="119457" y="107381"/>
                    </a:lnTo>
                    <a:cubicBezTo>
                      <a:pt x="112361" y="117220"/>
                      <a:pt x="99298" y="123310"/>
                      <a:pt x="86510" y="123310"/>
                    </a:cubicBezTo>
                    <a:cubicBezTo>
                      <a:pt x="61597" y="123310"/>
                      <a:pt x="44796" y="105413"/>
                      <a:pt x="44796" y="82082"/>
                    </a:cubicBezTo>
                    <a:cubicBezTo>
                      <a:pt x="44702" y="59219"/>
                      <a:pt x="61597" y="41323"/>
                      <a:pt x="86510" y="41323"/>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150">
                <a:extLst>
                  <a:ext uri="{FF2B5EF4-FFF2-40B4-BE49-F238E27FC236}">
                    <a16:creationId xmlns:a16="http://schemas.microsoft.com/office/drawing/2014/main" id="{697BC24D-D368-E769-56C7-4A18CDAEBB82}"/>
                  </a:ext>
                </a:extLst>
              </p:cNvPr>
              <p:cNvSpPr/>
              <p:nvPr/>
            </p:nvSpPr>
            <p:spPr>
              <a:xfrm>
                <a:off x="6748545" y="3316272"/>
                <a:ext cx="131307" cy="164538"/>
              </a:xfrm>
              <a:custGeom>
                <a:avLst/>
                <a:gdLst>
                  <a:gd name="connsiteX0" fmla="*/ 88938 w 131307"/>
                  <a:gd name="connsiteY0" fmla="*/ 68589 h 164538"/>
                  <a:gd name="connsiteX1" fmla="*/ 62992 w 131307"/>
                  <a:gd name="connsiteY1" fmla="*/ 61843 h 164538"/>
                  <a:gd name="connsiteX2" fmla="*/ 47500 w 131307"/>
                  <a:gd name="connsiteY2" fmla="*/ 48349 h 164538"/>
                  <a:gd name="connsiteX3" fmla="*/ 65705 w 131307"/>
                  <a:gd name="connsiteY3" fmla="*/ 35138 h 164538"/>
                  <a:gd name="connsiteX4" fmla="*/ 84925 w 131307"/>
                  <a:gd name="connsiteY4" fmla="*/ 51348 h 164538"/>
                  <a:gd name="connsiteX5" fmla="*/ 127018 w 131307"/>
                  <a:gd name="connsiteY5" fmla="*/ 51348 h 164538"/>
                  <a:gd name="connsiteX6" fmla="*/ 65051 w 131307"/>
                  <a:gd name="connsiteY6" fmla="*/ 0 h 164538"/>
                  <a:gd name="connsiteX7" fmla="*/ 3453 w 131307"/>
                  <a:gd name="connsiteY7" fmla="*/ 46945 h 164538"/>
                  <a:gd name="connsiteX8" fmla="*/ 49179 w 131307"/>
                  <a:gd name="connsiteY8" fmla="*/ 96980 h 164538"/>
                  <a:gd name="connsiteX9" fmla="*/ 70088 w 131307"/>
                  <a:gd name="connsiteY9" fmla="*/ 102040 h 164538"/>
                  <a:gd name="connsiteX10" fmla="*/ 87259 w 131307"/>
                  <a:gd name="connsiteY10" fmla="*/ 115252 h 164538"/>
                  <a:gd name="connsiteX11" fmla="*/ 64671 w 131307"/>
                  <a:gd name="connsiteY11" fmla="*/ 129776 h 164538"/>
                  <a:gd name="connsiteX12" fmla="*/ 41438 w 131307"/>
                  <a:gd name="connsiteY12" fmla="*/ 110848 h 164538"/>
                  <a:gd name="connsiteX13" fmla="*/ 0 w 131307"/>
                  <a:gd name="connsiteY13" fmla="*/ 110848 h 164538"/>
                  <a:gd name="connsiteX14" fmla="*/ 65326 w 131307"/>
                  <a:gd name="connsiteY14" fmla="*/ 164538 h 164538"/>
                  <a:gd name="connsiteX15" fmla="*/ 131306 w 131307"/>
                  <a:gd name="connsiteY15" fmla="*/ 115159 h 164538"/>
                  <a:gd name="connsiteX16" fmla="*/ 88938 w 131307"/>
                  <a:gd name="connsiteY16" fmla="*/ 68589 h 1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307" h="164538">
                    <a:moveTo>
                      <a:pt x="88938" y="68589"/>
                    </a:moveTo>
                    <a:lnTo>
                      <a:pt x="62992" y="61843"/>
                    </a:lnTo>
                    <a:cubicBezTo>
                      <a:pt x="54226" y="59500"/>
                      <a:pt x="47500" y="55752"/>
                      <a:pt x="47500" y="48349"/>
                    </a:cubicBezTo>
                    <a:cubicBezTo>
                      <a:pt x="47500" y="40198"/>
                      <a:pt x="55621" y="35138"/>
                      <a:pt x="65705" y="35138"/>
                    </a:cubicBezTo>
                    <a:cubicBezTo>
                      <a:pt x="76150" y="35138"/>
                      <a:pt x="84925" y="40853"/>
                      <a:pt x="84925" y="51348"/>
                    </a:cubicBezTo>
                    <a:lnTo>
                      <a:pt x="127018" y="51348"/>
                    </a:lnTo>
                    <a:cubicBezTo>
                      <a:pt x="127388" y="14149"/>
                      <a:pt x="93701" y="0"/>
                      <a:pt x="65051" y="0"/>
                    </a:cubicBezTo>
                    <a:cubicBezTo>
                      <a:pt x="28650" y="0"/>
                      <a:pt x="3453" y="22676"/>
                      <a:pt x="3453" y="46945"/>
                    </a:cubicBezTo>
                    <a:cubicBezTo>
                      <a:pt x="3453" y="63529"/>
                      <a:pt x="8870" y="86111"/>
                      <a:pt x="49179" y="96980"/>
                    </a:cubicBezTo>
                    <a:lnTo>
                      <a:pt x="70088" y="102040"/>
                    </a:lnTo>
                    <a:cubicBezTo>
                      <a:pt x="81852" y="105038"/>
                      <a:pt x="87259" y="108506"/>
                      <a:pt x="87259" y="115252"/>
                    </a:cubicBezTo>
                    <a:cubicBezTo>
                      <a:pt x="87259" y="124341"/>
                      <a:pt x="77459" y="129776"/>
                      <a:pt x="64671" y="129776"/>
                    </a:cubicBezTo>
                    <a:cubicBezTo>
                      <a:pt x="49179" y="129776"/>
                      <a:pt x="41438" y="119937"/>
                      <a:pt x="41438" y="110848"/>
                    </a:cubicBezTo>
                    <a:lnTo>
                      <a:pt x="0" y="110848"/>
                    </a:lnTo>
                    <a:cubicBezTo>
                      <a:pt x="379" y="145611"/>
                      <a:pt x="32293" y="164538"/>
                      <a:pt x="65326" y="164538"/>
                    </a:cubicBezTo>
                    <a:cubicBezTo>
                      <a:pt x="97619" y="164538"/>
                      <a:pt x="131306" y="148329"/>
                      <a:pt x="131306" y="115159"/>
                    </a:cubicBezTo>
                    <a:cubicBezTo>
                      <a:pt x="131401" y="102321"/>
                      <a:pt x="126639" y="78709"/>
                      <a:pt x="88938" y="68589"/>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1">
                <a:extLst>
                  <a:ext uri="{FF2B5EF4-FFF2-40B4-BE49-F238E27FC236}">
                    <a16:creationId xmlns:a16="http://schemas.microsoft.com/office/drawing/2014/main" id="{C6A4ACAE-93D1-E126-C147-93B9795E5BA5}"/>
                  </a:ext>
                </a:extLst>
              </p:cNvPr>
              <p:cNvSpPr/>
              <p:nvPr/>
            </p:nvSpPr>
            <p:spPr>
              <a:xfrm>
                <a:off x="6109841" y="3316084"/>
                <a:ext cx="251886" cy="161727"/>
              </a:xfrm>
              <a:custGeom>
                <a:avLst/>
                <a:gdLst>
                  <a:gd name="connsiteX0" fmla="*/ 191784 w 251886"/>
                  <a:gd name="connsiteY0" fmla="*/ 0 h 161727"/>
                  <a:gd name="connsiteX1" fmla="*/ 139427 w 251886"/>
                  <a:gd name="connsiteY1" fmla="*/ 30359 h 161727"/>
                  <a:gd name="connsiteX2" fmla="*/ 91178 w 251886"/>
                  <a:gd name="connsiteY2" fmla="*/ 0 h 161727"/>
                  <a:gd name="connsiteX3" fmla="*/ 41529 w 251886"/>
                  <a:gd name="connsiteY3" fmla="*/ 33451 h 161727"/>
                  <a:gd name="connsiteX4" fmla="*/ 31823 w 251886"/>
                  <a:gd name="connsiteY4" fmla="*/ 4404 h 161727"/>
                  <a:gd name="connsiteX5" fmla="*/ 31730 w 251886"/>
                  <a:gd name="connsiteY5" fmla="*/ 4217 h 161727"/>
                  <a:gd name="connsiteX6" fmla="*/ 0 w 251886"/>
                  <a:gd name="connsiteY6" fmla="*/ 4217 h 161727"/>
                  <a:gd name="connsiteX7" fmla="*/ 0 w 251886"/>
                  <a:gd name="connsiteY7" fmla="*/ 161728 h 161727"/>
                  <a:gd name="connsiteX8" fmla="*/ 44609 w 251886"/>
                  <a:gd name="connsiteY8" fmla="*/ 161728 h 161727"/>
                  <a:gd name="connsiteX9" fmla="*/ 44609 w 251886"/>
                  <a:gd name="connsiteY9" fmla="*/ 75897 h 161727"/>
                  <a:gd name="connsiteX10" fmla="*/ 74380 w 251886"/>
                  <a:gd name="connsiteY10" fmla="*/ 46007 h 161727"/>
                  <a:gd name="connsiteX11" fmla="*/ 104150 w 251886"/>
                  <a:gd name="connsiteY11" fmla="*/ 75897 h 161727"/>
                  <a:gd name="connsiteX12" fmla="*/ 104150 w 251886"/>
                  <a:gd name="connsiteY12" fmla="*/ 161634 h 161727"/>
                  <a:gd name="connsiteX13" fmla="*/ 148382 w 251886"/>
                  <a:gd name="connsiteY13" fmla="*/ 161634 h 161727"/>
                  <a:gd name="connsiteX14" fmla="*/ 148382 w 251886"/>
                  <a:gd name="connsiteY14" fmla="*/ 75897 h 161727"/>
                  <a:gd name="connsiteX15" fmla="*/ 178161 w 251886"/>
                  <a:gd name="connsiteY15" fmla="*/ 46007 h 161727"/>
                  <a:gd name="connsiteX16" fmla="*/ 207931 w 251886"/>
                  <a:gd name="connsiteY16" fmla="*/ 75897 h 161727"/>
                  <a:gd name="connsiteX17" fmla="*/ 207931 w 251886"/>
                  <a:gd name="connsiteY17" fmla="*/ 161634 h 161727"/>
                  <a:gd name="connsiteX18" fmla="*/ 251883 w 251886"/>
                  <a:gd name="connsiteY18" fmla="*/ 161634 h 161727"/>
                  <a:gd name="connsiteX19" fmla="*/ 251883 w 251886"/>
                  <a:gd name="connsiteY19" fmla="*/ 60625 h 161727"/>
                  <a:gd name="connsiteX20" fmla="*/ 191784 w 251886"/>
                  <a:gd name="connsiteY20" fmla="*/ 0 h 16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1886" h="161727">
                    <a:moveTo>
                      <a:pt x="191784" y="0"/>
                    </a:moveTo>
                    <a:cubicBezTo>
                      <a:pt x="169386" y="0"/>
                      <a:pt x="149881" y="12181"/>
                      <a:pt x="139427" y="30359"/>
                    </a:cubicBezTo>
                    <a:cubicBezTo>
                      <a:pt x="130747" y="12369"/>
                      <a:pt x="112456" y="0"/>
                      <a:pt x="91178" y="0"/>
                    </a:cubicBezTo>
                    <a:cubicBezTo>
                      <a:pt x="68780" y="0"/>
                      <a:pt x="49555" y="13774"/>
                      <a:pt x="41529" y="33451"/>
                    </a:cubicBezTo>
                    <a:lnTo>
                      <a:pt x="31823" y="4404"/>
                    </a:lnTo>
                    <a:lnTo>
                      <a:pt x="31730" y="4217"/>
                    </a:lnTo>
                    <a:lnTo>
                      <a:pt x="0" y="4217"/>
                    </a:lnTo>
                    <a:lnTo>
                      <a:pt x="0" y="161728"/>
                    </a:lnTo>
                    <a:lnTo>
                      <a:pt x="44609" y="161728"/>
                    </a:lnTo>
                    <a:lnTo>
                      <a:pt x="44609" y="75897"/>
                    </a:lnTo>
                    <a:cubicBezTo>
                      <a:pt x="44609" y="59407"/>
                      <a:pt x="57955" y="46007"/>
                      <a:pt x="74380" y="46007"/>
                    </a:cubicBezTo>
                    <a:cubicBezTo>
                      <a:pt x="90804" y="46007"/>
                      <a:pt x="104150" y="59407"/>
                      <a:pt x="104150" y="75897"/>
                    </a:cubicBezTo>
                    <a:lnTo>
                      <a:pt x="104150" y="161634"/>
                    </a:lnTo>
                    <a:lnTo>
                      <a:pt x="148382" y="161634"/>
                    </a:lnTo>
                    <a:lnTo>
                      <a:pt x="148382" y="75897"/>
                    </a:lnTo>
                    <a:cubicBezTo>
                      <a:pt x="148382" y="59407"/>
                      <a:pt x="161730" y="46007"/>
                      <a:pt x="178161" y="46007"/>
                    </a:cubicBezTo>
                    <a:cubicBezTo>
                      <a:pt x="194583" y="46007"/>
                      <a:pt x="207931" y="59407"/>
                      <a:pt x="207931" y="75897"/>
                    </a:cubicBezTo>
                    <a:lnTo>
                      <a:pt x="207931" y="161634"/>
                    </a:lnTo>
                    <a:lnTo>
                      <a:pt x="251883" y="161634"/>
                    </a:lnTo>
                    <a:lnTo>
                      <a:pt x="251883" y="60625"/>
                    </a:lnTo>
                    <a:cubicBezTo>
                      <a:pt x="252253" y="27173"/>
                      <a:pt x="225196" y="0"/>
                      <a:pt x="191784"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2">
                <a:extLst>
                  <a:ext uri="{FF2B5EF4-FFF2-40B4-BE49-F238E27FC236}">
                    <a16:creationId xmlns:a16="http://schemas.microsoft.com/office/drawing/2014/main" id="{DDB6DD5A-D9A8-99A3-841C-70CC171F9C7E}"/>
                  </a:ext>
                </a:extLst>
              </p:cNvPr>
              <p:cNvSpPr/>
              <p:nvPr/>
            </p:nvSpPr>
            <p:spPr>
              <a:xfrm>
                <a:off x="6403436" y="3320299"/>
                <a:ext cx="45821" cy="157511"/>
              </a:xfrm>
              <a:custGeom>
                <a:avLst/>
                <a:gdLst>
                  <a:gd name="connsiteX0" fmla="*/ 45821 w 45821"/>
                  <a:gd name="connsiteY0" fmla="*/ 0 h 157511"/>
                  <a:gd name="connsiteX1" fmla="*/ 0 w 45821"/>
                  <a:gd name="connsiteY1" fmla="*/ 0 h 157511"/>
                  <a:gd name="connsiteX2" fmla="*/ 0 w 45821"/>
                  <a:gd name="connsiteY2" fmla="*/ 157511 h 157511"/>
                  <a:gd name="connsiteX3" fmla="*/ 45821 w 45821"/>
                  <a:gd name="connsiteY3" fmla="*/ 157511 h 157511"/>
                  <a:gd name="connsiteX4" fmla="*/ 45821 w 45821"/>
                  <a:gd name="connsiteY4" fmla="*/ 0 h 15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1" h="157511">
                    <a:moveTo>
                      <a:pt x="45821" y="0"/>
                    </a:moveTo>
                    <a:lnTo>
                      <a:pt x="0" y="0"/>
                    </a:lnTo>
                    <a:lnTo>
                      <a:pt x="0" y="157511"/>
                    </a:lnTo>
                    <a:lnTo>
                      <a:pt x="45821" y="157511"/>
                    </a:lnTo>
                    <a:lnTo>
                      <a:pt x="45821" y="0"/>
                    </a:ln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3">
                <a:extLst>
                  <a:ext uri="{FF2B5EF4-FFF2-40B4-BE49-F238E27FC236}">
                    <a16:creationId xmlns:a16="http://schemas.microsoft.com/office/drawing/2014/main" id="{674409E2-261B-4EA0-B831-908A3CA3B582}"/>
                  </a:ext>
                </a:extLst>
              </p:cNvPr>
              <p:cNvSpPr/>
              <p:nvPr/>
            </p:nvSpPr>
            <p:spPr>
              <a:xfrm>
                <a:off x="6399879" y="3238500"/>
                <a:ext cx="53011" cy="53222"/>
              </a:xfrm>
              <a:custGeom>
                <a:avLst/>
                <a:gdLst>
                  <a:gd name="connsiteX0" fmla="*/ 26506 w 53011"/>
                  <a:gd name="connsiteY0" fmla="*/ 0 h 53222"/>
                  <a:gd name="connsiteX1" fmla="*/ 0 w 53011"/>
                  <a:gd name="connsiteY1" fmla="*/ 26611 h 53222"/>
                  <a:gd name="connsiteX2" fmla="*/ 26506 w 53011"/>
                  <a:gd name="connsiteY2" fmla="*/ 53222 h 53222"/>
                  <a:gd name="connsiteX3" fmla="*/ 53012 w 53011"/>
                  <a:gd name="connsiteY3" fmla="*/ 26611 h 53222"/>
                  <a:gd name="connsiteX4" fmla="*/ 26506 w 53011"/>
                  <a:gd name="connsiteY4" fmla="*/ 0 h 5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11" h="53222">
                    <a:moveTo>
                      <a:pt x="26506" y="0"/>
                    </a:moveTo>
                    <a:cubicBezTo>
                      <a:pt x="11858" y="0"/>
                      <a:pt x="0" y="11900"/>
                      <a:pt x="0" y="26611"/>
                    </a:cubicBezTo>
                    <a:cubicBezTo>
                      <a:pt x="0" y="41322"/>
                      <a:pt x="11858" y="53222"/>
                      <a:pt x="26506" y="53222"/>
                    </a:cubicBezTo>
                    <a:cubicBezTo>
                      <a:pt x="41154" y="53222"/>
                      <a:pt x="53012" y="41322"/>
                      <a:pt x="53012" y="26611"/>
                    </a:cubicBezTo>
                    <a:cubicBezTo>
                      <a:pt x="53012" y="11900"/>
                      <a:pt x="41154" y="0"/>
                      <a:pt x="26506"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4">
                <a:extLst>
                  <a:ext uri="{FF2B5EF4-FFF2-40B4-BE49-F238E27FC236}">
                    <a16:creationId xmlns:a16="http://schemas.microsoft.com/office/drawing/2014/main" id="{85961A02-C9FD-A790-0BC4-ECAB8610CD59}"/>
                  </a:ext>
                </a:extLst>
              </p:cNvPr>
              <p:cNvSpPr/>
              <p:nvPr/>
            </p:nvSpPr>
            <p:spPr>
              <a:xfrm>
                <a:off x="6666229" y="3320299"/>
                <a:ext cx="45830" cy="157511"/>
              </a:xfrm>
              <a:custGeom>
                <a:avLst/>
                <a:gdLst>
                  <a:gd name="connsiteX0" fmla="*/ 45830 w 45830"/>
                  <a:gd name="connsiteY0" fmla="*/ 0 h 157511"/>
                  <a:gd name="connsiteX1" fmla="*/ 0 w 45830"/>
                  <a:gd name="connsiteY1" fmla="*/ 0 h 157511"/>
                  <a:gd name="connsiteX2" fmla="*/ 0 w 45830"/>
                  <a:gd name="connsiteY2" fmla="*/ 157511 h 157511"/>
                  <a:gd name="connsiteX3" fmla="*/ 45830 w 45830"/>
                  <a:gd name="connsiteY3" fmla="*/ 157511 h 157511"/>
                  <a:gd name="connsiteX4" fmla="*/ 45830 w 45830"/>
                  <a:gd name="connsiteY4" fmla="*/ 0 h 15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30" h="157511">
                    <a:moveTo>
                      <a:pt x="45830" y="0"/>
                    </a:moveTo>
                    <a:lnTo>
                      <a:pt x="0" y="0"/>
                    </a:lnTo>
                    <a:lnTo>
                      <a:pt x="0" y="157511"/>
                    </a:lnTo>
                    <a:lnTo>
                      <a:pt x="45830" y="157511"/>
                    </a:lnTo>
                    <a:lnTo>
                      <a:pt x="45830" y="0"/>
                    </a:ln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5">
                <a:extLst>
                  <a:ext uri="{FF2B5EF4-FFF2-40B4-BE49-F238E27FC236}">
                    <a16:creationId xmlns:a16="http://schemas.microsoft.com/office/drawing/2014/main" id="{1B96D707-03BC-80E9-792A-B1CCCB760CC6}"/>
                  </a:ext>
                </a:extLst>
              </p:cNvPr>
              <p:cNvSpPr/>
              <p:nvPr/>
            </p:nvSpPr>
            <p:spPr>
              <a:xfrm>
                <a:off x="6662690" y="3238500"/>
                <a:ext cx="53002" cy="53222"/>
              </a:xfrm>
              <a:custGeom>
                <a:avLst/>
                <a:gdLst>
                  <a:gd name="connsiteX0" fmla="*/ 26506 w 53002"/>
                  <a:gd name="connsiteY0" fmla="*/ 0 h 53222"/>
                  <a:gd name="connsiteX1" fmla="*/ 0 w 53002"/>
                  <a:gd name="connsiteY1" fmla="*/ 26611 h 53222"/>
                  <a:gd name="connsiteX2" fmla="*/ 26506 w 53002"/>
                  <a:gd name="connsiteY2" fmla="*/ 53222 h 53222"/>
                  <a:gd name="connsiteX3" fmla="*/ 53003 w 53002"/>
                  <a:gd name="connsiteY3" fmla="*/ 26611 h 53222"/>
                  <a:gd name="connsiteX4" fmla="*/ 26506 w 53002"/>
                  <a:gd name="connsiteY4" fmla="*/ 0 h 5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2" h="53222">
                    <a:moveTo>
                      <a:pt x="26506" y="0"/>
                    </a:moveTo>
                    <a:cubicBezTo>
                      <a:pt x="11849" y="0"/>
                      <a:pt x="0" y="11900"/>
                      <a:pt x="0" y="26611"/>
                    </a:cubicBezTo>
                    <a:cubicBezTo>
                      <a:pt x="0" y="41322"/>
                      <a:pt x="11849" y="53222"/>
                      <a:pt x="26506" y="53222"/>
                    </a:cubicBezTo>
                    <a:cubicBezTo>
                      <a:pt x="41153" y="53222"/>
                      <a:pt x="53003" y="41322"/>
                      <a:pt x="53003" y="26611"/>
                    </a:cubicBezTo>
                    <a:cubicBezTo>
                      <a:pt x="53003" y="11900"/>
                      <a:pt x="41153" y="0"/>
                      <a:pt x="26506"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 name="Group 7" descr="Microsoft cloud Industry partner ecosystem partner logos such as finastra, ptc, dunhumby, Fedex, siemens, Dell and insight">
            <a:extLst>
              <a:ext uri="{FF2B5EF4-FFF2-40B4-BE49-F238E27FC236}">
                <a16:creationId xmlns:a16="http://schemas.microsoft.com/office/drawing/2014/main" id="{BD5447C3-854B-9223-AFB9-9170545FD9DC}"/>
              </a:ext>
            </a:extLst>
          </p:cNvPr>
          <p:cNvGrpSpPr/>
          <p:nvPr/>
        </p:nvGrpSpPr>
        <p:grpSpPr>
          <a:xfrm>
            <a:off x="850996" y="2478881"/>
            <a:ext cx="5147163" cy="3424222"/>
            <a:chOff x="948837" y="3160007"/>
            <a:chExt cx="4556161" cy="3031050"/>
          </a:xfrm>
        </p:grpSpPr>
        <p:pic>
          <p:nvPicPr>
            <p:cNvPr id="14" name="Picture 13">
              <a:extLst>
                <a:ext uri="{FF2B5EF4-FFF2-40B4-BE49-F238E27FC236}">
                  <a16:creationId xmlns:a16="http://schemas.microsoft.com/office/drawing/2014/main" id="{7EAC7A37-4415-D9E5-9140-7A0642B16F2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p:blipFill>
          <p:spPr>
            <a:xfrm>
              <a:off x="1057407" y="3172838"/>
              <a:ext cx="811530" cy="215406"/>
            </a:xfrm>
            <a:prstGeom prst="rect">
              <a:avLst/>
            </a:prstGeom>
            <a:noFill/>
          </p:spPr>
        </p:pic>
        <p:pic>
          <p:nvPicPr>
            <p:cNvPr id="17" name="Picture 16">
              <a:extLst>
                <a:ext uri="{FF2B5EF4-FFF2-40B4-BE49-F238E27FC236}">
                  <a16:creationId xmlns:a16="http://schemas.microsoft.com/office/drawing/2014/main" id="{970D2271-C35F-47FA-E3A0-519F6129EF6A}"/>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t="9698" b="9698"/>
            <a:stretch/>
          </p:blipFill>
          <p:spPr>
            <a:xfrm>
              <a:off x="2330554" y="3745251"/>
              <a:ext cx="627708" cy="174350"/>
            </a:xfrm>
            <a:prstGeom prst="rect">
              <a:avLst/>
            </a:prstGeom>
          </p:spPr>
        </p:pic>
        <p:pic>
          <p:nvPicPr>
            <p:cNvPr id="20" name="Picture 20">
              <a:extLst>
                <a:ext uri="{FF2B5EF4-FFF2-40B4-BE49-F238E27FC236}">
                  <a16:creationId xmlns:a16="http://schemas.microsoft.com/office/drawing/2014/main" id="{11573FAF-D8BE-0111-8B5D-D102F1B750AD}"/>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090444" y="5960509"/>
              <a:ext cx="745457" cy="158908"/>
            </a:xfrm>
            <a:prstGeom prst="rect">
              <a:avLst/>
            </a:prstGeom>
            <a:extLst>
              <a:ext uri="{909E8E84-426E-40DD-AFC4-6F175D3DCCD1}">
                <a14:hiddenFill xmlns:a14="http://schemas.microsoft.com/office/drawing/2010/main">
                  <a:solidFill>
                    <a:srgbClr val="FFFFFF"/>
                  </a:solidFill>
                </a14:hiddenFill>
              </a:ext>
            </a:extLst>
          </p:spPr>
        </p:pic>
        <p:pic>
          <p:nvPicPr>
            <p:cNvPr id="23" name="Picture 22" descr="Sitecore logo">
              <a:extLst>
                <a:ext uri="{FF2B5EF4-FFF2-40B4-BE49-F238E27FC236}">
                  <a16:creationId xmlns:a16="http://schemas.microsoft.com/office/drawing/2014/main" id="{A0B7C4D8-CF4B-2581-3B4D-1FD7F64864A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707" t="14773" b="15622"/>
            <a:stretch/>
          </p:blipFill>
          <p:spPr>
            <a:xfrm>
              <a:off x="2228138" y="5367315"/>
              <a:ext cx="832540" cy="241524"/>
            </a:xfrm>
            <a:prstGeom prst="rect">
              <a:avLst/>
            </a:prstGeom>
          </p:spPr>
        </p:pic>
        <p:pic>
          <p:nvPicPr>
            <p:cNvPr id="24" name="Picture 2" descr="Zebra logo">
              <a:extLst>
                <a:ext uri="{FF2B5EF4-FFF2-40B4-BE49-F238E27FC236}">
                  <a16:creationId xmlns:a16="http://schemas.microsoft.com/office/drawing/2014/main" id="{D8B956B0-E326-3826-F39C-F81862E6C1E4}"/>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t="20627" b="21998"/>
            <a:stretch/>
          </p:blipFill>
          <p:spPr bwMode="auto">
            <a:xfrm>
              <a:off x="2177784" y="4735401"/>
              <a:ext cx="933248" cy="4015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6" descr="Patient Access Solutions | Kyruus">
              <a:extLst>
                <a:ext uri="{FF2B5EF4-FFF2-40B4-BE49-F238E27FC236}">
                  <a16:creationId xmlns:a16="http://schemas.microsoft.com/office/drawing/2014/main" id="{812C8F44-097B-C64A-BBC4-34F169FC23CD}"/>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72363" y="5888869"/>
              <a:ext cx="906562" cy="302188"/>
            </a:xfrm>
            <a:prstGeom prst="rect">
              <a:avLst/>
            </a:prstGeom>
            <a:extLst>
              <a:ext uri="{909E8E84-426E-40DD-AFC4-6F175D3DCCD1}">
                <a14:hiddenFill xmlns:a14="http://schemas.microsoft.com/office/drawing/2010/main">
                  <a:solidFill>
                    <a:srgbClr val="FFFFFF"/>
                  </a:solidFill>
                </a14:hiddenFill>
              </a:ext>
            </a:extLst>
          </p:spPr>
        </p:pic>
        <p:pic>
          <p:nvPicPr>
            <p:cNvPr id="26" name="Picture 25" descr="Logo, icon&#10;&#10;Description automatically generated">
              <a:extLst>
                <a:ext uri="{FF2B5EF4-FFF2-40B4-BE49-F238E27FC236}">
                  <a16:creationId xmlns:a16="http://schemas.microsoft.com/office/drawing/2014/main" id="{158E77E1-6E0E-B6C0-30B4-672C5598326A}"/>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4480" r="22290"/>
            <a:stretch/>
          </p:blipFill>
          <p:spPr>
            <a:xfrm>
              <a:off x="3566088" y="4764837"/>
              <a:ext cx="519113" cy="342712"/>
            </a:xfrm>
            <a:prstGeom prst="rect">
              <a:avLst/>
            </a:prstGeom>
          </p:spPr>
        </p:pic>
        <p:pic>
          <p:nvPicPr>
            <p:cNvPr id="27" name="Picture 56" descr="Insight Enterprises - Wikipedia">
              <a:extLst>
                <a:ext uri="{FF2B5EF4-FFF2-40B4-BE49-F238E27FC236}">
                  <a16:creationId xmlns:a16="http://schemas.microsoft.com/office/drawing/2014/main" id="{823B2D32-0045-4BAA-DDC0-76105195B233}"/>
                </a:ext>
              </a:extLst>
            </p:cNvPr>
            <p:cNvPicPr>
              <a:picLocks noChangeAspect="1" noChangeArrowheads="1"/>
            </p:cNvPicPr>
            <p:nvPr/>
          </p:nvPicPr>
          <p:blipFill rotWithShape="1">
            <a:blip r:embed="rId31">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rcRect t="21205" b="20695"/>
            <a:stretch/>
          </p:blipFill>
          <p:spPr bwMode="auto">
            <a:xfrm>
              <a:off x="3443660" y="5237184"/>
              <a:ext cx="763968" cy="443856"/>
            </a:xfrm>
            <a:prstGeom prst="rect">
              <a:avLst/>
            </a:prstGeom>
            <a:extLst>
              <a:ext uri="{909E8E84-426E-40DD-AFC4-6F175D3DCCD1}">
                <a14:hiddenFill xmlns:a14="http://schemas.microsoft.com/office/drawing/2010/main">
                  <a:solidFill>
                    <a:srgbClr val="FFFFFF"/>
                  </a:solidFill>
                </a14:hiddenFill>
              </a:ext>
            </a:extLst>
          </p:spPr>
        </p:pic>
        <p:pic>
          <p:nvPicPr>
            <p:cNvPr id="30" name="Picture 18">
              <a:extLst>
                <a:ext uri="{FF2B5EF4-FFF2-40B4-BE49-F238E27FC236}">
                  <a16:creationId xmlns:a16="http://schemas.microsoft.com/office/drawing/2014/main" id="{BCDCFC92-42EF-781E-5FE1-C10ED813ACD5}"/>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3538961" y="4266724"/>
              <a:ext cx="573366" cy="2351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descr="Flintfox Solutions logo">
              <a:extLst>
                <a:ext uri="{FF2B5EF4-FFF2-40B4-BE49-F238E27FC236}">
                  <a16:creationId xmlns:a16="http://schemas.microsoft.com/office/drawing/2014/main" id="{2E9C3C3F-AA7C-7A34-83C8-39AD5153E6A3}"/>
                </a:ext>
              </a:extLst>
            </p:cNvPr>
            <p:cNvPicPr>
              <a:picLocks noChangeAspect="1" noChangeArrowheads="1"/>
            </p:cNvPicPr>
            <p:nvPr/>
          </p:nvPicPr>
          <p:blipFill rotWithShape="1">
            <a:blip r:embed="rId35" cstate="screen">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a:ext>
              </a:extLst>
            </a:blip>
            <a:srcRect l="10036" t="28363" b="29532"/>
            <a:stretch/>
          </p:blipFill>
          <p:spPr bwMode="auto">
            <a:xfrm>
              <a:off x="4637102" y="4211243"/>
              <a:ext cx="739556" cy="3461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8">
              <a:extLst>
                <a:ext uri="{FF2B5EF4-FFF2-40B4-BE49-F238E27FC236}">
                  <a16:creationId xmlns:a16="http://schemas.microsoft.com/office/drawing/2014/main" id="{C7AEAD6A-1E52-7B18-7825-E3F772D91D8F}"/>
                </a:ext>
              </a:extLst>
            </p:cNvPr>
            <p:cNvPicPr>
              <a:picLocks noChangeAspect="1" noChangeArrowheads="1"/>
            </p:cNvPicPr>
            <p:nvPr/>
          </p:nvPicPr>
          <p:blipFill>
            <a:blip r:embed="rId37">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89199" y="5943600"/>
              <a:ext cx="635362" cy="192726"/>
            </a:xfrm>
            <a:prstGeom prst="rect">
              <a:avLst/>
            </a:prstGeom>
            <a:extLst>
              <a:ext uri="{909E8E84-426E-40DD-AFC4-6F175D3DCCD1}">
                <a14:hiddenFill xmlns:a14="http://schemas.microsoft.com/office/drawing/2010/main">
                  <a:solidFill>
                    <a:srgbClr val="FFFFFF"/>
                  </a:solidFill>
                </a14:hiddenFill>
              </a:ext>
            </a:extLst>
          </p:spPr>
        </p:pic>
        <p:pic>
          <p:nvPicPr>
            <p:cNvPr id="34" name="Picture 8" descr="See the source image">
              <a:extLst>
                <a:ext uri="{FF2B5EF4-FFF2-40B4-BE49-F238E27FC236}">
                  <a16:creationId xmlns:a16="http://schemas.microsoft.com/office/drawing/2014/main" id="{1DAC4876-6999-96EF-00A4-CBC9A4CAC3D6}"/>
                </a:ext>
              </a:extLst>
            </p:cNvPr>
            <p:cNvPicPr>
              <a:picLocks noChangeAspect="1" noChangeArrowheads="1"/>
            </p:cNvPicPr>
            <p:nvPr>
              <p:custDataLst>
                <p:custData r:id="rId1"/>
                <p:custData r:id="rId2"/>
                <p:custData r:id="rId3"/>
                <p:custData r:id="rId4"/>
                <p:tags r:id="rId5"/>
              </p:custDataLst>
            </p:nvPr>
          </p:nvPicPr>
          <p:blipFill rotWithShape="1">
            <a:blip r:embed="rId39" cstate="hqprint">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a:ext>
              </a:extLst>
            </a:blip>
            <a:srcRect l="4111" t="17929" r="4179" b="17337"/>
            <a:stretch/>
          </p:blipFill>
          <p:spPr bwMode="auto">
            <a:xfrm>
              <a:off x="4703450" y="3160007"/>
              <a:ext cx="606860" cy="2410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D50DD7A-44D2-5884-604D-02C79EEA28F1}"/>
                </a:ext>
              </a:extLst>
            </p:cNvPr>
            <p:cNvPicPr>
              <a:picLocks noChangeAspect="1"/>
            </p:cNvPicPr>
            <p:nvPr>
              <p:custDataLst>
                <p:custData r:id="rId6"/>
                <p:custData r:id="rId7"/>
                <p:custData r:id="rId8"/>
                <p:tags r:id="rId9"/>
              </p:custDataLst>
            </p:nvPr>
          </p:nvPicPr>
          <p:blipFill>
            <a:blip r:embed="rId41" cstate="hqprint">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a:ext>
              </a:extLst>
            </a:blip>
            <a:stretch>
              <a:fillRect/>
            </a:stretch>
          </p:blipFill>
          <p:spPr>
            <a:xfrm>
              <a:off x="4593089" y="3758791"/>
              <a:ext cx="827582" cy="147268"/>
            </a:xfrm>
            <a:prstGeom prst="rect">
              <a:avLst/>
            </a:prstGeom>
          </p:spPr>
        </p:pic>
        <p:pic>
          <p:nvPicPr>
            <p:cNvPr id="36" name="Picture 2" descr="See the source image">
              <a:extLst>
                <a:ext uri="{FF2B5EF4-FFF2-40B4-BE49-F238E27FC236}">
                  <a16:creationId xmlns:a16="http://schemas.microsoft.com/office/drawing/2014/main" id="{885BCC50-81ED-BCA1-FC2D-2BCD3E2C7636}"/>
                </a:ext>
              </a:extLst>
            </p:cNvPr>
            <p:cNvPicPr>
              <a:picLocks noChangeAspect="1" noChangeArrowheads="1"/>
            </p:cNvPicPr>
            <p:nvPr>
              <p:custDataLst>
                <p:custData r:id="rId10"/>
                <p:custData r:id="rId11"/>
                <p:custData r:id="rId12"/>
                <p:custData r:id="rId13"/>
                <p:tags r:id="rId14"/>
              </p:custDataLst>
            </p:nvPr>
          </p:nvPicPr>
          <p:blipFill>
            <a:blip r:embed="rId43" cstate="hqprint">
              <a:extLst>
                <a:ext uri="{BEBA8EAE-BF5A-486C-A8C5-ECC9F3942E4B}">
                  <a14:imgProps xmlns:a14="http://schemas.microsoft.com/office/drawing/2010/main">
                    <a14:imgLayer r:embed="rId4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637102" y="4847666"/>
              <a:ext cx="739556" cy="17705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edia Kit | EcoVadis">
              <a:extLst>
                <a:ext uri="{FF2B5EF4-FFF2-40B4-BE49-F238E27FC236}">
                  <a16:creationId xmlns:a16="http://schemas.microsoft.com/office/drawing/2014/main" id="{A1B51E93-8FA5-C913-CFFB-084DD2D210A7}"/>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4308" y="4867820"/>
              <a:ext cx="757729" cy="136746"/>
            </a:xfrm>
            <a:prstGeom prst="rect">
              <a:avLst/>
            </a:prstGeom>
            <a:noFill/>
            <a:extLst>
              <a:ext uri="{909E8E84-426E-40DD-AFC4-6F175D3DCCD1}">
                <a14:hiddenFill xmlns:a14="http://schemas.microsoft.com/office/drawing/2010/main">
                  <a:solidFill>
                    <a:srgbClr val="FFFFFF"/>
                  </a:solidFill>
                </a14:hiddenFill>
              </a:ext>
            </a:extLst>
          </p:spPr>
        </p:pic>
        <p:pic>
          <p:nvPicPr>
            <p:cNvPr id="74" name="Graphic 73">
              <a:extLst>
                <a:ext uri="{FF2B5EF4-FFF2-40B4-BE49-F238E27FC236}">
                  <a16:creationId xmlns:a16="http://schemas.microsoft.com/office/drawing/2014/main" id="{AAC43516-26FE-5252-5F59-1FE6200A3364}"/>
                </a:ext>
              </a:extLst>
            </p:cNvPr>
            <p:cNvPicPr>
              <a:picLocks noChangeAspect="1"/>
            </p:cNvPicPr>
            <p:nvPr/>
          </p:nvPicPr>
          <p:blipFill>
            <a:blip r:embed="rId47">
              <a:lum bright="100000"/>
              <a:extLst>
                <a:ext uri="{96DAC541-7B7A-43D3-8B79-37D633B846F1}">
                  <asvg:svgBlip xmlns:asvg="http://schemas.microsoft.com/office/drawing/2016/SVG/main" r:embed="rId48"/>
                </a:ext>
              </a:extLst>
            </a:blip>
            <a:stretch>
              <a:fillRect/>
            </a:stretch>
          </p:blipFill>
          <p:spPr>
            <a:xfrm>
              <a:off x="948837" y="3745250"/>
              <a:ext cx="1028671" cy="174351"/>
            </a:xfrm>
            <a:prstGeom prst="rect">
              <a:avLst/>
            </a:prstGeom>
          </p:spPr>
        </p:pic>
        <p:grpSp>
          <p:nvGrpSpPr>
            <p:cNvPr id="109" name="Group 108">
              <a:extLst>
                <a:ext uri="{FF2B5EF4-FFF2-40B4-BE49-F238E27FC236}">
                  <a16:creationId xmlns:a16="http://schemas.microsoft.com/office/drawing/2014/main" id="{4AF77141-56F0-2B86-CE12-903EABDD1AB7}"/>
                </a:ext>
              </a:extLst>
            </p:cNvPr>
            <p:cNvGrpSpPr/>
            <p:nvPr/>
          </p:nvGrpSpPr>
          <p:grpSpPr>
            <a:xfrm>
              <a:off x="2330553" y="4273899"/>
              <a:ext cx="627707" cy="220822"/>
              <a:chOff x="1988263" y="4163407"/>
              <a:chExt cx="1624542" cy="571500"/>
            </a:xfrm>
          </p:grpSpPr>
          <p:pic>
            <p:nvPicPr>
              <p:cNvPr id="106" name="Graphic 105">
                <a:extLst>
                  <a:ext uri="{FF2B5EF4-FFF2-40B4-BE49-F238E27FC236}">
                    <a16:creationId xmlns:a16="http://schemas.microsoft.com/office/drawing/2014/main" id="{36705920-0295-77D6-E43A-DD0F890C8698}"/>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698403" y="4252307"/>
                <a:ext cx="914402" cy="393700"/>
              </a:xfrm>
              <a:prstGeom prst="rect">
                <a:avLst/>
              </a:prstGeom>
            </p:spPr>
          </p:pic>
          <p:pic>
            <p:nvPicPr>
              <p:cNvPr id="108" name="Graphic 107">
                <a:extLst>
                  <a:ext uri="{FF2B5EF4-FFF2-40B4-BE49-F238E27FC236}">
                    <a16:creationId xmlns:a16="http://schemas.microsoft.com/office/drawing/2014/main" id="{B5F0B816-C2E7-A432-EE22-5521F0AD6095}"/>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988263" y="4163407"/>
                <a:ext cx="584201" cy="571500"/>
              </a:xfrm>
              <a:prstGeom prst="rect">
                <a:avLst/>
              </a:prstGeom>
            </p:spPr>
          </p:pic>
        </p:grpSp>
        <p:sp>
          <p:nvSpPr>
            <p:cNvPr id="72" name="Graphic 70">
              <a:extLst>
                <a:ext uri="{FF2B5EF4-FFF2-40B4-BE49-F238E27FC236}">
                  <a16:creationId xmlns:a16="http://schemas.microsoft.com/office/drawing/2014/main" id="{AD2A35DB-68C4-3F2D-3E90-9DE7902D44FD}"/>
                </a:ext>
              </a:extLst>
            </p:cNvPr>
            <p:cNvSpPr/>
            <p:nvPr/>
          </p:nvSpPr>
          <p:spPr>
            <a:xfrm>
              <a:off x="3448763" y="3226636"/>
              <a:ext cx="753762" cy="107810"/>
            </a:xfrm>
            <a:custGeom>
              <a:avLst/>
              <a:gdLst>
                <a:gd name="connsiteX0" fmla="*/ 25788 w 736770"/>
                <a:gd name="connsiteY0" fmla="*/ 24938 h 105379"/>
                <a:gd name="connsiteX1" fmla="*/ 25788 w 736770"/>
                <a:gd name="connsiteY1" fmla="*/ 41497 h 105379"/>
                <a:gd name="connsiteX2" fmla="*/ 64111 w 736770"/>
                <a:gd name="connsiteY2" fmla="*/ 41497 h 105379"/>
                <a:gd name="connsiteX3" fmla="*/ 64111 w 736770"/>
                <a:gd name="connsiteY3" fmla="*/ 63424 h 105379"/>
                <a:gd name="connsiteX4" fmla="*/ 25788 w 736770"/>
                <a:gd name="connsiteY4" fmla="*/ 63424 h 105379"/>
                <a:gd name="connsiteX5" fmla="*/ 25788 w 736770"/>
                <a:gd name="connsiteY5" fmla="*/ 102467 h 105379"/>
                <a:gd name="connsiteX6" fmla="*/ 0 w 736770"/>
                <a:gd name="connsiteY6" fmla="*/ 102467 h 105379"/>
                <a:gd name="connsiteX7" fmla="*/ 0 w 736770"/>
                <a:gd name="connsiteY7" fmla="*/ 3044 h 105379"/>
                <a:gd name="connsiteX8" fmla="*/ 66926 w 736770"/>
                <a:gd name="connsiteY8" fmla="*/ 3044 h 105379"/>
                <a:gd name="connsiteX9" fmla="*/ 66926 w 736770"/>
                <a:gd name="connsiteY9" fmla="*/ 24938 h 105379"/>
                <a:gd name="connsiteX10" fmla="*/ 25788 w 736770"/>
                <a:gd name="connsiteY10" fmla="*/ 24938 h 105379"/>
                <a:gd name="connsiteX11" fmla="*/ 87510 w 736770"/>
                <a:gd name="connsiteY11" fmla="*/ 102467 h 105379"/>
                <a:gd name="connsiteX12" fmla="*/ 87510 w 736770"/>
                <a:gd name="connsiteY12" fmla="*/ 3044 h 105379"/>
                <a:gd name="connsiteX13" fmla="*/ 113299 w 736770"/>
                <a:gd name="connsiteY13" fmla="*/ 3044 h 105379"/>
                <a:gd name="connsiteX14" fmla="*/ 113299 w 736770"/>
                <a:gd name="connsiteY14" fmla="*/ 102467 h 105379"/>
                <a:gd name="connsiteX15" fmla="*/ 87510 w 736770"/>
                <a:gd name="connsiteY15" fmla="*/ 102467 h 105379"/>
                <a:gd name="connsiteX16" fmla="*/ 211086 w 736770"/>
                <a:gd name="connsiteY16" fmla="*/ 102467 h 105379"/>
                <a:gd name="connsiteX17" fmla="*/ 163567 w 736770"/>
                <a:gd name="connsiteY17" fmla="*/ 41628 h 105379"/>
                <a:gd name="connsiteX18" fmla="*/ 163567 w 736770"/>
                <a:gd name="connsiteY18" fmla="*/ 102434 h 105379"/>
                <a:gd name="connsiteX19" fmla="*/ 137778 w 736770"/>
                <a:gd name="connsiteY19" fmla="*/ 102434 h 105379"/>
                <a:gd name="connsiteX20" fmla="*/ 137778 w 736770"/>
                <a:gd name="connsiteY20" fmla="*/ 3044 h 105379"/>
                <a:gd name="connsiteX21" fmla="*/ 163567 w 736770"/>
                <a:gd name="connsiteY21" fmla="*/ 3044 h 105379"/>
                <a:gd name="connsiteX22" fmla="*/ 211118 w 736770"/>
                <a:gd name="connsiteY22" fmla="*/ 63849 h 105379"/>
                <a:gd name="connsiteX23" fmla="*/ 211118 w 736770"/>
                <a:gd name="connsiteY23" fmla="*/ 3044 h 105379"/>
                <a:gd name="connsiteX24" fmla="*/ 236907 w 736770"/>
                <a:gd name="connsiteY24" fmla="*/ 3044 h 105379"/>
                <a:gd name="connsiteX25" fmla="*/ 236907 w 736770"/>
                <a:gd name="connsiteY25" fmla="*/ 102467 h 105379"/>
                <a:gd name="connsiteX26" fmla="*/ 211086 w 736770"/>
                <a:gd name="connsiteY26" fmla="*/ 102467 h 105379"/>
                <a:gd name="connsiteX27" fmla="*/ 327821 w 736770"/>
                <a:gd name="connsiteY27" fmla="*/ 102467 h 105379"/>
                <a:gd name="connsiteX28" fmla="*/ 321406 w 736770"/>
                <a:gd name="connsiteY28" fmla="*/ 85187 h 105379"/>
                <a:gd name="connsiteX29" fmla="*/ 285800 w 736770"/>
                <a:gd name="connsiteY29" fmla="*/ 85187 h 105379"/>
                <a:gd name="connsiteX30" fmla="*/ 278960 w 736770"/>
                <a:gd name="connsiteY30" fmla="*/ 102467 h 105379"/>
                <a:gd name="connsiteX31" fmla="*/ 251863 w 736770"/>
                <a:gd name="connsiteY31" fmla="*/ 102467 h 105379"/>
                <a:gd name="connsiteX32" fmla="*/ 289400 w 736770"/>
                <a:gd name="connsiteY32" fmla="*/ 3044 h 105379"/>
                <a:gd name="connsiteX33" fmla="*/ 318003 w 736770"/>
                <a:gd name="connsiteY33" fmla="*/ 3044 h 105379"/>
                <a:gd name="connsiteX34" fmla="*/ 355409 w 736770"/>
                <a:gd name="connsiteY34" fmla="*/ 102467 h 105379"/>
                <a:gd name="connsiteX35" fmla="*/ 327821 w 736770"/>
                <a:gd name="connsiteY35" fmla="*/ 102467 h 105379"/>
                <a:gd name="connsiteX36" fmla="*/ 303669 w 736770"/>
                <a:gd name="connsiteY36" fmla="*/ 33905 h 105379"/>
                <a:gd name="connsiteX37" fmla="*/ 292934 w 736770"/>
                <a:gd name="connsiteY37" fmla="*/ 65518 h 105379"/>
                <a:gd name="connsiteX38" fmla="*/ 314403 w 736770"/>
                <a:gd name="connsiteY38" fmla="*/ 65518 h 105379"/>
                <a:gd name="connsiteX39" fmla="*/ 303669 w 736770"/>
                <a:gd name="connsiteY39" fmla="*/ 33905 h 105379"/>
                <a:gd name="connsiteX40" fmla="*/ 502122 w 736770"/>
                <a:gd name="connsiteY40" fmla="*/ 24938 h 105379"/>
                <a:gd name="connsiteX41" fmla="*/ 502122 w 736770"/>
                <a:gd name="connsiteY41" fmla="*/ 102434 h 105379"/>
                <a:gd name="connsiteX42" fmla="*/ 476333 w 736770"/>
                <a:gd name="connsiteY42" fmla="*/ 102434 h 105379"/>
                <a:gd name="connsiteX43" fmla="*/ 476333 w 736770"/>
                <a:gd name="connsiteY43" fmla="*/ 24938 h 105379"/>
                <a:gd name="connsiteX44" fmla="*/ 452443 w 736770"/>
                <a:gd name="connsiteY44" fmla="*/ 24938 h 105379"/>
                <a:gd name="connsiteX45" fmla="*/ 452443 w 736770"/>
                <a:gd name="connsiteY45" fmla="*/ 3044 h 105379"/>
                <a:gd name="connsiteX46" fmla="*/ 526470 w 736770"/>
                <a:gd name="connsiteY46" fmla="*/ 3044 h 105379"/>
                <a:gd name="connsiteX47" fmla="*/ 526470 w 736770"/>
                <a:gd name="connsiteY47" fmla="*/ 24938 h 105379"/>
                <a:gd name="connsiteX48" fmla="*/ 502122 w 736770"/>
                <a:gd name="connsiteY48" fmla="*/ 24938 h 105379"/>
                <a:gd name="connsiteX49" fmla="*/ 594214 w 736770"/>
                <a:gd name="connsiteY49" fmla="*/ 102467 h 105379"/>
                <a:gd name="connsiteX50" fmla="*/ 569473 w 736770"/>
                <a:gd name="connsiteY50" fmla="*/ 64307 h 105379"/>
                <a:gd name="connsiteX51" fmla="*/ 569473 w 736770"/>
                <a:gd name="connsiteY51" fmla="*/ 102467 h 105379"/>
                <a:gd name="connsiteX52" fmla="*/ 543684 w 736770"/>
                <a:gd name="connsiteY52" fmla="*/ 102467 h 105379"/>
                <a:gd name="connsiteX53" fmla="*/ 543684 w 736770"/>
                <a:gd name="connsiteY53" fmla="*/ 3044 h 105379"/>
                <a:gd name="connsiteX54" fmla="*/ 583938 w 736770"/>
                <a:gd name="connsiteY54" fmla="*/ 3044 h 105379"/>
                <a:gd name="connsiteX55" fmla="*/ 608221 w 736770"/>
                <a:gd name="connsiteY55" fmla="*/ 11847 h 105379"/>
                <a:gd name="connsiteX56" fmla="*/ 616730 w 736770"/>
                <a:gd name="connsiteY56" fmla="*/ 33905 h 105379"/>
                <a:gd name="connsiteX57" fmla="*/ 611068 w 736770"/>
                <a:gd name="connsiteY57" fmla="*/ 52231 h 105379"/>
                <a:gd name="connsiteX58" fmla="*/ 595130 w 736770"/>
                <a:gd name="connsiteY58" fmla="*/ 61755 h 105379"/>
                <a:gd name="connsiteX59" fmla="*/ 626286 w 736770"/>
                <a:gd name="connsiteY59" fmla="*/ 102434 h 105379"/>
                <a:gd name="connsiteX60" fmla="*/ 594214 w 736770"/>
                <a:gd name="connsiteY60" fmla="*/ 102434 h 105379"/>
                <a:gd name="connsiteX61" fmla="*/ 574382 w 736770"/>
                <a:gd name="connsiteY61" fmla="*/ 23007 h 105379"/>
                <a:gd name="connsiteX62" fmla="*/ 569473 w 736770"/>
                <a:gd name="connsiteY62" fmla="*/ 23007 h 105379"/>
                <a:gd name="connsiteX63" fmla="*/ 569473 w 736770"/>
                <a:gd name="connsiteY63" fmla="*/ 47617 h 105379"/>
                <a:gd name="connsiteX64" fmla="*/ 574382 w 736770"/>
                <a:gd name="connsiteY64" fmla="*/ 47617 h 105379"/>
                <a:gd name="connsiteX65" fmla="*/ 590189 w 736770"/>
                <a:gd name="connsiteY65" fmla="*/ 35246 h 105379"/>
                <a:gd name="connsiteX66" fmla="*/ 574382 w 736770"/>
                <a:gd name="connsiteY66" fmla="*/ 23007 h 105379"/>
                <a:gd name="connsiteX67" fmla="*/ 709149 w 736770"/>
                <a:gd name="connsiteY67" fmla="*/ 102467 h 105379"/>
                <a:gd name="connsiteX68" fmla="*/ 702735 w 736770"/>
                <a:gd name="connsiteY68" fmla="*/ 85187 h 105379"/>
                <a:gd name="connsiteX69" fmla="*/ 667128 w 736770"/>
                <a:gd name="connsiteY69" fmla="*/ 85187 h 105379"/>
                <a:gd name="connsiteX70" fmla="*/ 660289 w 736770"/>
                <a:gd name="connsiteY70" fmla="*/ 102467 h 105379"/>
                <a:gd name="connsiteX71" fmla="*/ 633027 w 736770"/>
                <a:gd name="connsiteY71" fmla="*/ 102467 h 105379"/>
                <a:gd name="connsiteX72" fmla="*/ 671186 w 736770"/>
                <a:gd name="connsiteY72" fmla="*/ 3044 h 105379"/>
                <a:gd name="connsiteX73" fmla="*/ 699364 w 736770"/>
                <a:gd name="connsiteY73" fmla="*/ 3044 h 105379"/>
                <a:gd name="connsiteX74" fmla="*/ 736770 w 736770"/>
                <a:gd name="connsiteY74" fmla="*/ 102467 h 105379"/>
                <a:gd name="connsiteX75" fmla="*/ 709149 w 736770"/>
                <a:gd name="connsiteY75" fmla="*/ 102467 h 105379"/>
                <a:gd name="connsiteX76" fmla="*/ 684997 w 736770"/>
                <a:gd name="connsiteY76" fmla="*/ 33905 h 105379"/>
                <a:gd name="connsiteX77" fmla="*/ 674263 w 736770"/>
                <a:gd name="connsiteY77" fmla="*/ 65518 h 105379"/>
                <a:gd name="connsiteX78" fmla="*/ 695731 w 736770"/>
                <a:gd name="connsiteY78" fmla="*/ 65518 h 105379"/>
                <a:gd name="connsiteX79" fmla="*/ 684997 w 736770"/>
                <a:gd name="connsiteY79" fmla="*/ 33905 h 105379"/>
                <a:gd name="connsiteX80" fmla="*/ 437912 w 736770"/>
                <a:gd name="connsiteY80" fmla="*/ 87772 h 105379"/>
                <a:gd name="connsiteX81" fmla="*/ 402535 w 736770"/>
                <a:gd name="connsiteY81" fmla="*/ 105379 h 105379"/>
                <a:gd name="connsiteX82" fmla="*/ 367256 w 736770"/>
                <a:gd name="connsiteY82" fmla="*/ 93859 h 105379"/>
                <a:gd name="connsiteX83" fmla="*/ 378743 w 736770"/>
                <a:gd name="connsiteY83" fmla="*/ 73013 h 105379"/>
                <a:gd name="connsiteX84" fmla="*/ 401782 w 736770"/>
                <a:gd name="connsiteY84" fmla="*/ 83256 h 105379"/>
                <a:gd name="connsiteX85" fmla="*/ 414284 w 736770"/>
                <a:gd name="connsiteY85" fmla="*/ 73307 h 105379"/>
                <a:gd name="connsiteX86" fmla="*/ 371674 w 736770"/>
                <a:gd name="connsiteY86" fmla="*/ 33872 h 105379"/>
                <a:gd name="connsiteX87" fmla="*/ 405710 w 736770"/>
                <a:gd name="connsiteY87" fmla="*/ 0 h 105379"/>
                <a:gd name="connsiteX88" fmla="*/ 436407 w 736770"/>
                <a:gd name="connsiteY88" fmla="*/ 7494 h 105379"/>
                <a:gd name="connsiteX89" fmla="*/ 427636 w 736770"/>
                <a:gd name="connsiteY89" fmla="*/ 28734 h 105379"/>
                <a:gd name="connsiteX90" fmla="*/ 410062 w 736770"/>
                <a:gd name="connsiteY90" fmla="*/ 21698 h 105379"/>
                <a:gd name="connsiteX91" fmla="*/ 398935 w 736770"/>
                <a:gd name="connsiteY91" fmla="*/ 30436 h 105379"/>
                <a:gd name="connsiteX92" fmla="*/ 441676 w 736770"/>
                <a:gd name="connsiteY92" fmla="*/ 69871 h 105379"/>
                <a:gd name="connsiteX93" fmla="*/ 437912 w 736770"/>
                <a:gd name="connsiteY93" fmla="*/ 87772 h 10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36770" h="105379">
                  <a:moveTo>
                    <a:pt x="25788" y="24938"/>
                  </a:moveTo>
                  <a:lnTo>
                    <a:pt x="25788" y="41497"/>
                  </a:lnTo>
                  <a:lnTo>
                    <a:pt x="64111" y="41497"/>
                  </a:lnTo>
                  <a:lnTo>
                    <a:pt x="64111" y="63424"/>
                  </a:lnTo>
                  <a:lnTo>
                    <a:pt x="25788" y="63424"/>
                  </a:lnTo>
                  <a:lnTo>
                    <a:pt x="25788" y="102467"/>
                  </a:lnTo>
                  <a:lnTo>
                    <a:pt x="0" y="102467"/>
                  </a:lnTo>
                  <a:lnTo>
                    <a:pt x="0" y="3044"/>
                  </a:lnTo>
                  <a:lnTo>
                    <a:pt x="66926" y="3044"/>
                  </a:lnTo>
                  <a:lnTo>
                    <a:pt x="66926" y="24938"/>
                  </a:lnTo>
                  <a:lnTo>
                    <a:pt x="25788" y="24938"/>
                  </a:lnTo>
                  <a:close/>
                  <a:moveTo>
                    <a:pt x="87510" y="102467"/>
                  </a:moveTo>
                  <a:lnTo>
                    <a:pt x="87510" y="3044"/>
                  </a:lnTo>
                  <a:lnTo>
                    <a:pt x="113299" y="3044"/>
                  </a:lnTo>
                  <a:lnTo>
                    <a:pt x="113299" y="102467"/>
                  </a:lnTo>
                  <a:lnTo>
                    <a:pt x="87510" y="102467"/>
                  </a:lnTo>
                  <a:close/>
                  <a:moveTo>
                    <a:pt x="211086" y="102467"/>
                  </a:moveTo>
                  <a:lnTo>
                    <a:pt x="163567" y="41628"/>
                  </a:lnTo>
                  <a:lnTo>
                    <a:pt x="163567" y="102434"/>
                  </a:lnTo>
                  <a:lnTo>
                    <a:pt x="137778" y="102434"/>
                  </a:lnTo>
                  <a:lnTo>
                    <a:pt x="137778" y="3044"/>
                  </a:lnTo>
                  <a:lnTo>
                    <a:pt x="163567" y="3044"/>
                  </a:lnTo>
                  <a:lnTo>
                    <a:pt x="211118" y="63849"/>
                  </a:lnTo>
                  <a:lnTo>
                    <a:pt x="211118" y="3044"/>
                  </a:lnTo>
                  <a:lnTo>
                    <a:pt x="236907" y="3044"/>
                  </a:lnTo>
                  <a:lnTo>
                    <a:pt x="236907" y="102467"/>
                  </a:lnTo>
                  <a:lnTo>
                    <a:pt x="211086" y="102467"/>
                  </a:lnTo>
                  <a:close/>
                  <a:moveTo>
                    <a:pt x="327821" y="102467"/>
                  </a:moveTo>
                  <a:lnTo>
                    <a:pt x="321406" y="85187"/>
                  </a:lnTo>
                  <a:lnTo>
                    <a:pt x="285800" y="85187"/>
                  </a:lnTo>
                  <a:lnTo>
                    <a:pt x="278960" y="102467"/>
                  </a:lnTo>
                  <a:lnTo>
                    <a:pt x="251863" y="102467"/>
                  </a:lnTo>
                  <a:lnTo>
                    <a:pt x="289400" y="3044"/>
                  </a:lnTo>
                  <a:lnTo>
                    <a:pt x="318003" y="3044"/>
                  </a:lnTo>
                  <a:lnTo>
                    <a:pt x="355409" y="102467"/>
                  </a:lnTo>
                  <a:lnTo>
                    <a:pt x="327821" y="102467"/>
                  </a:lnTo>
                  <a:close/>
                  <a:moveTo>
                    <a:pt x="303669" y="33905"/>
                  </a:moveTo>
                  <a:lnTo>
                    <a:pt x="292934" y="65518"/>
                  </a:lnTo>
                  <a:lnTo>
                    <a:pt x="314403" y="65518"/>
                  </a:lnTo>
                  <a:lnTo>
                    <a:pt x="303669" y="33905"/>
                  </a:lnTo>
                  <a:close/>
                  <a:moveTo>
                    <a:pt x="502122" y="24938"/>
                  </a:moveTo>
                  <a:lnTo>
                    <a:pt x="502122" y="102434"/>
                  </a:lnTo>
                  <a:lnTo>
                    <a:pt x="476333" y="102434"/>
                  </a:lnTo>
                  <a:lnTo>
                    <a:pt x="476333" y="24938"/>
                  </a:lnTo>
                  <a:lnTo>
                    <a:pt x="452443" y="24938"/>
                  </a:lnTo>
                  <a:lnTo>
                    <a:pt x="452443" y="3044"/>
                  </a:lnTo>
                  <a:lnTo>
                    <a:pt x="526470" y="3044"/>
                  </a:lnTo>
                  <a:lnTo>
                    <a:pt x="526470" y="24938"/>
                  </a:lnTo>
                  <a:lnTo>
                    <a:pt x="502122" y="24938"/>
                  </a:lnTo>
                  <a:close/>
                  <a:moveTo>
                    <a:pt x="594214" y="102467"/>
                  </a:moveTo>
                  <a:lnTo>
                    <a:pt x="569473" y="64307"/>
                  </a:lnTo>
                  <a:lnTo>
                    <a:pt x="569473" y="102467"/>
                  </a:lnTo>
                  <a:lnTo>
                    <a:pt x="543684" y="102467"/>
                  </a:lnTo>
                  <a:lnTo>
                    <a:pt x="543684" y="3044"/>
                  </a:lnTo>
                  <a:lnTo>
                    <a:pt x="583938" y="3044"/>
                  </a:lnTo>
                  <a:cubicBezTo>
                    <a:pt x="593330" y="3044"/>
                    <a:pt x="601512" y="4844"/>
                    <a:pt x="608221" y="11847"/>
                  </a:cubicBezTo>
                  <a:cubicBezTo>
                    <a:pt x="613882" y="17672"/>
                    <a:pt x="616730" y="25854"/>
                    <a:pt x="616730" y="33905"/>
                  </a:cubicBezTo>
                  <a:cubicBezTo>
                    <a:pt x="616730" y="40155"/>
                    <a:pt x="614799" y="47159"/>
                    <a:pt x="611068" y="52231"/>
                  </a:cubicBezTo>
                  <a:cubicBezTo>
                    <a:pt x="607043" y="57729"/>
                    <a:pt x="601676" y="60282"/>
                    <a:pt x="595130" y="61755"/>
                  </a:cubicBezTo>
                  <a:lnTo>
                    <a:pt x="626286" y="102434"/>
                  </a:lnTo>
                  <a:lnTo>
                    <a:pt x="594214" y="102434"/>
                  </a:lnTo>
                  <a:close/>
                  <a:moveTo>
                    <a:pt x="574382" y="23007"/>
                  </a:moveTo>
                  <a:lnTo>
                    <a:pt x="569473" y="23007"/>
                  </a:lnTo>
                  <a:lnTo>
                    <a:pt x="569473" y="47617"/>
                  </a:lnTo>
                  <a:lnTo>
                    <a:pt x="574382" y="47617"/>
                  </a:lnTo>
                  <a:cubicBezTo>
                    <a:pt x="582432" y="47617"/>
                    <a:pt x="590189" y="44475"/>
                    <a:pt x="590189" y="35246"/>
                  </a:cubicBezTo>
                  <a:cubicBezTo>
                    <a:pt x="590189" y="25985"/>
                    <a:pt x="582269" y="23007"/>
                    <a:pt x="574382" y="23007"/>
                  </a:cubicBezTo>
                  <a:close/>
                  <a:moveTo>
                    <a:pt x="709149" y="102467"/>
                  </a:moveTo>
                  <a:lnTo>
                    <a:pt x="702735" y="85187"/>
                  </a:lnTo>
                  <a:lnTo>
                    <a:pt x="667128" y="85187"/>
                  </a:lnTo>
                  <a:lnTo>
                    <a:pt x="660289" y="102467"/>
                  </a:lnTo>
                  <a:lnTo>
                    <a:pt x="633027" y="102467"/>
                  </a:lnTo>
                  <a:lnTo>
                    <a:pt x="671186" y="3044"/>
                  </a:lnTo>
                  <a:lnTo>
                    <a:pt x="699364" y="3044"/>
                  </a:lnTo>
                  <a:lnTo>
                    <a:pt x="736770" y="102467"/>
                  </a:lnTo>
                  <a:lnTo>
                    <a:pt x="709149" y="102467"/>
                  </a:lnTo>
                  <a:close/>
                  <a:moveTo>
                    <a:pt x="684997" y="33905"/>
                  </a:moveTo>
                  <a:lnTo>
                    <a:pt x="674263" y="65518"/>
                  </a:lnTo>
                  <a:lnTo>
                    <a:pt x="695731" y="65518"/>
                  </a:lnTo>
                  <a:lnTo>
                    <a:pt x="684997" y="33905"/>
                  </a:lnTo>
                  <a:close/>
                  <a:moveTo>
                    <a:pt x="437912" y="87772"/>
                  </a:moveTo>
                  <a:cubicBezTo>
                    <a:pt x="431433" y="100405"/>
                    <a:pt x="415920" y="105379"/>
                    <a:pt x="402535" y="105379"/>
                  </a:cubicBezTo>
                  <a:cubicBezTo>
                    <a:pt x="390034" y="105379"/>
                    <a:pt x="377499" y="100928"/>
                    <a:pt x="367256" y="93859"/>
                  </a:cubicBezTo>
                  <a:lnTo>
                    <a:pt x="378743" y="73013"/>
                  </a:lnTo>
                  <a:cubicBezTo>
                    <a:pt x="385223" y="78740"/>
                    <a:pt x="392881" y="83256"/>
                    <a:pt x="401782" y="83256"/>
                  </a:cubicBezTo>
                  <a:cubicBezTo>
                    <a:pt x="408099" y="83256"/>
                    <a:pt x="414284" y="80540"/>
                    <a:pt x="414284" y="73307"/>
                  </a:cubicBezTo>
                  <a:cubicBezTo>
                    <a:pt x="414284" y="55831"/>
                    <a:pt x="371674" y="69086"/>
                    <a:pt x="371674" y="33872"/>
                  </a:cubicBezTo>
                  <a:cubicBezTo>
                    <a:pt x="371674" y="13549"/>
                    <a:pt x="385517" y="0"/>
                    <a:pt x="405710" y="0"/>
                  </a:cubicBezTo>
                  <a:cubicBezTo>
                    <a:pt x="416837" y="0"/>
                    <a:pt x="426622" y="2389"/>
                    <a:pt x="436407" y="7494"/>
                  </a:cubicBezTo>
                  <a:lnTo>
                    <a:pt x="427636" y="28734"/>
                  </a:lnTo>
                  <a:cubicBezTo>
                    <a:pt x="422662" y="24676"/>
                    <a:pt x="416706" y="21698"/>
                    <a:pt x="410062" y="21698"/>
                  </a:cubicBezTo>
                  <a:cubicBezTo>
                    <a:pt x="404957" y="21698"/>
                    <a:pt x="398935" y="24545"/>
                    <a:pt x="398935" y="30436"/>
                  </a:cubicBezTo>
                  <a:cubicBezTo>
                    <a:pt x="398935" y="45195"/>
                    <a:pt x="441676" y="35541"/>
                    <a:pt x="441676" y="69871"/>
                  </a:cubicBezTo>
                  <a:cubicBezTo>
                    <a:pt x="441676" y="75598"/>
                    <a:pt x="440629" y="82667"/>
                    <a:pt x="437912" y="87772"/>
                  </a:cubicBezTo>
                  <a:close/>
                </a:path>
              </a:pathLst>
            </a:custGeom>
            <a:solidFill>
              <a:schemeClr val="tx1"/>
            </a:solidFill>
            <a:ln w="32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3" name="Group 202">
              <a:extLst>
                <a:ext uri="{FF2B5EF4-FFF2-40B4-BE49-F238E27FC236}">
                  <a16:creationId xmlns:a16="http://schemas.microsoft.com/office/drawing/2014/main" id="{D78E3EEF-1FE4-A9B7-162B-F00672AA8F99}"/>
                </a:ext>
              </a:extLst>
            </p:cNvPr>
            <p:cNvGrpSpPr/>
            <p:nvPr/>
          </p:nvGrpSpPr>
          <p:grpSpPr>
            <a:xfrm>
              <a:off x="3407174" y="3753892"/>
              <a:ext cx="836940" cy="157068"/>
              <a:chOff x="3428341" y="4046650"/>
              <a:chExt cx="955590" cy="179337"/>
            </a:xfrm>
          </p:grpSpPr>
          <p:sp>
            <p:nvSpPr>
              <p:cNvPr id="202" name="Freeform 201">
                <a:extLst>
                  <a:ext uri="{FF2B5EF4-FFF2-40B4-BE49-F238E27FC236}">
                    <a16:creationId xmlns:a16="http://schemas.microsoft.com/office/drawing/2014/main" id="{A0F462A9-06DC-507F-EAFC-6FE110E362A1}"/>
                  </a:ext>
                </a:extLst>
              </p:cNvPr>
              <p:cNvSpPr/>
              <p:nvPr/>
            </p:nvSpPr>
            <p:spPr>
              <a:xfrm>
                <a:off x="3428341" y="4046650"/>
                <a:ext cx="179760" cy="179337"/>
              </a:xfrm>
              <a:custGeom>
                <a:avLst/>
                <a:gdLst>
                  <a:gd name="connsiteX0" fmla="*/ 100439 w 179760"/>
                  <a:gd name="connsiteY0" fmla="*/ 35273 h 179337"/>
                  <a:gd name="connsiteX1" fmla="*/ 99657 w 179760"/>
                  <a:gd name="connsiteY1" fmla="*/ 35741 h 179337"/>
                  <a:gd name="connsiteX2" fmla="*/ 97310 w 179760"/>
                  <a:gd name="connsiteY2" fmla="*/ 38083 h 179337"/>
                  <a:gd name="connsiteX3" fmla="*/ 96528 w 179760"/>
                  <a:gd name="connsiteY3" fmla="*/ 41829 h 179337"/>
                  <a:gd name="connsiteX4" fmla="*/ 97467 w 179760"/>
                  <a:gd name="connsiteY4" fmla="*/ 44794 h 179337"/>
                  <a:gd name="connsiteX5" fmla="*/ 125627 w 179760"/>
                  <a:gd name="connsiteY5" fmla="*/ 91618 h 179337"/>
                  <a:gd name="connsiteX6" fmla="*/ 133137 w 179760"/>
                  <a:gd name="connsiteY6" fmla="*/ 104105 h 179337"/>
                  <a:gd name="connsiteX7" fmla="*/ 139708 w 179760"/>
                  <a:gd name="connsiteY7" fmla="*/ 106290 h 179337"/>
                  <a:gd name="connsiteX8" fmla="*/ 140490 w 179760"/>
                  <a:gd name="connsiteY8" fmla="*/ 99578 h 179337"/>
                  <a:gd name="connsiteX9" fmla="*/ 111703 w 179760"/>
                  <a:gd name="connsiteY9" fmla="*/ 51818 h 179337"/>
                  <a:gd name="connsiteX10" fmla="*/ 112955 w 179760"/>
                  <a:gd name="connsiteY10" fmla="*/ 43389 h 179337"/>
                  <a:gd name="connsiteX11" fmla="*/ 109513 w 179760"/>
                  <a:gd name="connsiteY11" fmla="*/ 37614 h 179337"/>
                  <a:gd name="connsiteX12" fmla="*/ 100439 w 179760"/>
                  <a:gd name="connsiteY12" fmla="*/ 35273 h 179337"/>
                  <a:gd name="connsiteX13" fmla="*/ 73374 w 179760"/>
                  <a:gd name="connsiteY13" fmla="*/ 35273 h 179337"/>
                  <a:gd name="connsiteX14" fmla="*/ 72591 w 179760"/>
                  <a:gd name="connsiteY14" fmla="*/ 35741 h 179337"/>
                  <a:gd name="connsiteX15" fmla="*/ 70088 w 179760"/>
                  <a:gd name="connsiteY15" fmla="*/ 38394 h 179337"/>
                  <a:gd name="connsiteX16" fmla="*/ 69306 w 179760"/>
                  <a:gd name="connsiteY16" fmla="*/ 42140 h 179337"/>
                  <a:gd name="connsiteX17" fmla="*/ 70245 w 179760"/>
                  <a:gd name="connsiteY17" fmla="*/ 44950 h 179337"/>
                  <a:gd name="connsiteX18" fmla="*/ 105289 w 179760"/>
                  <a:gd name="connsiteY18" fmla="*/ 103012 h 179337"/>
                  <a:gd name="connsiteX19" fmla="*/ 120308 w 179760"/>
                  <a:gd name="connsiteY19" fmla="*/ 127985 h 179337"/>
                  <a:gd name="connsiteX20" fmla="*/ 126879 w 179760"/>
                  <a:gd name="connsiteY20" fmla="*/ 130170 h 179337"/>
                  <a:gd name="connsiteX21" fmla="*/ 127818 w 179760"/>
                  <a:gd name="connsiteY21" fmla="*/ 123458 h 179337"/>
                  <a:gd name="connsiteX22" fmla="*/ 100909 w 179760"/>
                  <a:gd name="connsiteY22" fmla="*/ 78663 h 179337"/>
                  <a:gd name="connsiteX23" fmla="*/ 102160 w 179760"/>
                  <a:gd name="connsiteY23" fmla="*/ 70235 h 179337"/>
                  <a:gd name="connsiteX24" fmla="*/ 82604 w 179760"/>
                  <a:gd name="connsiteY24" fmla="*/ 37614 h 179337"/>
                  <a:gd name="connsiteX25" fmla="*/ 73374 w 179760"/>
                  <a:gd name="connsiteY25" fmla="*/ 35273 h 179337"/>
                  <a:gd name="connsiteX26" fmla="*/ 46307 w 179760"/>
                  <a:gd name="connsiteY26" fmla="*/ 35273 h 179337"/>
                  <a:gd name="connsiteX27" fmla="*/ 45525 w 179760"/>
                  <a:gd name="connsiteY27" fmla="*/ 35741 h 179337"/>
                  <a:gd name="connsiteX28" fmla="*/ 43178 w 179760"/>
                  <a:gd name="connsiteY28" fmla="*/ 38395 h 179337"/>
                  <a:gd name="connsiteX29" fmla="*/ 42396 w 179760"/>
                  <a:gd name="connsiteY29" fmla="*/ 42141 h 179337"/>
                  <a:gd name="connsiteX30" fmla="*/ 43335 w 179760"/>
                  <a:gd name="connsiteY30" fmla="*/ 44950 h 179337"/>
                  <a:gd name="connsiteX31" fmla="*/ 85732 w 179760"/>
                  <a:gd name="connsiteY31" fmla="*/ 115499 h 179337"/>
                  <a:gd name="connsiteX32" fmla="*/ 107635 w 179760"/>
                  <a:gd name="connsiteY32" fmla="*/ 151709 h 179337"/>
                  <a:gd name="connsiteX33" fmla="*/ 114206 w 179760"/>
                  <a:gd name="connsiteY33" fmla="*/ 154051 h 179337"/>
                  <a:gd name="connsiteX34" fmla="*/ 114988 w 179760"/>
                  <a:gd name="connsiteY34" fmla="*/ 147339 h 179337"/>
                  <a:gd name="connsiteX35" fmla="*/ 89331 w 179760"/>
                  <a:gd name="connsiteY35" fmla="*/ 104573 h 179337"/>
                  <a:gd name="connsiteX36" fmla="*/ 90739 w 179760"/>
                  <a:gd name="connsiteY36" fmla="*/ 96145 h 179337"/>
                  <a:gd name="connsiteX37" fmla="*/ 55381 w 179760"/>
                  <a:gd name="connsiteY37" fmla="*/ 37458 h 179337"/>
                  <a:gd name="connsiteX38" fmla="*/ 46307 w 179760"/>
                  <a:gd name="connsiteY38" fmla="*/ 35273 h 179337"/>
                  <a:gd name="connsiteX39" fmla="*/ 127035 w 179760"/>
                  <a:gd name="connsiteY39" fmla="*/ 35116 h 179337"/>
                  <a:gd name="connsiteX40" fmla="*/ 126096 w 179760"/>
                  <a:gd name="connsiteY40" fmla="*/ 46198 h 179337"/>
                  <a:gd name="connsiteX41" fmla="*/ 144557 w 179760"/>
                  <a:gd name="connsiteY41" fmla="*/ 77414 h 179337"/>
                  <a:gd name="connsiteX42" fmla="*/ 154727 w 179760"/>
                  <a:gd name="connsiteY42" fmla="*/ 81785 h 179337"/>
                  <a:gd name="connsiteX43" fmla="*/ 155509 w 179760"/>
                  <a:gd name="connsiteY43" fmla="*/ 70859 h 179337"/>
                  <a:gd name="connsiteX44" fmla="*/ 137048 w 179760"/>
                  <a:gd name="connsiteY44" fmla="*/ 39643 h 179337"/>
                  <a:gd name="connsiteX45" fmla="*/ 127035 w 179760"/>
                  <a:gd name="connsiteY45" fmla="*/ 35116 h 179337"/>
                  <a:gd name="connsiteX46" fmla="*/ 89958 w 179760"/>
                  <a:gd name="connsiteY46" fmla="*/ 0 h 179337"/>
                  <a:gd name="connsiteX47" fmla="*/ 153516 w 179760"/>
                  <a:gd name="connsiteY47" fmla="*/ 26261 h 179337"/>
                  <a:gd name="connsiteX48" fmla="*/ 163881 w 179760"/>
                  <a:gd name="connsiteY48" fmla="*/ 41652 h 179337"/>
                  <a:gd name="connsiteX49" fmla="*/ 154257 w 179760"/>
                  <a:gd name="connsiteY49" fmla="*/ 37301 h 179337"/>
                  <a:gd name="connsiteX50" fmla="*/ 153318 w 179760"/>
                  <a:gd name="connsiteY50" fmla="*/ 48227 h 179337"/>
                  <a:gd name="connsiteX51" fmla="*/ 156447 w 179760"/>
                  <a:gd name="connsiteY51" fmla="*/ 53846 h 179337"/>
                  <a:gd name="connsiteX52" fmla="*/ 166617 w 179760"/>
                  <a:gd name="connsiteY52" fmla="*/ 58216 h 179337"/>
                  <a:gd name="connsiteX53" fmla="*/ 167242 w 179760"/>
                  <a:gd name="connsiteY53" fmla="*/ 47291 h 179337"/>
                  <a:gd name="connsiteX54" fmla="*/ 165409 w 179760"/>
                  <a:gd name="connsiteY54" fmla="*/ 43921 h 179337"/>
                  <a:gd name="connsiteX55" fmla="*/ 172725 w 179760"/>
                  <a:gd name="connsiteY55" fmla="*/ 54785 h 179337"/>
                  <a:gd name="connsiteX56" fmla="*/ 179760 w 179760"/>
                  <a:gd name="connsiteY56" fmla="*/ 89747 h 179337"/>
                  <a:gd name="connsiteX57" fmla="*/ 89958 w 179760"/>
                  <a:gd name="connsiteY57" fmla="*/ 179337 h 179337"/>
                  <a:gd name="connsiteX58" fmla="*/ 0 w 179760"/>
                  <a:gd name="connsiteY58" fmla="*/ 89747 h 179337"/>
                  <a:gd name="connsiteX59" fmla="*/ 7060 w 179760"/>
                  <a:gd name="connsiteY59" fmla="*/ 54785 h 179337"/>
                  <a:gd name="connsiteX60" fmla="*/ 17126 w 179760"/>
                  <a:gd name="connsiteY60" fmla="*/ 39878 h 179337"/>
                  <a:gd name="connsiteX61" fmla="*/ 16426 w 179760"/>
                  <a:gd name="connsiteY61" fmla="*/ 43233 h 179337"/>
                  <a:gd name="connsiteX62" fmla="*/ 17365 w 179760"/>
                  <a:gd name="connsiteY62" fmla="*/ 46043 h 179337"/>
                  <a:gd name="connsiteX63" fmla="*/ 66177 w 179760"/>
                  <a:gd name="connsiteY63" fmla="*/ 127049 h 179337"/>
                  <a:gd name="connsiteX64" fmla="*/ 94338 w 179760"/>
                  <a:gd name="connsiteY64" fmla="*/ 173873 h 179337"/>
                  <a:gd name="connsiteX65" fmla="*/ 100908 w 179760"/>
                  <a:gd name="connsiteY65" fmla="*/ 176214 h 179337"/>
                  <a:gd name="connsiteX66" fmla="*/ 101847 w 179760"/>
                  <a:gd name="connsiteY66" fmla="*/ 169503 h 179337"/>
                  <a:gd name="connsiteX67" fmla="*/ 76033 w 179760"/>
                  <a:gd name="connsiteY67" fmla="*/ 126737 h 179337"/>
                  <a:gd name="connsiteX68" fmla="*/ 77285 w 179760"/>
                  <a:gd name="connsiteY68" fmla="*/ 118308 h 179337"/>
                  <a:gd name="connsiteX69" fmla="*/ 29411 w 179760"/>
                  <a:gd name="connsiteY69" fmla="*/ 38863 h 179337"/>
                  <a:gd name="connsiteX70" fmla="*/ 20181 w 179760"/>
                  <a:gd name="connsiteY70" fmla="*/ 36678 h 179337"/>
                  <a:gd name="connsiteX71" fmla="*/ 19398 w 179760"/>
                  <a:gd name="connsiteY71" fmla="*/ 37146 h 179337"/>
                  <a:gd name="connsiteX72" fmla="*/ 17864 w 179760"/>
                  <a:gd name="connsiteY72" fmla="*/ 38786 h 179337"/>
                  <a:gd name="connsiteX73" fmla="*/ 26323 w 179760"/>
                  <a:gd name="connsiteY73" fmla="*/ 26261 h 179337"/>
                  <a:gd name="connsiteX74" fmla="*/ 89958 w 179760"/>
                  <a:gd name="connsiteY74" fmla="*/ 0 h 1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9760" h="179337">
                    <a:moveTo>
                      <a:pt x="100439" y="35273"/>
                    </a:moveTo>
                    <a:lnTo>
                      <a:pt x="99657" y="35741"/>
                    </a:lnTo>
                    <a:cubicBezTo>
                      <a:pt x="98562" y="36366"/>
                      <a:pt x="97779" y="37146"/>
                      <a:pt x="97310" y="38083"/>
                    </a:cubicBezTo>
                    <a:cubicBezTo>
                      <a:pt x="96528" y="39175"/>
                      <a:pt x="96215" y="40580"/>
                      <a:pt x="96528" y="41829"/>
                    </a:cubicBezTo>
                    <a:cubicBezTo>
                      <a:pt x="96528" y="42921"/>
                      <a:pt x="96997" y="43858"/>
                      <a:pt x="97467" y="44794"/>
                    </a:cubicBezTo>
                    <a:cubicBezTo>
                      <a:pt x="97467" y="44794"/>
                      <a:pt x="125158" y="91150"/>
                      <a:pt x="125627" y="91618"/>
                    </a:cubicBezTo>
                    <a:lnTo>
                      <a:pt x="133137" y="104105"/>
                    </a:lnTo>
                    <a:cubicBezTo>
                      <a:pt x="134389" y="106446"/>
                      <a:pt x="137205" y="107383"/>
                      <a:pt x="139708" y="106290"/>
                    </a:cubicBezTo>
                    <a:cubicBezTo>
                      <a:pt x="141585" y="105197"/>
                      <a:pt x="142055" y="102076"/>
                      <a:pt x="140490" y="99578"/>
                    </a:cubicBezTo>
                    <a:lnTo>
                      <a:pt x="111703" y="51818"/>
                    </a:lnTo>
                    <a:cubicBezTo>
                      <a:pt x="114050" y="49789"/>
                      <a:pt x="114676" y="46199"/>
                      <a:pt x="112955" y="43389"/>
                    </a:cubicBezTo>
                    <a:lnTo>
                      <a:pt x="109513" y="37614"/>
                    </a:lnTo>
                    <a:cubicBezTo>
                      <a:pt x="107636" y="34493"/>
                      <a:pt x="103568" y="33400"/>
                      <a:pt x="100439" y="35273"/>
                    </a:cubicBezTo>
                    <a:close/>
                    <a:moveTo>
                      <a:pt x="73374" y="35273"/>
                    </a:moveTo>
                    <a:lnTo>
                      <a:pt x="72591" y="35741"/>
                    </a:lnTo>
                    <a:cubicBezTo>
                      <a:pt x="71496" y="36365"/>
                      <a:pt x="70714" y="37302"/>
                      <a:pt x="70088" y="38394"/>
                    </a:cubicBezTo>
                    <a:cubicBezTo>
                      <a:pt x="69306" y="39487"/>
                      <a:pt x="68993" y="40892"/>
                      <a:pt x="69306" y="42140"/>
                    </a:cubicBezTo>
                    <a:cubicBezTo>
                      <a:pt x="69462" y="43077"/>
                      <a:pt x="69775" y="44013"/>
                      <a:pt x="70245" y="44950"/>
                    </a:cubicBezTo>
                    <a:cubicBezTo>
                      <a:pt x="70245" y="44950"/>
                      <a:pt x="104820" y="102543"/>
                      <a:pt x="105289" y="103012"/>
                    </a:cubicBezTo>
                    <a:lnTo>
                      <a:pt x="120308" y="127985"/>
                    </a:lnTo>
                    <a:cubicBezTo>
                      <a:pt x="121560" y="130326"/>
                      <a:pt x="124376" y="131262"/>
                      <a:pt x="126879" y="130170"/>
                    </a:cubicBezTo>
                    <a:cubicBezTo>
                      <a:pt x="128913" y="129077"/>
                      <a:pt x="129382" y="125956"/>
                      <a:pt x="127818" y="123458"/>
                    </a:cubicBezTo>
                    <a:lnTo>
                      <a:pt x="100909" y="78663"/>
                    </a:lnTo>
                    <a:cubicBezTo>
                      <a:pt x="103255" y="76634"/>
                      <a:pt x="103881" y="73044"/>
                      <a:pt x="102160" y="70235"/>
                    </a:cubicBezTo>
                    <a:lnTo>
                      <a:pt x="82604" y="37614"/>
                    </a:lnTo>
                    <a:cubicBezTo>
                      <a:pt x="80570" y="34336"/>
                      <a:pt x="76503" y="33400"/>
                      <a:pt x="73374" y="35273"/>
                    </a:cubicBezTo>
                    <a:close/>
                    <a:moveTo>
                      <a:pt x="46307" y="35273"/>
                    </a:moveTo>
                    <a:lnTo>
                      <a:pt x="45525" y="35741"/>
                    </a:lnTo>
                    <a:cubicBezTo>
                      <a:pt x="44430" y="36366"/>
                      <a:pt x="43647" y="37302"/>
                      <a:pt x="43178" y="38395"/>
                    </a:cubicBezTo>
                    <a:cubicBezTo>
                      <a:pt x="42396" y="39487"/>
                      <a:pt x="42083" y="40892"/>
                      <a:pt x="42396" y="42141"/>
                    </a:cubicBezTo>
                    <a:cubicBezTo>
                      <a:pt x="42552" y="43077"/>
                      <a:pt x="42865" y="44014"/>
                      <a:pt x="43335" y="44950"/>
                    </a:cubicBezTo>
                    <a:cubicBezTo>
                      <a:pt x="43335" y="44950"/>
                      <a:pt x="85263" y="115030"/>
                      <a:pt x="85732" y="115499"/>
                    </a:cubicBezTo>
                    <a:lnTo>
                      <a:pt x="107635" y="151709"/>
                    </a:lnTo>
                    <a:cubicBezTo>
                      <a:pt x="108887" y="154207"/>
                      <a:pt x="111703" y="155143"/>
                      <a:pt x="114206" y="154051"/>
                    </a:cubicBezTo>
                    <a:cubicBezTo>
                      <a:pt x="116083" y="152958"/>
                      <a:pt x="116553" y="149836"/>
                      <a:pt x="114988" y="147339"/>
                    </a:cubicBezTo>
                    <a:lnTo>
                      <a:pt x="89331" y="104573"/>
                    </a:lnTo>
                    <a:cubicBezTo>
                      <a:pt x="91834" y="102388"/>
                      <a:pt x="92303" y="98954"/>
                      <a:pt x="90739" y="96145"/>
                    </a:cubicBezTo>
                    <a:lnTo>
                      <a:pt x="55381" y="37458"/>
                    </a:lnTo>
                    <a:cubicBezTo>
                      <a:pt x="53504" y="34337"/>
                      <a:pt x="49436" y="33400"/>
                      <a:pt x="46307" y="35273"/>
                    </a:cubicBezTo>
                    <a:close/>
                    <a:moveTo>
                      <a:pt x="127035" y="35116"/>
                    </a:moveTo>
                    <a:cubicBezTo>
                      <a:pt x="123906" y="36833"/>
                      <a:pt x="123280" y="41360"/>
                      <a:pt x="126096" y="46198"/>
                    </a:cubicBezTo>
                    <a:lnTo>
                      <a:pt x="144557" y="77414"/>
                    </a:lnTo>
                    <a:cubicBezTo>
                      <a:pt x="147373" y="82097"/>
                      <a:pt x="151598" y="83658"/>
                      <a:pt x="154727" y="81785"/>
                    </a:cubicBezTo>
                    <a:cubicBezTo>
                      <a:pt x="157856" y="79912"/>
                      <a:pt x="158325" y="75541"/>
                      <a:pt x="155509" y="70859"/>
                    </a:cubicBezTo>
                    <a:lnTo>
                      <a:pt x="137048" y="39643"/>
                    </a:lnTo>
                    <a:cubicBezTo>
                      <a:pt x="134232" y="34960"/>
                      <a:pt x="130164" y="33243"/>
                      <a:pt x="127035" y="35116"/>
                    </a:cubicBezTo>
                    <a:close/>
                    <a:moveTo>
                      <a:pt x="89958" y="0"/>
                    </a:moveTo>
                    <a:cubicBezTo>
                      <a:pt x="114834" y="0"/>
                      <a:pt x="137284" y="10028"/>
                      <a:pt x="153516" y="26261"/>
                    </a:cubicBezTo>
                    <a:lnTo>
                      <a:pt x="163881" y="41652"/>
                    </a:lnTo>
                    <a:lnTo>
                      <a:pt x="154257" y="37301"/>
                    </a:lnTo>
                    <a:cubicBezTo>
                      <a:pt x="151128" y="39018"/>
                      <a:pt x="150502" y="43545"/>
                      <a:pt x="153318" y="48227"/>
                    </a:cubicBezTo>
                    <a:lnTo>
                      <a:pt x="156447" y="53846"/>
                    </a:lnTo>
                    <a:cubicBezTo>
                      <a:pt x="159263" y="58528"/>
                      <a:pt x="163644" y="60089"/>
                      <a:pt x="166617" y="58216"/>
                    </a:cubicBezTo>
                    <a:cubicBezTo>
                      <a:pt x="169589" y="56343"/>
                      <a:pt x="170058" y="51973"/>
                      <a:pt x="167242" y="47291"/>
                    </a:cubicBezTo>
                    <a:lnTo>
                      <a:pt x="165409" y="43921"/>
                    </a:lnTo>
                    <a:lnTo>
                      <a:pt x="172725" y="54785"/>
                    </a:lnTo>
                    <a:cubicBezTo>
                      <a:pt x="177257" y="65525"/>
                      <a:pt x="179760" y="77339"/>
                      <a:pt x="179760" y="89747"/>
                    </a:cubicBezTo>
                    <a:cubicBezTo>
                      <a:pt x="179760" y="139380"/>
                      <a:pt x="139553" y="179337"/>
                      <a:pt x="89958" y="179337"/>
                    </a:cubicBezTo>
                    <a:cubicBezTo>
                      <a:pt x="40364" y="179337"/>
                      <a:pt x="0" y="139224"/>
                      <a:pt x="0" y="89747"/>
                    </a:cubicBezTo>
                    <a:cubicBezTo>
                      <a:pt x="0" y="77339"/>
                      <a:pt x="2513" y="65525"/>
                      <a:pt x="7060" y="54785"/>
                    </a:cubicBezTo>
                    <a:lnTo>
                      <a:pt x="17126" y="39878"/>
                    </a:lnTo>
                    <a:lnTo>
                      <a:pt x="16426" y="43233"/>
                    </a:lnTo>
                    <a:cubicBezTo>
                      <a:pt x="16582" y="44170"/>
                      <a:pt x="16895" y="45106"/>
                      <a:pt x="17365" y="46043"/>
                    </a:cubicBezTo>
                    <a:cubicBezTo>
                      <a:pt x="17365" y="46043"/>
                      <a:pt x="65707" y="126581"/>
                      <a:pt x="66177" y="127049"/>
                    </a:cubicBezTo>
                    <a:lnTo>
                      <a:pt x="94338" y="173873"/>
                    </a:lnTo>
                    <a:cubicBezTo>
                      <a:pt x="95589" y="176370"/>
                      <a:pt x="98405" y="177307"/>
                      <a:pt x="100908" y="176214"/>
                    </a:cubicBezTo>
                    <a:cubicBezTo>
                      <a:pt x="102942" y="175122"/>
                      <a:pt x="103412" y="172000"/>
                      <a:pt x="101847" y="169503"/>
                    </a:cubicBezTo>
                    <a:lnTo>
                      <a:pt x="76033" y="126737"/>
                    </a:lnTo>
                    <a:cubicBezTo>
                      <a:pt x="78380" y="124552"/>
                      <a:pt x="79006" y="121118"/>
                      <a:pt x="77285" y="118308"/>
                    </a:cubicBezTo>
                    <a:lnTo>
                      <a:pt x="29411" y="38863"/>
                    </a:lnTo>
                    <a:cubicBezTo>
                      <a:pt x="27377" y="35742"/>
                      <a:pt x="23310" y="34805"/>
                      <a:pt x="20181" y="36678"/>
                    </a:cubicBezTo>
                    <a:lnTo>
                      <a:pt x="19398" y="37146"/>
                    </a:lnTo>
                    <a:lnTo>
                      <a:pt x="17864" y="38786"/>
                    </a:lnTo>
                    <a:lnTo>
                      <a:pt x="26323" y="26261"/>
                    </a:lnTo>
                    <a:cubicBezTo>
                      <a:pt x="42593" y="10028"/>
                      <a:pt x="65083" y="0"/>
                      <a:pt x="89958" y="0"/>
                    </a:cubicBezTo>
                    <a:close/>
                  </a:path>
                </a:pathLst>
              </a:custGeom>
              <a:solidFill>
                <a:schemeClr val="tx1"/>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99" name="Group 198">
                <a:extLst>
                  <a:ext uri="{FF2B5EF4-FFF2-40B4-BE49-F238E27FC236}">
                    <a16:creationId xmlns:a16="http://schemas.microsoft.com/office/drawing/2014/main" id="{E0951C46-B537-A1CA-29A0-044CE35B3291}"/>
                  </a:ext>
                </a:extLst>
              </p:cNvPr>
              <p:cNvGrpSpPr/>
              <p:nvPr/>
            </p:nvGrpSpPr>
            <p:grpSpPr>
              <a:xfrm>
                <a:off x="3653158" y="4078490"/>
                <a:ext cx="730773" cy="119558"/>
                <a:chOff x="3653158" y="4078490"/>
                <a:chExt cx="730773" cy="119558"/>
              </a:xfrm>
            </p:grpSpPr>
            <p:sp>
              <p:nvSpPr>
                <p:cNvPr id="189" name="Freeform 188">
                  <a:extLst>
                    <a:ext uri="{FF2B5EF4-FFF2-40B4-BE49-F238E27FC236}">
                      <a16:creationId xmlns:a16="http://schemas.microsoft.com/office/drawing/2014/main" id="{B5777BD9-E372-855E-BB86-CBE485DAA38F}"/>
                    </a:ext>
                  </a:extLst>
                </p:cNvPr>
                <p:cNvSpPr/>
                <p:nvPr/>
              </p:nvSpPr>
              <p:spPr>
                <a:xfrm>
                  <a:off x="4000318" y="4078646"/>
                  <a:ext cx="83247" cy="119401"/>
                </a:xfrm>
                <a:custGeom>
                  <a:avLst/>
                  <a:gdLst>
                    <a:gd name="connsiteX0" fmla="*/ 18148 w 83247"/>
                    <a:gd name="connsiteY0" fmla="*/ 16857 h 119401"/>
                    <a:gd name="connsiteX1" fmla="*/ 18148 w 83247"/>
                    <a:gd name="connsiteY1" fmla="*/ 55877 h 119401"/>
                    <a:gd name="connsiteX2" fmla="*/ 45057 w 83247"/>
                    <a:gd name="connsiteY2" fmla="*/ 55877 h 119401"/>
                    <a:gd name="connsiteX3" fmla="*/ 59451 w 83247"/>
                    <a:gd name="connsiteY3" fmla="*/ 50414 h 119401"/>
                    <a:gd name="connsiteX4" fmla="*/ 65083 w 83247"/>
                    <a:gd name="connsiteY4" fmla="*/ 36367 h 119401"/>
                    <a:gd name="connsiteX5" fmla="*/ 52098 w 83247"/>
                    <a:gd name="connsiteY5" fmla="*/ 17793 h 119401"/>
                    <a:gd name="connsiteX6" fmla="*/ 44275 w 83247"/>
                    <a:gd name="connsiteY6" fmla="*/ 17013 h 119401"/>
                    <a:gd name="connsiteX7" fmla="*/ 18148 w 83247"/>
                    <a:gd name="connsiteY7" fmla="*/ 16857 h 119401"/>
                    <a:gd name="connsiteX8" fmla="*/ 0 w 83247"/>
                    <a:gd name="connsiteY8" fmla="*/ 119402 h 119401"/>
                    <a:gd name="connsiteX9" fmla="*/ 0 w 83247"/>
                    <a:gd name="connsiteY9" fmla="*/ 0 h 119401"/>
                    <a:gd name="connsiteX10" fmla="*/ 43336 w 83247"/>
                    <a:gd name="connsiteY10" fmla="*/ 0 h 119401"/>
                    <a:gd name="connsiteX11" fmla="*/ 71810 w 83247"/>
                    <a:gd name="connsiteY11" fmla="*/ 9521 h 119401"/>
                    <a:gd name="connsiteX12" fmla="*/ 83231 w 83247"/>
                    <a:gd name="connsiteY12" fmla="*/ 36835 h 119401"/>
                    <a:gd name="connsiteX13" fmla="*/ 72279 w 83247"/>
                    <a:gd name="connsiteY13" fmla="*/ 62588 h 119401"/>
                    <a:gd name="connsiteX14" fmla="*/ 45683 w 83247"/>
                    <a:gd name="connsiteY14" fmla="*/ 72734 h 119401"/>
                    <a:gd name="connsiteX15" fmla="*/ 18148 w 83247"/>
                    <a:gd name="connsiteY15" fmla="*/ 72734 h 119401"/>
                    <a:gd name="connsiteX16" fmla="*/ 18148 w 83247"/>
                    <a:gd name="connsiteY16" fmla="*/ 119402 h 119401"/>
                    <a:gd name="connsiteX17" fmla="*/ 0 w 83247"/>
                    <a:gd name="connsiteY17" fmla="*/ 119402 h 1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47" h="119401">
                      <a:moveTo>
                        <a:pt x="18148" y="16857"/>
                      </a:moveTo>
                      <a:lnTo>
                        <a:pt x="18148" y="55877"/>
                      </a:lnTo>
                      <a:lnTo>
                        <a:pt x="45057" y="55877"/>
                      </a:lnTo>
                      <a:cubicBezTo>
                        <a:pt x="50377" y="56033"/>
                        <a:pt x="55539" y="54160"/>
                        <a:pt x="59451" y="50414"/>
                      </a:cubicBezTo>
                      <a:cubicBezTo>
                        <a:pt x="63205" y="46668"/>
                        <a:pt x="65239" y="41674"/>
                        <a:pt x="65083" y="36367"/>
                      </a:cubicBezTo>
                      <a:cubicBezTo>
                        <a:pt x="65083" y="26534"/>
                        <a:pt x="60702" y="20291"/>
                        <a:pt x="52098" y="17793"/>
                      </a:cubicBezTo>
                      <a:cubicBezTo>
                        <a:pt x="49594" y="17169"/>
                        <a:pt x="46935" y="16857"/>
                        <a:pt x="44275" y="17013"/>
                      </a:cubicBezTo>
                      <a:lnTo>
                        <a:pt x="18148" y="16857"/>
                      </a:lnTo>
                      <a:close/>
                      <a:moveTo>
                        <a:pt x="0" y="119402"/>
                      </a:moveTo>
                      <a:lnTo>
                        <a:pt x="0" y="0"/>
                      </a:lnTo>
                      <a:lnTo>
                        <a:pt x="43336" y="0"/>
                      </a:lnTo>
                      <a:cubicBezTo>
                        <a:pt x="55070" y="0"/>
                        <a:pt x="64457" y="3122"/>
                        <a:pt x="71810" y="9521"/>
                      </a:cubicBezTo>
                      <a:cubicBezTo>
                        <a:pt x="79476" y="16232"/>
                        <a:pt x="83231" y="25285"/>
                        <a:pt x="83231" y="36835"/>
                      </a:cubicBezTo>
                      <a:cubicBezTo>
                        <a:pt x="83544" y="46668"/>
                        <a:pt x="79476" y="56033"/>
                        <a:pt x="72279" y="62588"/>
                      </a:cubicBezTo>
                      <a:cubicBezTo>
                        <a:pt x="65083" y="69300"/>
                        <a:pt x="55539" y="72890"/>
                        <a:pt x="45683" y="72734"/>
                      </a:cubicBezTo>
                      <a:lnTo>
                        <a:pt x="18148" y="72734"/>
                      </a:lnTo>
                      <a:lnTo>
                        <a:pt x="18148" y="119402"/>
                      </a:lnTo>
                      <a:lnTo>
                        <a:pt x="0" y="119402"/>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189">
                  <a:extLst>
                    <a:ext uri="{FF2B5EF4-FFF2-40B4-BE49-F238E27FC236}">
                      <a16:creationId xmlns:a16="http://schemas.microsoft.com/office/drawing/2014/main" id="{FB7A9F7D-CA21-2724-0E88-F077F31B9CC3}"/>
                    </a:ext>
                  </a:extLst>
                </p:cNvPr>
                <p:cNvSpPr/>
                <p:nvPr/>
              </p:nvSpPr>
              <p:spPr>
                <a:xfrm>
                  <a:off x="3761108" y="4078646"/>
                  <a:ext cx="76503" cy="119401"/>
                </a:xfrm>
                <a:custGeom>
                  <a:avLst/>
                  <a:gdLst>
                    <a:gd name="connsiteX0" fmla="*/ 0 w 76503"/>
                    <a:gd name="connsiteY0" fmla="*/ 119402 h 119401"/>
                    <a:gd name="connsiteX1" fmla="*/ 0 w 76503"/>
                    <a:gd name="connsiteY1" fmla="*/ 0 h 119401"/>
                    <a:gd name="connsiteX2" fmla="*/ 76504 w 76503"/>
                    <a:gd name="connsiteY2" fmla="*/ 0 h 119401"/>
                    <a:gd name="connsiteX3" fmla="*/ 76504 w 76503"/>
                    <a:gd name="connsiteY3" fmla="*/ 16857 h 119401"/>
                    <a:gd name="connsiteX4" fmla="*/ 18148 w 76503"/>
                    <a:gd name="connsiteY4" fmla="*/ 16857 h 119401"/>
                    <a:gd name="connsiteX5" fmla="*/ 18148 w 76503"/>
                    <a:gd name="connsiteY5" fmla="*/ 51195 h 119401"/>
                    <a:gd name="connsiteX6" fmla="*/ 67899 w 76503"/>
                    <a:gd name="connsiteY6" fmla="*/ 51195 h 119401"/>
                    <a:gd name="connsiteX7" fmla="*/ 67899 w 76503"/>
                    <a:gd name="connsiteY7" fmla="*/ 67271 h 119401"/>
                    <a:gd name="connsiteX8" fmla="*/ 18148 w 76503"/>
                    <a:gd name="connsiteY8" fmla="*/ 67271 h 119401"/>
                    <a:gd name="connsiteX9" fmla="*/ 18148 w 76503"/>
                    <a:gd name="connsiteY9" fmla="*/ 102545 h 119401"/>
                    <a:gd name="connsiteX10" fmla="*/ 76504 w 76503"/>
                    <a:gd name="connsiteY10" fmla="*/ 102545 h 119401"/>
                    <a:gd name="connsiteX11" fmla="*/ 76504 w 76503"/>
                    <a:gd name="connsiteY11" fmla="*/ 119402 h 119401"/>
                    <a:gd name="connsiteX12" fmla="*/ 0 w 76503"/>
                    <a:gd name="connsiteY12" fmla="*/ 119402 h 1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503" h="119401">
                      <a:moveTo>
                        <a:pt x="0" y="119402"/>
                      </a:moveTo>
                      <a:lnTo>
                        <a:pt x="0" y="0"/>
                      </a:lnTo>
                      <a:lnTo>
                        <a:pt x="76504" y="0"/>
                      </a:lnTo>
                      <a:lnTo>
                        <a:pt x="76504" y="16857"/>
                      </a:lnTo>
                      <a:lnTo>
                        <a:pt x="18148" y="16857"/>
                      </a:lnTo>
                      <a:lnTo>
                        <a:pt x="18148" y="51195"/>
                      </a:lnTo>
                      <a:lnTo>
                        <a:pt x="67899" y="51195"/>
                      </a:lnTo>
                      <a:lnTo>
                        <a:pt x="67899" y="67271"/>
                      </a:lnTo>
                      <a:lnTo>
                        <a:pt x="18148" y="67271"/>
                      </a:lnTo>
                      <a:lnTo>
                        <a:pt x="18148" y="102545"/>
                      </a:lnTo>
                      <a:lnTo>
                        <a:pt x="76504" y="102545"/>
                      </a:lnTo>
                      <a:lnTo>
                        <a:pt x="76504" y="119402"/>
                      </a:lnTo>
                      <a:lnTo>
                        <a:pt x="0" y="119402"/>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190">
                  <a:extLst>
                    <a:ext uri="{FF2B5EF4-FFF2-40B4-BE49-F238E27FC236}">
                      <a16:creationId xmlns:a16="http://schemas.microsoft.com/office/drawing/2014/main" id="{7BF984FA-F078-0B6A-53B4-1BA6F93187F9}"/>
                    </a:ext>
                  </a:extLst>
                </p:cNvPr>
                <p:cNvSpPr/>
                <p:nvPr/>
              </p:nvSpPr>
              <p:spPr>
                <a:xfrm>
                  <a:off x="3653158" y="4078490"/>
                  <a:ext cx="93243" cy="119557"/>
                </a:xfrm>
                <a:custGeom>
                  <a:avLst/>
                  <a:gdLst>
                    <a:gd name="connsiteX0" fmla="*/ 39425 w 93243"/>
                    <a:gd name="connsiteY0" fmla="*/ 119558 h 119557"/>
                    <a:gd name="connsiteX1" fmla="*/ 0 w 93243"/>
                    <a:gd name="connsiteY1" fmla="*/ 0 h 119557"/>
                    <a:gd name="connsiteX2" fmla="*/ 19087 w 93243"/>
                    <a:gd name="connsiteY2" fmla="*/ 0 h 119557"/>
                    <a:gd name="connsiteX3" fmla="*/ 46309 w 93243"/>
                    <a:gd name="connsiteY3" fmla="*/ 90995 h 119557"/>
                    <a:gd name="connsiteX4" fmla="*/ 46778 w 93243"/>
                    <a:gd name="connsiteY4" fmla="*/ 90995 h 119557"/>
                    <a:gd name="connsiteX5" fmla="*/ 74000 w 93243"/>
                    <a:gd name="connsiteY5" fmla="*/ 0 h 119557"/>
                    <a:gd name="connsiteX6" fmla="*/ 93244 w 93243"/>
                    <a:gd name="connsiteY6" fmla="*/ 0 h 119557"/>
                    <a:gd name="connsiteX7" fmla="*/ 53662 w 93243"/>
                    <a:gd name="connsiteY7" fmla="*/ 119558 h 119557"/>
                    <a:gd name="connsiteX8" fmla="*/ 39425 w 93243"/>
                    <a:gd name="connsiteY8" fmla="*/ 119558 h 11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43" h="119557">
                      <a:moveTo>
                        <a:pt x="39425" y="119558"/>
                      </a:moveTo>
                      <a:lnTo>
                        <a:pt x="0" y="0"/>
                      </a:lnTo>
                      <a:lnTo>
                        <a:pt x="19087" y="0"/>
                      </a:lnTo>
                      <a:lnTo>
                        <a:pt x="46309" y="90995"/>
                      </a:lnTo>
                      <a:lnTo>
                        <a:pt x="46778" y="90995"/>
                      </a:lnTo>
                      <a:lnTo>
                        <a:pt x="74000" y="0"/>
                      </a:lnTo>
                      <a:lnTo>
                        <a:pt x="93244" y="0"/>
                      </a:lnTo>
                      <a:lnTo>
                        <a:pt x="53662" y="119558"/>
                      </a:lnTo>
                      <a:lnTo>
                        <a:pt x="39425" y="119558"/>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191">
                  <a:extLst>
                    <a:ext uri="{FF2B5EF4-FFF2-40B4-BE49-F238E27FC236}">
                      <a16:creationId xmlns:a16="http://schemas.microsoft.com/office/drawing/2014/main" id="{62F1D574-7763-F5AC-5EB3-D6FFAE2C5C2E}"/>
                    </a:ext>
                  </a:extLst>
                </p:cNvPr>
                <p:cNvSpPr/>
                <p:nvPr/>
              </p:nvSpPr>
              <p:spPr>
                <a:xfrm>
                  <a:off x="4290531" y="4078646"/>
                  <a:ext cx="93400" cy="119401"/>
                </a:xfrm>
                <a:custGeom>
                  <a:avLst/>
                  <a:gdLst>
                    <a:gd name="connsiteX0" fmla="*/ 0 w 93400"/>
                    <a:gd name="connsiteY0" fmla="*/ 119402 h 119401"/>
                    <a:gd name="connsiteX1" fmla="*/ 0 w 93400"/>
                    <a:gd name="connsiteY1" fmla="*/ 0 h 119401"/>
                    <a:gd name="connsiteX2" fmla="*/ 18148 w 93400"/>
                    <a:gd name="connsiteY2" fmla="*/ 0 h 119401"/>
                    <a:gd name="connsiteX3" fmla="*/ 18148 w 93400"/>
                    <a:gd name="connsiteY3" fmla="*/ 61652 h 119401"/>
                    <a:gd name="connsiteX4" fmla="*/ 67743 w 93400"/>
                    <a:gd name="connsiteY4" fmla="*/ 0 h 119401"/>
                    <a:gd name="connsiteX5" fmla="*/ 89332 w 93400"/>
                    <a:gd name="connsiteY5" fmla="*/ 0 h 119401"/>
                    <a:gd name="connsiteX6" fmla="*/ 50846 w 93400"/>
                    <a:gd name="connsiteY6" fmla="*/ 46980 h 119401"/>
                    <a:gd name="connsiteX7" fmla="*/ 93400 w 93400"/>
                    <a:gd name="connsiteY7" fmla="*/ 119402 h 119401"/>
                    <a:gd name="connsiteX8" fmla="*/ 71654 w 93400"/>
                    <a:gd name="connsiteY8" fmla="*/ 119402 h 119401"/>
                    <a:gd name="connsiteX9" fmla="*/ 39269 w 93400"/>
                    <a:gd name="connsiteY9" fmla="*/ 61028 h 119401"/>
                    <a:gd name="connsiteX10" fmla="*/ 18148 w 93400"/>
                    <a:gd name="connsiteY10" fmla="*/ 83035 h 119401"/>
                    <a:gd name="connsiteX11" fmla="*/ 18148 w 93400"/>
                    <a:gd name="connsiteY11" fmla="*/ 119402 h 119401"/>
                    <a:gd name="connsiteX12" fmla="*/ 0 w 93400"/>
                    <a:gd name="connsiteY12" fmla="*/ 119402 h 1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400" h="119401">
                      <a:moveTo>
                        <a:pt x="0" y="119402"/>
                      </a:moveTo>
                      <a:lnTo>
                        <a:pt x="0" y="0"/>
                      </a:lnTo>
                      <a:lnTo>
                        <a:pt x="18148" y="0"/>
                      </a:lnTo>
                      <a:lnTo>
                        <a:pt x="18148" y="61652"/>
                      </a:lnTo>
                      <a:lnTo>
                        <a:pt x="67743" y="0"/>
                      </a:lnTo>
                      <a:lnTo>
                        <a:pt x="89332" y="0"/>
                      </a:lnTo>
                      <a:lnTo>
                        <a:pt x="50846" y="46980"/>
                      </a:lnTo>
                      <a:lnTo>
                        <a:pt x="93400" y="119402"/>
                      </a:lnTo>
                      <a:lnTo>
                        <a:pt x="71654" y="119402"/>
                      </a:lnTo>
                      <a:lnTo>
                        <a:pt x="39269" y="61028"/>
                      </a:lnTo>
                      <a:lnTo>
                        <a:pt x="18148" y="83035"/>
                      </a:lnTo>
                      <a:lnTo>
                        <a:pt x="18148" y="119402"/>
                      </a:lnTo>
                      <a:lnTo>
                        <a:pt x="0" y="119402"/>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192">
                  <a:extLst>
                    <a:ext uri="{FF2B5EF4-FFF2-40B4-BE49-F238E27FC236}">
                      <a16:creationId xmlns:a16="http://schemas.microsoft.com/office/drawing/2014/main" id="{44645A69-CB2A-2A30-FA00-D9F7BD23E95E}"/>
                    </a:ext>
                  </a:extLst>
                </p:cNvPr>
                <p:cNvSpPr/>
                <p:nvPr/>
              </p:nvSpPr>
              <p:spPr>
                <a:xfrm>
                  <a:off x="3958859" y="4078646"/>
                  <a:ext cx="18304" cy="15452"/>
                </a:xfrm>
                <a:custGeom>
                  <a:avLst/>
                  <a:gdLst>
                    <a:gd name="connsiteX0" fmla="*/ 0 w 18304"/>
                    <a:gd name="connsiteY0" fmla="*/ 15452 h 15452"/>
                    <a:gd name="connsiteX1" fmla="*/ 0 w 18304"/>
                    <a:gd name="connsiteY1" fmla="*/ 0 h 15452"/>
                    <a:gd name="connsiteX2" fmla="*/ 18305 w 18304"/>
                    <a:gd name="connsiteY2" fmla="*/ 0 h 15452"/>
                    <a:gd name="connsiteX3" fmla="*/ 18305 w 18304"/>
                    <a:gd name="connsiteY3" fmla="*/ 15452 h 15452"/>
                    <a:gd name="connsiteX4" fmla="*/ 0 w 18304"/>
                    <a:gd name="connsiteY4" fmla="*/ 15452 h 15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 h="15452">
                      <a:moveTo>
                        <a:pt x="0" y="15452"/>
                      </a:moveTo>
                      <a:lnTo>
                        <a:pt x="0" y="0"/>
                      </a:lnTo>
                      <a:lnTo>
                        <a:pt x="18305" y="0"/>
                      </a:lnTo>
                      <a:lnTo>
                        <a:pt x="18305" y="15452"/>
                      </a:lnTo>
                      <a:lnTo>
                        <a:pt x="0" y="15452"/>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193">
                  <a:extLst>
                    <a:ext uri="{FF2B5EF4-FFF2-40B4-BE49-F238E27FC236}">
                      <a16:creationId xmlns:a16="http://schemas.microsoft.com/office/drawing/2014/main" id="{A6187698-B646-5689-E581-3723572AF343}"/>
                    </a:ext>
                  </a:extLst>
                </p:cNvPr>
                <p:cNvSpPr/>
                <p:nvPr/>
              </p:nvSpPr>
              <p:spPr>
                <a:xfrm>
                  <a:off x="3958859" y="4100810"/>
                  <a:ext cx="18304" cy="97238"/>
                </a:xfrm>
                <a:custGeom>
                  <a:avLst/>
                  <a:gdLst>
                    <a:gd name="connsiteX0" fmla="*/ 0 w 18304"/>
                    <a:gd name="connsiteY0" fmla="*/ 97238 h 97238"/>
                    <a:gd name="connsiteX1" fmla="*/ 0 w 18304"/>
                    <a:gd name="connsiteY1" fmla="*/ 0 h 97238"/>
                    <a:gd name="connsiteX2" fmla="*/ 18305 w 18304"/>
                    <a:gd name="connsiteY2" fmla="*/ 0 h 97238"/>
                    <a:gd name="connsiteX3" fmla="*/ 18305 w 18304"/>
                    <a:gd name="connsiteY3" fmla="*/ 97238 h 97238"/>
                    <a:gd name="connsiteX4" fmla="*/ 0 w 18304"/>
                    <a:gd name="connsiteY4" fmla="*/ 97238 h 9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 h="97238">
                      <a:moveTo>
                        <a:pt x="0" y="97238"/>
                      </a:moveTo>
                      <a:lnTo>
                        <a:pt x="0" y="0"/>
                      </a:lnTo>
                      <a:lnTo>
                        <a:pt x="18305" y="0"/>
                      </a:lnTo>
                      <a:lnTo>
                        <a:pt x="18305" y="97238"/>
                      </a:lnTo>
                      <a:lnTo>
                        <a:pt x="0" y="97238"/>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194">
                  <a:extLst>
                    <a:ext uri="{FF2B5EF4-FFF2-40B4-BE49-F238E27FC236}">
                      <a16:creationId xmlns:a16="http://schemas.microsoft.com/office/drawing/2014/main" id="{07D12F47-5B10-A017-2D6C-0D7859218C7A}"/>
                    </a:ext>
                  </a:extLst>
                </p:cNvPr>
                <p:cNvSpPr/>
                <p:nvPr/>
              </p:nvSpPr>
              <p:spPr>
                <a:xfrm>
                  <a:off x="4078856" y="4078490"/>
                  <a:ext cx="93243" cy="119557"/>
                </a:xfrm>
                <a:custGeom>
                  <a:avLst/>
                  <a:gdLst>
                    <a:gd name="connsiteX0" fmla="*/ 53662 w 93243"/>
                    <a:gd name="connsiteY0" fmla="*/ 0 h 119557"/>
                    <a:gd name="connsiteX1" fmla="*/ 93244 w 93243"/>
                    <a:gd name="connsiteY1" fmla="*/ 119558 h 119557"/>
                    <a:gd name="connsiteX2" fmla="*/ 74157 w 93243"/>
                    <a:gd name="connsiteY2" fmla="*/ 119558 h 119557"/>
                    <a:gd name="connsiteX3" fmla="*/ 46935 w 93243"/>
                    <a:gd name="connsiteY3" fmla="*/ 28563 h 119557"/>
                    <a:gd name="connsiteX4" fmla="*/ 46465 w 93243"/>
                    <a:gd name="connsiteY4" fmla="*/ 28563 h 119557"/>
                    <a:gd name="connsiteX5" fmla="*/ 19243 w 93243"/>
                    <a:gd name="connsiteY5" fmla="*/ 119558 h 119557"/>
                    <a:gd name="connsiteX6" fmla="*/ 0 w 93243"/>
                    <a:gd name="connsiteY6" fmla="*/ 119558 h 119557"/>
                    <a:gd name="connsiteX7" fmla="*/ 39582 w 93243"/>
                    <a:gd name="connsiteY7" fmla="*/ 0 h 119557"/>
                    <a:gd name="connsiteX8" fmla="*/ 53662 w 93243"/>
                    <a:gd name="connsiteY8" fmla="*/ 0 h 11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43" h="119557">
                      <a:moveTo>
                        <a:pt x="53662" y="0"/>
                      </a:moveTo>
                      <a:lnTo>
                        <a:pt x="93244" y="119558"/>
                      </a:lnTo>
                      <a:lnTo>
                        <a:pt x="74157" y="119558"/>
                      </a:lnTo>
                      <a:lnTo>
                        <a:pt x="46935" y="28563"/>
                      </a:lnTo>
                      <a:lnTo>
                        <a:pt x="46465" y="28563"/>
                      </a:lnTo>
                      <a:lnTo>
                        <a:pt x="19243" y="119558"/>
                      </a:lnTo>
                      <a:lnTo>
                        <a:pt x="0" y="119558"/>
                      </a:lnTo>
                      <a:lnTo>
                        <a:pt x="39582" y="0"/>
                      </a:lnTo>
                      <a:lnTo>
                        <a:pt x="53662" y="0"/>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195">
                  <a:extLst>
                    <a:ext uri="{FF2B5EF4-FFF2-40B4-BE49-F238E27FC236}">
                      <a16:creationId xmlns:a16="http://schemas.microsoft.com/office/drawing/2014/main" id="{CE55B136-BC7C-78F4-EB2A-F50D9702663A}"/>
                    </a:ext>
                  </a:extLst>
                </p:cNvPr>
                <p:cNvSpPr/>
                <p:nvPr/>
              </p:nvSpPr>
              <p:spPr>
                <a:xfrm>
                  <a:off x="4186806" y="4078490"/>
                  <a:ext cx="87611" cy="119557"/>
                </a:xfrm>
                <a:custGeom>
                  <a:avLst/>
                  <a:gdLst>
                    <a:gd name="connsiteX0" fmla="*/ 41303 w 87611"/>
                    <a:gd name="connsiteY0" fmla="*/ 68363 h 119557"/>
                    <a:gd name="connsiteX1" fmla="*/ 34419 w 87611"/>
                    <a:gd name="connsiteY1" fmla="*/ 52287 h 119557"/>
                    <a:gd name="connsiteX2" fmla="*/ 45527 w 87611"/>
                    <a:gd name="connsiteY2" fmla="*/ 52287 h 119557"/>
                    <a:gd name="connsiteX3" fmla="*/ 60233 w 87611"/>
                    <a:gd name="connsiteY3" fmla="*/ 47293 h 119557"/>
                    <a:gd name="connsiteX4" fmla="*/ 66022 w 87611"/>
                    <a:gd name="connsiteY4" fmla="*/ 33401 h 119557"/>
                    <a:gd name="connsiteX5" fmla="*/ 46622 w 87611"/>
                    <a:gd name="connsiteY5" fmla="*/ 16076 h 119557"/>
                    <a:gd name="connsiteX6" fmla="*/ 18148 w 87611"/>
                    <a:gd name="connsiteY6" fmla="*/ 16076 h 119557"/>
                    <a:gd name="connsiteX7" fmla="*/ 18148 w 87611"/>
                    <a:gd name="connsiteY7" fmla="*/ 119558 h 119557"/>
                    <a:gd name="connsiteX8" fmla="*/ 0 w 87611"/>
                    <a:gd name="connsiteY8" fmla="*/ 119558 h 119557"/>
                    <a:gd name="connsiteX9" fmla="*/ 0 w 87611"/>
                    <a:gd name="connsiteY9" fmla="*/ 0 h 119557"/>
                    <a:gd name="connsiteX10" fmla="*/ 46778 w 87611"/>
                    <a:gd name="connsiteY10" fmla="*/ 0 h 119557"/>
                    <a:gd name="connsiteX11" fmla="*/ 71184 w 87611"/>
                    <a:gd name="connsiteY11" fmla="*/ 7960 h 119557"/>
                    <a:gd name="connsiteX12" fmla="*/ 83075 w 87611"/>
                    <a:gd name="connsiteY12" fmla="*/ 33401 h 119557"/>
                    <a:gd name="connsiteX13" fmla="*/ 76973 w 87611"/>
                    <a:gd name="connsiteY13" fmla="*/ 53848 h 119557"/>
                    <a:gd name="connsiteX14" fmla="*/ 59920 w 87611"/>
                    <a:gd name="connsiteY14" fmla="*/ 66490 h 119557"/>
                    <a:gd name="connsiteX15" fmla="*/ 87611 w 87611"/>
                    <a:gd name="connsiteY15" fmla="*/ 119558 h 119557"/>
                    <a:gd name="connsiteX16" fmla="*/ 66022 w 87611"/>
                    <a:gd name="connsiteY16" fmla="*/ 119558 h 119557"/>
                    <a:gd name="connsiteX17" fmla="*/ 41303 w 87611"/>
                    <a:gd name="connsiteY17" fmla="*/ 68363 h 119557"/>
                    <a:gd name="connsiteX18" fmla="*/ 41303 w 87611"/>
                    <a:gd name="connsiteY18" fmla="*/ 68363 h 11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611" h="119557">
                      <a:moveTo>
                        <a:pt x="41303" y="68363"/>
                      </a:moveTo>
                      <a:lnTo>
                        <a:pt x="34419" y="52287"/>
                      </a:lnTo>
                      <a:lnTo>
                        <a:pt x="45527" y="52287"/>
                      </a:lnTo>
                      <a:cubicBezTo>
                        <a:pt x="50846" y="52443"/>
                        <a:pt x="56165" y="50726"/>
                        <a:pt x="60233" y="47293"/>
                      </a:cubicBezTo>
                      <a:cubicBezTo>
                        <a:pt x="64144" y="43703"/>
                        <a:pt x="66178" y="38552"/>
                        <a:pt x="66022" y="33401"/>
                      </a:cubicBezTo>
                      <a:cubicBezTo>
                        <a:pt x="66022" y="21851"/>
                        <a:pt x="59607" y="16076"/>
                        <a:pt x="46622" y="16076"/>
                      </a:cubicBezTo>
                      <a:lnTo>
                        <a:pt x="18148" y="16076"/>
                      </a:lnTo>
                      <a:lnTo>
                        <a:pt x="18148" y="119558"/>
                      </a:lnTo>
                      <a:lnTo>
                        <a:pt x="0" y="119558"/>
                      </a:lnTo>
                      <a:lnTo>
                        <a:pt x="0" y="0"/>
                      </a:lnTo>
                      <a:lnTo>
                        <a:pt x="46778" y="0"/>
                      </a:lnTo>
                      <a:cubicBezTo>
                        <a:pt x="56948" y="0"/>
                        <a:pt x="64926" y="2653"/>
                        <a:pt x="71184" y="7960"/>
                      </a:cubicBezTo>
                      <a:cubicBezTo>
                        <a:pt x="78850" y="14203"/>
                        <a:pt x="83231" y="23568"/>
                        <a:pt x="83075" y="33401"/>
                      </a:cubicBezTo>
                      <a:cubicBezTo>
                        <a:pt x="83231" y="40737"/>
                        <a:pt x="81041" y="47917"/>
                        <a:pt x="76973" y="53848"/>
                      </a:cubicBezTo>
                      <a:cubicBezTo>
                        <a:pt x="72749" y="59779"/>
                        <a:pt x="66804" y="64305"/>
                        <a:pt x="59920" y="66490"/>
                      </a:cubicBezTo>
                      <a:lnTo>
                        <a:pt x="87611" y="119558"/>
                      </a:lnTo>
                      <a:lnTo>
                        <a:pt x="66022" y="119558"/>
                      </a:lnTo>
                      <a:lnTo>
                        <a:pt x="41303" y="68363"/>
                      </a:lnTo>
                      <a:lnTo>
                        <a:pt x="41303" y="68363"/>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196">
                  <a:extLst>
                    <a:ext uri="{FF2B5EF4-FFF2-40B4-BE49-F238E27FC236}">
                      <a16:creationId xmlns:a16="http://schemas.microsoft.com/office/drawing/2014/main" id="{2F6EF772-00DE-D62A-0C40-328789890374}"/>
                    </a:ext>
                  </a:extLst>
                </p:cNvPr>
                <p:cNvSpPr/>
                <p:nvPr/>
              </p:nvSpPr>
              <p:spPr>
                <a:xfrm>
                  <a:off x="3852943" y="4078490"/>
                  <a:ext cx="87611" cy="119557"/>
                </a:xfrm>
                <a:custGeom>
                  <a:avLst/>
                  <a:gdLst>
                    <a:gd name="connsiteX0" fmla="*/ 41459 w 87611"/>
                    <a:gd name="connsiteY0" fmla="*/ 68363 h 119557"/>
                    <a:gd name="connsiteX1" fmla="*/ 34575 w 87611"/>
                    <a:gd name="connsiteY1" fmla="*/ 52287 h 119557"/>
                    <a:gd name="connsiteX2" fmla="*/ 45683 w 87611"/>
                    <a:gd name="connsiteY2" fmla="*/ 52287 h 119557"/>
                    <a:gd name="connsiteX3" fmla="*/ 60389 w 87611"/>
                    <a:gd name="connsiteY3" fmla="*/ 47293 h 119557"/>
                    <a:gd name="connsiteX4" fmla="*/ 66022 w 87611"/>
                    <a:gd name="connsiteY4" fmla="*/ 33401 h 119557"/>
                    <a:gd name="connsiteX5" fmla="*/ 46622 w 87611"/>
                    <a:gd name="connsiteY5" fmla="*/ 16076 h 119557"/>
                    <a:gd name="connsiteX6" fmla="*/ 18148 w 87611"/>
                    <a:gd name="connsiteY6" fmla="*/ 16076 h 119557"/>
                    <a:gd name="connsiteX7" fmla="*/ 18148 w 87611"/>
                    <a:gd name="connsiteY7" fmla="*/ 119402 h 119557"/>
                    <a:gd name="connsiteX8" fmla="*/ 0 w 87611"/>
                    <a:gd name="connsiteY8" fmla="*/ 119402 h 119557"/>
                    <a:gd name="connsiteX9" fmla="*/ 0 w 87611"/>
                    <a:gd name="connsiteY9" fmla="*/ 0 h 119557"/>
                    <a:gd name="connsiteX10" fmla="*/ 46778 w 87611"/>
                    <a:gd name="connsiteY10" fmla="*/ 0 h 119557"/>
                    <a:gd name="connsiteX11" fmla="*/ 71184 w 87611"/>
                    <a:gd name="connsiteY11" fmla="*/ 7960 h 119557"/>
                    <a:gd name="connsiteX12" fmla="*/ 83074 w 87611"/>
                    <a:gd name="connsiteY12" fmla="*/ 33401 h 119557"/>
                    <a:gd name="connsiteX13" fmla="*/ 76973 w 87611"/>
                    <a:gd name="connsiteY13" fmla="*/ 53848 h 119557"/>
                    <a:gd name="connsiteX14" fmla="*/ 59920 w 87611"/>
                    <a:gd name="connsiteY14" fmla="*/ 66490 h 119557"/>
                    <a:gd name="connsiteX15" fmla="*/ 87611 w 87611"/>
                    <a:gd name="connsiteY15" fmla="*/ 119558 h 119557"/>
                    <a:gd name="connsiteX16" fmla="*/ 66022 w 87611"/>
                    <a:gd name="connsiteY16" fmla="*/ 119558 h 119557"/>
                    <a:gd name="connsiteX17" fmla="*/ 41459 w 87611"/>
                    <a:gd name="connsiteY17" fmla="*/ 68363 h 119557"/>
                    <a:gd name="connsiteX18" fmla="*/ 41459 w 87611"/>
                    <a:gd name="connsiteY18" fmla="*/ 68363 h 11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611" h="119557">
                      <a:moveTo>
                        <a:pt x="41459" y="68363"/>
                      </a:moveTo>
                      <a:lnTo>
                        <a:pt x="34575" y="52287"/>
                      </a:lnTo>
                      <a:lnTo>
                        <a:pt x="45683" y="52287"/>
                      </a:lnTo>
                      <a:cubicBezTo>
                        <a:pt x="51002" y="52443"/>
                        <a:pt x="56322" y="50726"/>
                        <a:pt x="60389" y="47293"/>
                      </a:cubicBezTo>
                      <a:cubicBezTo>
                        <a:pt x="64301" y="43703"/>
                        <a:pt x="66334" y="38552"/>
                        <a:pt x="66022" y="33401"/>
                      </a:cubicBezTo>
                      <a:cubicBezTo>
                        <a:pt x="66022" y="21851"/>
                        <a:pt x="59607" y="16076"/>
                        <a:pt x="46622" y="16076"/>
                      </a:cubicBezTo>
                      <a:lnTo>
                        <a:pt x="18148" y="16076"/>
                      </a:lnTo>
                      <a:lnTo>
                        <a:pt x="18148" y="119402"/>
                      </a:lnTo>
                      <a:lnTo>
                        <a:pt x="0" y="119402"/>
                      </a:lnTo>
                      <a:lnTo>
                        <a:pt x="0" y="0"/>
                      </a:lnTo>
                      <a:lnTo>
                        <a:pt x="46778" y="0"/>
                      </a:lnTo>
                      <a:cubicBezTo>
                        <a:pt x="56791" y="0"/>
                        <a:pt x="64926" y="2653"/>
                        <a:pt x="71184" y="7960"/>
                      </a:cubicBezTo>
                      <a:cubicBezTo>
                        <a:pt x="78850" y="14203"/>
                        <a:pt x="83231" y="23568"/>
                        <a:pt x="83074" y="33401"/>
                      </a:cubicBezTo>
                      <a:cubicBezTo>
                        <a:pt x="83231" y="40737"/>
                        <a:pt x="81041" y="47761"/>
                        <a:pt x="76973" y="53848"/>
                      </a:cubicBezTo>
                      <a:cubicBezTo>
                        <a:pt x="72905" y="59779"/>
                        <a:pt x="66804" y="64305"/>
                        <a:pt x="59920" y="66490"/>
                      </a:cubicBezTo>
                      <a:lnTo>
                        <a:pt x="87611" y="119558"/>
                      </a:lnTo>
                      <a:lnTo>
                        <a:pt x="66022" y="119558"/>
                      </a:lnTo>
                      <a:lnTo>
                        <a:pt x="41459" y="68363"/>
                      </a:lnTo>
                      <a:lnTo>
                        <a:pt x="41459" y="68363"/>
                      </a:lnTo>
                      <a:close/>
                    </a:path>
                  </a:pathLst>
                </a:custGeom>
                <a:solidFill>
                  <a:srgbClr val="FFFFFF"/>
                </a:solidFill>
                <a:ln w="15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69" name="Graphic 68">
              <a:extLst>
                <a:ext uri="{FF2B5EF4-FFF2-40B4-BE49-F238E27FC236}">
                  <a16:creationId xmlns:a16="http://schemas.microsoft.com/office/drawing/2014/main" id="{57717A38-7502-FBC7-8E56-A8680AA5758A}"/>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228138" y="3181765"/>
              <a:ext cx="832540" cy="197552"/>
            </a:xfrm>
            <a:prstGeom prst="rect">
              <a:avLst/>
            </a:prstGeom>
          </p:spPr>
        </p:pic>
        <p:pic>
          <p:nvPicPr>
            <p:cNvPr id="115" name="Picture 114">
              <a:extLst>
                <a:ext uri="{FF2B5EF4-FFF2-40B4-BE49-F238E27FC236}">
                  <a16:creationId xmlns:a16="http://schemas.microsoft.com/office/drawing/2014/main" id="{795BBB50-3137-103B-ACBA-4C8E6E4989DA}"/>
                </a:ext>
              </a:extLst>
            </p:cNvPr>
            <p:cNvPicPr>
              <a:picLocks noChangeAspect="1"/>
            </p:cNvPicPr>
            <p:nvPr/>
          </p:nvPicPr>
          <p:blipFill>
            <a:blip r:embed="rId55"/>
            <a:stretch>
              <a:fillRect/>
            </a:stretch>
          </p:blipFill>
          <p:spPr>
            <a:xfrm>
              <a:off x="962326" y="4231708"/>
              <a:ext cx="1001692" cy="305202"/>
            </a:xfrm>
            <a:prstGeom prst="rect">
              <a:avLst/>
            </a:prstGeom>
          </p:spPr>
        </p:pic>
        <p:pic>
          <p:nvPicPr>
            <p:cNvPr id="119" name="Graphic 118">
              <a:extLst>
                <a:ext uri="{FF2B5EF4-FFF2-40B4-BE49-F238E27FC236}">
                  <a16:creationId xmlns:a16="http://schemas.microsoft.com/office/drawing/2014/main" id="{27FF96A2-8994-8C75-516A-B24F9172E25A}"/>
                </a:ext>
              </a:extLst>
            </p:cNvPr>
            <p:cNvPicPr>
              <a:picLocks noChangeAspect="1"/>
            </p:cNvPicPr>
            <p:nvPr/>
          </p:nvPicPr>
          <p:blipFill>
            <a:blip r:embed="rId56">
              <a:lum bright="100000"/>
              <a:extLst>
                <a:ext uri="{96DAC541-7B7A-43D3-8B79-37D633B846F1}">
                  <asvg:svgBlip xmlns:asvg="http://schemas.microsoft.com/office/drawing/2016/SVG/main" r:embed="rId57"/>
                </a:ext>
              </a:extLst>
            </a:blip>
            <a:stretch>
              <a:fillRect/>
            </a:stretch>
          </p:blipFill>
          <p:spPr>
            <a:xfrm>
              <a:off x="4508762" y="5407652"/>
              <a:ext cx="996236" cy="160850"/>
            </a:xfrm>
            <a:prstGeom prst="rect">
              <a:avLst/>
            </a:prstGeom>
          </p:spPr>
        </p:pic>
        <p:pic>
          <p:nvPicPr>
            <p:cNvPr id="121" name="Graphic 120">
              <a:extLst>
                <a:ext uri="{FF2B5EF4-FFF2-40B4-BE49-F238E27FC236}">
                  <a16:creationId xmlns:a16="http://schemas.microsoft.com/office/drawing/2014/main" id="{492E0C3B-7753-4052-82E3-ACA88AFDED91}"/>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187830" y="5930153"/>
              <a:ext cx="913156" cy="219620"/>
            </a:xfrm>
            <a:prstGeom prst="rect">
              <a:avLst/>
            </a:prstGeom>
          </p:spPr>
        </p:pic>
        <p:pic>
          <p:nvPicPr>
            <p:cNvPr id="123" name="Picture 122">
              <a:extLst>
                <a:ext uri="{FF2B5EF4-FFF2-40B4-BE49-F238E27FC236}">
                  <a16:creationId xmlns:a16="http://schemas.microsoft.com/office/drawing/2014/main" id="{0D8B43D8-134C-94A1-F9E3-0E493ED1EB24}"/>
                </a:ext>
              </a:extLst>
            </p:cNvPr>
            <p:cNvPicPr>
              <a:picLocks noChangeAspect="1"/>
            </p:cNvPicPr>
            <p:nvPr/>
          </p:nvPicPr>
          <p:blipFill>
            <a:blip r:embed="rId60">
              <a:extLst>
                <a:ext uri="{BEBA8EAE-BF5A-486C-A8C5-ECC9F3942E4B}">
                  <a14:imgProps xmlns:a14="http://schemas.microsoft.com/office/drawing/2010/main">
                    <a14:imgLayer r:embed="rId61">
                      <a14:imgEffect>
                        <a14:brightnessContrast bright="100000"/>
                      </a14:imgEffect>
                    </a14:imgLayer>
                  </a14:imgProps>
                </a:ext>
              </a:extLst>
            </a:blip>
            <a:stretch>
              <a:fillRect/>
            </a:stretch>
          </p:blipFill>
          <p:spPr>
            <a:xfrm>
              <a:off x="1005973" y="5406151"/>
              <a:ext cx="914398" cy="163852"/>
            </a:xfrm>
            <a:prstGeom prst="rect">
              <a:avLst/>
            </a:prstGeom>
          </p:spPr>
        </p:pic>
      </p:grpSp>
      <p:grpSp>
        <p:nvGrpSpPr>
          <p:cNvPr id="10" name="Group 9" descr="Microsoft Cloud Industry partner ecosytem showing partner logos such as accenture, avanade, EY, wipro, hitachi, HCL, IBM, pwc, Capgemini">
            <a:extLst>
              <a:ext uri="{FF2B5EF4-FFF2-40B4-BE49-F238E27FC236}">
                <a16:creationId xmlns:a16="http://schemas.microsoft.com/office/drawing/2014/main" id="{7FCC1B3B-35F8-FD52-A05B-FC2DEDBF5DC5}"/>
              </a:ext>
            </a:extLst>
          </p:cNvPr>
          <p:cNvGrpSpPr/>
          <p:nvPr/>
        </p:nvGrpSpPr>
        <p:grpSpPr>
          <a:xfrm>
            <a:off x="6308073" y="2385694"/>
            <a:ext cx="5144855" cy="3537446"/>
            <a:chOff x="6648470" y="3079820"/>
            <a:chExt cx="4554118" cy="3131273"/>
          </a:xfrm>
        </p:grpSpPr>
        <p:pic>
          <p:nvPicPr>
            <p:cNvPr id="13" name="Picture 16" descr="Avanade Logo - Avanade Logo Image - Free Logo Png">
              <a:extLst>
                <a:ext uri="{FF2B5EF4-FFF2-40B4-BE49-F238E27FC236}">
                  <a16:creationId xmlns:a16="http://schemas.microsoft.com/office/drawing/2014/main" id="{D35E88B0-DEB2-2E13-1C85-CF7F1430C928}"/>
                </a:ext>
              </a:extLst>
            </p:cNvPr>
            <p:cNvPicPr>
              <a:picLocks noChangeAspect="1" noChangeArrowheads="1"/>
            </p:cNvPicPr>
            <p:nvPr/>
          </p:nvPicPr>
          <p:blipFill rotWithShape="1">
            <a:blip r:embed="rId62">
              <a:biLevel thresh="25000"/>
              <a:extLst>
                <a:ext uri="{28A0092B-C50C-407E-A947-70E740481C1C}">
                  <a14:useLocalDpi xmlns:a14="http://schemas.microsoft.com/office/drawing/2010/main" val="0"/>
                </a:ext>
              </a:extLst>
            </a:blip>
            <a:srcRect l="22783" r="15821" b="27297"/>
            <a:stretch/>
          </p:blipFill>
          <p:spPr bwMode="auto">
            <a:xfrm>
              <a:off x="7910844" y="3123605"/>
              <a:ext cx="911026" cy="3138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4" descr="Sunrise Technologies logo">
              <a:extLst>
                <a:ext uri="{FF2B5EF4-FFF2-40B4-BE49-F238E27FC236}">
                  <a16:creationId xmlns:a16="http://schemas.microsoft.com/office/drawing/2014/main" id="{990C7023-D210-9B1A-CDA4-0145D555631A}"/>
                </a:ext>
              </a:extLst>
            </p:cNvPr>
            <p:cNvPicPr>
              <a:picLocks noChangeAspect="1" noChangeArrowheads="1"/>
            </p:cNvPicPr>
            <p:nvPr/>
          </p:nvPicPr>
          <p:blipFill>
            <a:blip r:embed="rId63">
              <a:extLst>
                <a:ext uri="{BEBA8EAE-BF5A-486C-A8C5-ECC9F3942E4B}">
                  <a14:imgProps xmlns:a14="http://schemas.microsoft.com/office/drawing/2010/main">
                    <a14:imgLayer r:embed="rId6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01493" y="4174362"/>
              <a:ext cx="967256" cy="419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See the source image">
              <a:extLst>
                <a:ext uri="{FF2B5EF4-FFF2-40B4-BE49-F238E27FC236}">
                  <a16:creationId xmlns:a16="http://schemas.microsoft.com/office/drawing/2014/main" id="{19A6AEB6-4A17-93FF-87F4-68F4225CE601}"/>
                </a:ext>
              </a:extLst>
            </p:cNvPr>
            <p:cNvPicPr>
              <a:picLocks noChangeAspect="1" noChangeArrowheads="1"/>
            </p:cNvPicPr>
            <p:nvPr/>
          </p:nvPicPr>
          <p:blipFill>
            <a:blip r:embed="rId65">
              <a:extLst>
                <a:ext uri="{BEBA8EAE-BF5A-486C-A8C5-ECC9F3942E4B}">
                  <a14:imgProps xmlns:a14="http://schemas.microsoft.com/office/drawing/2010/main">
                    <a14:imgLayer r:embed="rId6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87004" y="5226516"/>
              <a:ext cx="996234" cy="5707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Accenture Logo">
              <a:extLst>
                <a:ext uri="{FF2B5EF4-FFF2-40B4-BE49-F238E27FC236}">
                  <a16:creationId xmlns:a16="http://schemas.microsoft.com/office/drawing/2014/main" id="{89DA2DBC-0DA0-97A0-CCC0-48636ED60D56}"/>
                </a:ext>
              </a:extLst>
            </p:cNvPr>
            <p:cNvPicPr>
              <a:picLocks noChangeAspect="1" noChangeArrowheads="1"/>
            </p:cNvPicPr>
            <p:nvPr/>
          </p:nvPicPr>
          <p:blipFill rotWithShape="1">
            <a:blip r:embed="rId67" cstate="print">
              <a:extLst>
                <a:ext uri="{BEBA8EAE-BF5A-486C-A8C5-ECC9F3942E4B}">
                  <a14:imgProps xmlns:a14="http://schemas.microsoft.com/office/drawing/2010/main">
                    <a14:imgLayer r:embed="rId68">
                      <a14:imgEffect>
                        <a14:brightnessContrast bright="100000"/>
                      </a14:imgEffect>
                    </a14:imgLayer>
                  </a14:imgProps>
                </a:ext>
                <a:ext uri="{28A0092B-C50C-407E-A947-70E740481C1C}">
                  <a14:useLocalDpi xmlns:a14="http://schemas.microsoft.com/office/drawing/2010/main" val="0"/>
                </a:ext>
              </a:extLst>
            </a:blip>
            <a:srcRect t="18033" b="32160"/>
            <a:stretch/>
          </p:blipFill>
          <p:spPr bwMode="auto">
            <a:xfrm>
              <a:off x="6648470" y="3130192"/>
              <a:ext cx="1073302" cy="3006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Wipro logo">
              <a:extLst>
                <a:ext uri="{FF2B5EF4-FFF2-40B4-BE49-F238E27FC236}">
                  <a16:creationId xmlns:a16="http://schemas.microsoft.com/office/drawing/2014/main" id="{6E0AC729-F50D-88B2-F120-8C23D9CDFC8E}"/>
                </a:ext>
              </a:extLst>
            </p:cNvPr>
            <p:cNvPicPr>
              <a:picLocks noChangeAspect="1" noChangeArrowheads="1"/>
            </p:cNvPicPr>
            <p:nvPr/>
          </p:nvPicPr>
          <p:blipFill rotWithShape="1">
            <a:blip r:embed="rId69" cstate="print">
              <a:extLst>
                <a:ext uri="{BEBA8EAE-BF5A-486C-A8C5-ECC9F3942E4B}">
                  <a14:imgProps xmlns:a14="http://schemas.microsoft.com/office/drawing/2010/main">
                    <a14:imgLayer r:embed="rId70">
                      <a14:imgEffect>
                        <a14:brightnessContrast bright="100000"/>
                      </a14:imgEffect>
                    </a14:imgLayer>
                  </a14:imgProps>
                </a:ext>
                <a:ext uri="{28A0092B-C50C-407E-A947-70E740481C1C}">
                  <a14:useLocalDpi xmlns:a14="http://schemas.microsoft.com/office/drawing/2010/main" val="0"/>
                </a:ext>
              </a:extLst>
            </a:blip>
            <a:srcRect t="17188" b="16387"/>
            <a:stretch/>
          </p:blipFill>
          <p:spPr bwMode="auto">
            <a:xfrm>
              <a:off x="6839201" y="3602645"/>
              <a:ext cx="691840" cy="45956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PwC logo">
              <a:extLst>
                <a:ext uri="{FF2B5EF4-FFF2-40B4-BE49-F238E27FC236}">
                  <a16:creationId xmlns:a16="http://schemas.microsoft.com/office/drawing/2014/main" id="{7B20150B-C225-C8A7-F5B5-CDCFEDC831C7}"/>
                </a:ext>
              </a:extLst>
            </p:cNvPr>
            <p:cNvPicPr>
              <a:picLocks noChangeAspect="1" noChangeArrowheads="1"/>
            </p:cNvPicPr>
            <p:nvPr/>
          </p:nvPicPr>
          <p:blipFill rotWithShape="1">
            <a:blip r:embed="rId71" cstate="print">
              <a:extLst>
                <a:ext uri="{BEBA8EAE-BF5A-486C-A8C5-ECC9F3942E4B}">
                  <a14:imgProps xmlns:a14="http://schemas.microsoft.com/office/drawing/2010/main">
                    <a14:imgLayer r:embed="rId72">
                      <a14:imgEffect>
                        <a14:brightnessContrast bright="100000"/>
                      </a14:imgEffect>
                    </a14:imgLayer>
                  </a14:imgProps>
                </a:ext>
                <a:ext uri="{28A0092B-C50C-407E-A947-70E740481C1C}">
                  <a14:useLocalDpi xmlns:a14="http://schemas.microsoft.com/office/drawing/2010/main" val="0"/>
                </a:ext>
              </a:extLst>
            </a:blip>
            <a:srcRect l="22298" t="17704" r="20862" b="21677"/>
            <a:stretch/>
          </p:blipFill>
          <p:spPr bwMode="auto">
            <a:xfrm>
              <a:off x="6906130" y="4713041"/>
              <a:ext cx="557982" cy="4463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3B2CB10D-FDE8-2EDC-0AA3-B801C2EE5FE7}"/>
                </a:ext>
              </a:extLst>
            </p:cNvPr>
            <p:cNvPicPr>
              <a:picLocks noChangeAspect="1"/>
            </p:cNvPicPr>
            <p:nvPr/>
          </p:nvPicPr>
          <p:blipFill>
            <a:blip r:embed="rId73" cstate="print">
              <a:extLst>
                <a:ext uri="{BEBA8EAE-BF5A-486C-A8C5-ECC9F3942E4B}">
                  <a14:imgProps xmlns:a14="http://schemas.microsoft.com/office/drawing/2010/main">
                    <a14:imgLayer r:embed="rId74">
                      <a14:imgEffect>
                        <a14:brightnessContrast bright="100000"/>
                      </a14:imgEffect>
                    </a14:imgLayer>
                  </a14:imgProps>
                </a:ext>
                <a:ext uri="{28A0092B-C50C-407E-A947-70E740481C1C}">
                  <a14:useLocalDpi xmlns:a14="http://schemas.microsoft.com/office/drawing/2010/main"/>
                </a:ext>
              </a:extLst>
            </a:blip>
            <a:stretch>
              <a:fillRect/>
            </a:stretch>
          </p:blipFill>
          <p:spPr>
            <a:xfrm>
              <a:off x="7960592" y="5886283"/>
              <a:ext cx="811530" cy="282532"/>
            </a:xfrm>
            <a:prstGeom prst="rect">
              <a:avLst/>
            </a:prstGeom>
          </p:spPr>
        </p:pic>
        <p:pic>
          <p:nvPicPr>
            <p:cNvPr id="43" name="Picture 2">
              <a:extLst>
                <a:ext uri="{FF2B5EF4-FFF2-40B4-BE49-F238E27FC236}">
                  <a16:creationId xmlns:a16="http://schemas.microsoft.com/office/drawing/2014/main" id="{5D46FF2D-66B8-E368-2EDA-20ED7BC5DEA0}"/>
                </a:ext>
              </a:extLst>
            </p:cNvPr>
            <p:cNvPicPr>
              <a:picLocks noChangeAspect="1" noChangeArrowheads="1"/>
            </p:cNvPicPr>
            <p:nvPr/>
          </p:nvPicPr>
          <p:blipFill>
            <a:blip r:embed="rId75">
              <a:extLst>
                <a:ext uri="{BEBA8EAE-BF5A-486C-A8C5-ECC9F3942E4B}">
                  <a14:imgProps xmlns:a14="http://schemas.microsoft.com/office/drawing/2010/main">
                    <a14:imgLayer r:embed="rId7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910842" y="4829789"/>
              <a:ext cx="911030" cy="212810"/>
            </a:xfrm>
            <a:prstGeom prst="rect">
              <a:avLst/>
            </a:prstGeom>
            <a:extLst>
              <a:ext uri="{909E8E84-426E-40DD-AFC4-6F175D3DCCD1}">
                <a14:hiddenFill xmlns:a14="http://schemas.microsoft.com/office/drawing/2010/main">
                  <a:solidFill>
                    <a:srgbClr val="FFFFFF"/>
                  </a:solidFill>
                </a14:hiddenFill>
              </a:ext>
            </a:extLst>
          </p:spPr>
        </p:pic>
        <p:pic>
          <p:nvPicPr>
            <p:cNvPr id="44" name="Picture 22" descr="Ernst &amp; Young Global Limited logo">
              <a:extLst>
                <a:ext uri="{FF2B5EF4-FFF2-40B4-BE49-F238E27FC236}">
                  <a16:creationId xmlns:a16="http://schemas.microsoft.com/office/drawing/2014/main" id="{79E54328-EC97-B591-67CB-2341D54C9DC0}"/>
                </a:ext>
              </a:extLst>
            </p:cNvPr>
            <p:cNvPicPr>
              <a:picLocks noChangeAspect="1" noChangeArrowheads="1"/>
            </p:cNvPicPr>
            <p:nvPr/>
          </p:nvPicPr>
          <p:blipFill>
            <a:blip r:embed="rId77" cstate="print">
              <a:extLst>
                <a:ext uri="{BEBA8EAE-BF5A-486C-A8C5-ECC9F3942E4B}">
                  <a14:imgProps xmlns:a14="http://schemas.microsoft.com/office/drawing/2010/main">
                    <a14:imgLayer r:embed="rId7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52820" y="3079820"/>
              <a:ext cx="352018" cy="3520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8" descr="Arbela Technologies - Dynamicweb partner">
              <a:extLst>
                <a:ext uri="{FF2B5EF4-FFF2-40B4-BE49-F238E27FC236}">
                  <a16:creationId xmlns:a16="http://schemas.microsoft.com/office/drawing/2014/main" id="{A4B936BB-B833-E790-C43F-DE95C66EEEA5}"/>
                </a:ext>
              </a:extLst>
            </p:cNvPr>
            <p:cNvPicPr>
              <a:picLocks noChangeAspect="1" noChangeArrowheads="1"/>
            </p:cNvPicPr>
            <p:nvPr/>
          </p:nvPicPr>
          <p:blipFill>
            <a:blip r:embed="rId79">
              <a:extLst>
                <a:ext uri="{BEBA8EAE-BF5A-486C-A8C5-ECC9F3942E4B}">
                  <a14:imgProps xmlns:a14="http://schemas.microsoft.com/office/drawing/2010/main">
                    <a14:imgLayer r:embed="rId8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71629" y="5310048"/>
              <a:ext cx="914400" cy="457200"/>
            </a:xfrm>
            <a:prstGeom prst="rect">
              <a:avLst/>
            </a:prstGeom>
            <a:extLst>
              <a:ext uri="{909E8E84-426E-40DD-AFC4-6F175D3DCCD1}">
                <a14:hiddenFill xmlns:a14="http://schemas.microsoft.com/office/drawing/2010/main">
                  <a:solidFill>
                    <a:srgbClr val="FFFFFF"/>
                  </a:solidFill>
                </a14:hiddenFill>
              </a:ext>
            </a:extLst>
          </p:spPr>
        </p:pic>
        <p:pic>
          <p:nvPicPr>
            <p:cNvPr id="46" name="Picture 2" descr="Tata Consultancy Services logo">
              <a:extLst>
                <a:ext uri="{FF2B5EF4-FFF2-40B4-BE49-F238E27FC236}">
                  <a16:creationId xmlns:a16="http://schemas.microsoft.com/office/drawing/2014/main" id="{F024EED7-DC10-CD2D-C68D-582609F9F9D5}"/>
                </a:ext>
              </a:extLst>
            </p:cNvPr>
            <p:cNvPicPr>
              <a:picLocks noChangeAspect="1" noChangeArrowheads="1"/>
            </p:cNvPicPr>
            <p:nvPr/>
          </p:nvPicPr>
          <p:blipFill rotWithShape="1">
            <a:blip r:embed="rId81" cstate="print">
              <a:extLst>
                <a:ext uri="{BEBA8EAE-BF5A-486C-A8C5-ECC9F3942E4B}">
                  <a14:imgProps xmlns:a14="http://schemas.microsoft.com/office/drawing/2010/main">
                    <a14:imgLayer r:embed="rId82">
                      <a14:imgEffect>
                        <a14:brightnessContrast bright="100000"/>
                      </a14:imgEffect>
                    </a14:imgLayer>
                  </a14:imgProps>
                </a:ext>
                <a:ext uri="{28A0092B-C50C-407E-A947-70E740481C1C}">
                  <a14:useLocalDpi xmlns:a14="http://schemas.microsoft.com/office/drawing/2010/main" val="0"/>
                </a:ext>
              </a:extLst>
            </a:blip>
            <a:srcRect t="6505"/>
            <a:stretch/>
          </p:blipFill>
          <p:spPr bwMode="auto">
            <a:xfrm>
              <a:off x="9125800" y="3122143"/>
              <a:ext cx="843586" cy="3167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E842671-23C4-BC0E-5754-77C70CCB51EB}"/>
                </a:ext>
              </a:extLst>
            </p:cNvPr>
            <p:cNvPicPr>
              <a:picLocks noChangeAspect="1"/>
            </p:cNvPicPr>
            <p:nvPr/>
          </p:nvPicPr>
          <p:blipFill rotWithShape="1">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rcRect l="-1506" t="2346" r="-1506" b="2346"/>
            <a:stretch/>
          </p:blipFill>
          <p:spPr>
            <a:xfrm>
              <a:off x="9013537" y="4804341"/>
              <a:ext cx="1068112" cy="263704"/>
            </a:xfrm>
            <a:prstGeom prst="rect">
              <a:avLst/>
            </a:prstGeom>
          </p:spPr>
        </p:pic>
        <p:pic>
          <p:nvPicPr>
            <p:cNvPr id="50" name="Picture 28" descr="KPMG logo">
              <a:extLst>
                <a:ext uri="{FF2B5EF4-FFF2-40B4-BE49-F238E27FC236}">
                  <a16:creationId xmlns:a16="http://schemas.microsoft.com/office/drawing/2014/main" id="{8657801F-721C-43F6-1DA9-178F01BA77A5}"/>
                </a:ext>
              </a:extLst>
            </p:cNvPr>
            <p:cNvPicPr>
              <a:picLocks noChangeAspect="1" noChangeArrowheads="1"/>
            </p:cNvPicPr>
            <p:nvPr/>
          </p:nvPicPr>
          <p:blipFill>
            <a:blip r:embed="rId85" cstate="print">
              <a:extLst>
                <a:ext uri="{BEBA8EAE-BF5A-486C-A8C5-ECC9F3942E4B}">
                  <a14:imgProps xmlns:a14="http://schemas.microsoft.com/office/drawing/2010/main">
                    <a14:imgLayer r:embed="rId8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81731" y="5929065"/>
              <a:ext cx="531725" cy="21352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81968D99-B8EE-F9D3-88CB-871AF2E88F2F}"/>
                </a:ext>
              </a:extLst>
            </p:cNvPr>
            <p:cNvPicPr>
              <a:picLocks noChangeAspect="1" noChangeArrowheads="1"/>
            </p:cNvPicPr>
            <p:nvPr/>
          </p:nvPicPr>
          <p:blipFill>
            <a:blip r:embed="rId87">
              <a:extLst>
                <a:ext uri="{BEBA8EAE-BF5A-486C-A8C5-ECC9F3942E4B}">
                  <a14:imgProps xmlns:a14="http://schemas.microsoft.com/office/drawing/2010/main">
                    <a14:imgLayer r:embed="rId88">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0255070" y="4147430"/>
              <a:ext cx="947518" cy="473759"/>
            </a:xfrm>
            <a:prstGeom prst="rect">
              <a:avLst/>
            </a:prstGeom>
            <a:extLst>
              <a:ext uri="{909E8E84-426E-40DD-AFC4-6F175D3DCCD1}">
                <a14:hiddenFill xmlns:a14="http://schemas.microsoft.com/office/drawing/2010/main">
                  <a:solidFill>
                    <a:srgbClr val="FFFFFF"/>
                  </a:solidFill>
                </a14:hiddenFill>
              </a:ext>
            </a:extLst>
          </p:spPr>
        </p:pic>
        <p:pic>
          <p:nvPicPr>
            <p:cNvPr id="52" name="Picture 26" descr="Cognizant Logo">
              <a:extLst>
                <a:ext uri="{FF2B5EF4-FFF2-40B4-BE49-F238E27FC236}">
                  <a16:creationId xmlns:a16="http://schemas.microsoft.com/office/drawing/2014/main" id="{3125CD8D-13C4-0EF8-DEBA-DF0FB910BF33}"/>
                </a:ext>
              </a:extLst>
            </p:cNvPr>
            <p:cNvPicPr>
              <a:picLocks noChangeAspect="1" noChangeArrowheads="1"/>
            </p:cNvPicPr>
            <p:nvPr/>
          </p:nvPicPr>
          <p:blipFill rotWithShape="1">
            <a:blip r:embed="rId89" cstate="print">
              <a:extLst>
                <a:ext uri="{BEBA8EAE-BF5A-486C-A8C5-ECC9F3942E4B}">
                  <a14:imgProps xmlns:a14="http://schemas.microsoft.com/office/drawing/2010/main">
                    <a14:imgLayer r:embed="rId90">
                      <a14:imgEffect>
                        <a14:brightnessContrast bright="100000"/>
                      </a14:imgEffect>
                    </a14:imgLayer>
                  </a14:imgProps>
                </a:ext>
                <a:ext uri="{28A0092B-C50C-407E-A947-70E740481C1C}">
                  <a14:useLocalDpi xmlns:a14="http://schemas.microsoft.com/office/drawing/2010/main" val="0"/>
                </a:ext>
              </a:extLst>
            </a:blip>
            <a:srcRect l="9585" t="34122" r="10422" b="35837"/>
            <a:stretch/>
          </p:blipFill>
          <p:spPr bwMode="auto">
            <a:xfrm>
              <a:off x="9088075" y="4269263"/>
              <a:ext cx="919036" cy="23009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IBM logo">
              <a:extLst>
                <a:ext uri="{FF2B5EF4-FFF2-40B4-BE49-F238E27FC236}">
                  <a16:creationId xmlns:a16="http://schemas.microsoft.com/office/drawing/2014/main" id="{338F5A13-8E8B-A267-89D7-48AF633417C7}"/>
                </a:ext>
              </a:extLst>
            </p:cNvPr>
            <p:cNvPicPr>
              <a:picLocks noChangeAspect="1" noChangeArrowheads="1"/>
            </p:cNvPicPr>
            <p:nvPr/>
          </p:nvPicPr>
          <p:blipFill>
            <a:blip r:embed="rId91" cstate="print">
              <a:extLst>
                <a:ext uri="{BEBA8EAE-BF5A-486C-A8C5-ECC9F3942E4B}">
                  <a14:imgProps xmlns:a14="http://schemas.microsoft.com/office/drawing/2010/main">
                    <a14:imgLayer r:embed="rId9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441556" y="3717515"/>
              <a:ext cx="574546" cy="22982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6" descr="HCL Logo">
              <a:extLst>
                <a:ext uri="{FF2B5EF4-FFF2-40B4-BE49-F238E27FC236}">
                  <a16:creationId xmlns:a16="http://schemas.microsoft.com/office/drawing/2014/main" id="{77248950-3D6F-45D7-6DA8-5FDD73D73180}"/>
                </a:ext>
              </a:extLst>
            </p:cNvPr>
            <p:cNvPicPr>
              <a:picLocks noChangeAspect="1" noChangeArrowheads="1"/>
            </p:cNvPicPr>
            <p:nvPr/>
          </p:nvPicPr>
          <p:blipFill rotWithShape="1">
            <a:blip r:embed="rId93" cstate="print">
              <a:extLst>
                <a:ext uri="{BEBA8EAE-BF5A-486C-A8C5-ECC9F3942E4B}">
                  <a14:imgProps xmlns:a14="http://schemas.microsoft.com/office/drawing/2010/main">
                    <a14:imgLayer r:embed="rId94">
                      <a14:imgEffect>
                        <a14:brightnessContrast bright="100000"/>
                      </a14:imgEffect>
                    </a14:imgLayer>
                  </a14:imgProps>
                </a:ext>
                <a:ext uri="{28A0092B-C50C-407E-A947-70E740481C1C}">
                  <a14:useLocalDpi xmlns:a14="http://schemas.microsoft.com/office/drawing/2010/main" val="0"/>
                </a:ext>
              </a:extLst>
            </a:blip>
            <a:srcRect t="35777" b="35935"/>
            <a:stretch/>
          </p:blipFill>
          <p:spPr bwMode="auto">
            <a:xfrm>
              <a:off x="9142361" y="3760290"/>
              <a:ext cx="810465" cy="14427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DE261BD6-ADB4-10D1-C031-877B325641FE}"/>
                </a:ext>
              </a:extLst>
            </p:cNvPr>
            <p:cNvPicPr>
              <a:picLocks noChangeAspect="1" noChangeArrowheads="1"/>
            </p:cNvPicPr>
            <p:nvPr/>
          </p:nvPicPr>
          <p:blipFill>
            <a:blip r:embed="rId95">
              <a:extLst>
                <a:ext uri="{BEBA8EAE-BF5A-486C-A8C5-ECC9F3942E4B}">
                  <a14:imgProps xmlns:a14="http://schemas.microsoft.com/office/drawing/2010/main">
                    <a14:imgLayer r:embed="rId96">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8056793" y="4260484"/>
              <a:ext cx="619129" cy="24765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ee the source image">
              <a:extLst>
                <a:ext uri="{FF2B5EF4-FFF2-40B4-BE49-F238E27FC236}">
                  <a16:creationId xmlns:a16="http://schemas.microsoft.com/office/drawing/2014/main" id="{E66858C5-B974-6CA0-F136-9BFD63E6CC9B}"/>
                </a:ext>
              </a:extLst>
            </p:cNvPr>
            <p:cNvPicPr>
              <a:picLocks noChangeAspect="1" noChangeArrowheads="1"/>
            </p:cNvPicPr>
            <p:nvPr/>
          </p:nvPicPr>
          <p:blipFill rotWithShape="1">
            <a:blip r:embed="rId97">
              <a:extLst>
                <a:ext uri="{BEBA8EAE-BF5A-486C-A8C5-ECC9F3942E4B}">
                  <a14:imgProps xmlns:a14="http://schemas.microsoft.com/office/drawing/2010/main">
                    <a14:imgLayer r:embed="rId98">
                      <a14:imgEffect>
                        <a14:brightnessContrast bright="100000"/>
                      </a14:imgEffect>
                    </a14:imgLayer>
                  </a14:imgProps>
                </a:ext>
                <a:ext uri="{28A0092B-C50C-407E-A947-70E740481C1C}">
                  <a14:useLocalDpi xmlns:a14="http://schemas.microsoft.com/office/drawing/2010/main" val="0"/>
                </a:ext>
              </a:extLst>
            </a:blip>
            <a:srcRect t="31165" b="26113"/>
            <a:stretch/>
          </p:blipFill>
          <p:spPr bwMode="auto">
            <a:xfrm>
              <a:off x="7944419" y="3731027"/>
              <a:ext cx="843876" cy="20279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See the source image">
              <a:extLst>
                <a:ext uri="{FF2B5EF4-FFF2-40B4-BE49-F238E27FC236}">
                  <a16:creationId xmlns:a16="http://schemas.microsoft.com/office/drawing/2014/main" id="{6321D78B-A710-5B39-F550-0CF6991183CA}"/>
                </a:ext>
              </a:extLst>
            </p:cNvPr>
            <p:cNvPicPr>
              <a:picLocks noChangeAspect="1" noChangeArrowheads="1"/>
            </p:cNvPicPr>
            <p:nvPr/>
          </p:nvPicPr>
          <p:blipFill>
            <a:blip r:embed="rId99" cstate="print">
              <a:extLst>
                <a:ext uri="{BEBA8EAE-BF5A-486C-A8C5-ECC9F3942E4B}">
                  <a14:imgProps xmlns:a14="http://schemas.microsoft.com/office/drawing/2010/main">
                    <a14:imgLayer r:embed="rId10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793452" y="5947386"/>
              <a:ext cx="783338" cy="185154"/>
            </a:xfrm>
            <a:prstGeom prst="rect">
              <a:avLst/>
            </a:prstGeom>
            <a:extLst>
              <a:ext uri="{909E8E84-426E-40DD-AFC4-6F175D3DCCD1}">
                <a14:hiddenFill xmlns:a14="http://schemas.microsoft.com/office/drawing/2010/main">
                  <a:solidFill>
                    <a:srgbClr val="FFFFFF"/>
                  </a:solidFill>
                </a14:hiddenFill>
              </a:ext>
            </a:extLst>
          </p:spPr>
        </p:pic>
        <p:pic>
          <p:nvPicPr>
            <p:cNvPr id="122" name="Picture 121">
              <a:extLst>
                <a:ext uri="{FF2B5EF4-FFF2-40B4-BE49-F238E27FC236}">
                  <a16:creationId xmlns:a16="http://schemas.microsoft.com/office/drawing/2014/main" id="{53290736-BEC3-406B-4885-8E0725E4D899}"/>
                </a:ext>
              </a:extLst>
            </p:cNvPr>
            <p:cNvPicPr>
              <a:picLocks noChangeAspect="1"/>
            </p:cNvPicPr>
            <p:nvPr/>
          </p:nvPicPr>
          <p:blipFill>
            <a:blip r:embed="rId101"/>
            <a:stretch>
              <a:fillRect/>
            </a:stretch>
          </p:blipFill>
          <p:spPr>
            <a:xfrm>
              <a:off x="10441557" y="4744679"/>
              <a:ext cx="574544" cy="383028"/>
            </a:xfrm>
            <a:prstGeom prst="rect">
              <a:avLst/>
            </a:prstGeom>
          </p:spPr>
        </p:pic>
        <p:grpSp>
          <p:nvGrpSpPr>
            <p:cNvPr id="221" name="Group 220">
              <a:extLst>
                <a:ext uri="{FF2B5EF4-FFF2-40B4-BE49-F238E27FC236}">
                  <a16:creationId xmlns:a16="http://schemas.microsoft.com/office/drawing/2014/main" id="{912E363E-D7CC-11AA-3F8B-17099EFECD32}"/>
                </a:ext>
              </a:extLst>
            </p:cNvPr>
            <p:cNvGrpSpPr/>
            <p:nvPr/>
          </p:nvGrpSpPr>
          <p:grpSpPr>
            <a:xfrm>
              <a:off x="7972817" y="5393616"/>
              <a:ext cx="787081" cy="188922"/>
              <a:chOff x="8035941" y="5685905"/>
              <a:chExt cx="787081" cy="188922"/>
            </a:xfrm>
          </p:grpSpPr>
          <p:sp>
            <p:nvSpPr>
              <p:cNvPr id="220" name="Freeform 219">
                <a:extLst>
                  <a:ext uri="{FF2B5EF4-FFF2-40B4-BE49-F238E27FC236}">
                    <a16:creationId xmlns:a16="http://schemas.microsoft.com/office/drawing/2014/main" id="{F746F2B4-918B-452A-BFB4-3C258EF8F4A6}"/>
                  </a:ext>
                </a:extLst>
              </p:cNvPr>
              <p:cNvSpPr/>
              <p:nvPr/>
            </p:nvSpPr>
            <p:spPr>
              <a:xfrm>
                <a:off x="8119075" y="5733124"/>
                <a:ext cx="27115" cy="100868"/>
              </a:xfrm>
              <a:custGeom>
                <a:avLst/>
                <a:gdLst>
                  <a:gd name="connsiteX0" fmla="*/ 0 w 27115"/>
                  <a:gd name="connsiteY0" fmla="*/ 0 h 100868"/>
                  <a:gd name="connsiteX1" fmla="*/ 26974 w 27115"/>
                  <a:gd name="connsiteY1" fmla="*/ 71720 h 100868"/>
                  <a:gd name="connsiteX2" fmla="*/ 27115 w 27115"/>
                  <a:gd name="connsiteY2" fmla="*/ 72096 h 100868"/>
                  <a:gd name="connsiteX3" fmla="*/ 16128 w 27115"/>
                  <a:gd name="connsiteY3" fmla="*/ 100868 h 100868"/>
                  <a:gd name="connsiteX4" fmla="*/ 0 w 27115"/>
                  <a:gd name="connsiteY4" fmla="*/ 0 h 10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5" h="100868">
                    <a:moveTo>
                      <a:pt x="0" y="0"/>
                    </a:moveTo>
                    <a:lnTo>
                      <a:pt x="26974" y="71720"/>
                    </a:lnTo>
                    <a:lnTo>
                      <a:pt x="27115" y="72096"/>
                    </a:lnTo>
                    <a:lnTo>
                      <a:pt x="16128" y="100868"/>
                    </a:lnTo>
                    <a:lnTo>
                      <a:pt x="0" y="0"/>
                    </a:lnTo>
                    <a:close/>
                  </a:path>
                </a:pathLst>
              </a:custGeom>
              <a:solidFill>
                <a:schemeClr val="tx1">
                  <a:alpha val="50000"/>
                </a:schemeClr>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218">
                <a:extLst>
                  <a:ext uri="{FF2B5EF4-FFF2-40B4-BE49-F238E27FC236}">
                    <a16:creationId xmlns:a16="http://schemas.microsoft.com/office/drawing/2014/main" id="{6E35D839-1F38-E1CE-CE00-DF0CAD4347AD}"/>
                  </a:ext>
                </a:extLst>
              </p:cNvPr>
              <p:cNvSpPr/>
              <p:nvPr/>
            </p:nvSpPr>
            <p:spPr>
              <a:xfrm>
                <a:off x="8035941" y="5685905"/>
                <a:ext cx="153781" cy="188876"/>
              </a:xfrm>
              <a:custGeom>
                <a:avLst/>
                <a:gdLst>
                  <a:gd name="connsiteX0" fmla="*/ 74584 w 153781"/>
                  <a:gd name="connsiteY0" fmla="*/ 0 h 188876"/>
                  <a:gd name="connsiteX1" fmla="*/ 149383 w 153781"/>
                  <a:gd name="connsiteY1" fmla="*/ 0 h 188876"/>
                  <a:gd name="connsiteX2" fmla="*/ 153497 w 153781"/>
                  <a:gd name="connsiteY2" fmla="*/ 6008 h 188876"/>
                  <a:gd name="connsiteX3" fmla="*/ 113293 w 153781"/>
                  <a:gd name="connsiteY3" fmla="*/ 111429 h 188876"/>
                  <a:gd name="connsiteX4" fmla="*/ 99315 w 153781"/>
                  <a:gd name="connsiteY4" fmla="*/ 148087 h 188876"/>
                  <a:gd name="connsiteX5" fmla="*/ 85384 w 153781"/>
                  <a:gd name="connsiteY5" fmla="*/ 184604 h 188876"/>
                  <a:gd name="connsiteX6" fmla="*/ 79213 w 153781"/>
                  <a:gd name="connsiteY6" fmla="*/ 188876 h 188876"/>
                  <a:gd name="connsiteX7" fmla="*/ 4414 w 153781"/>
                  <a:gd name="connsiteY7" fmla="*/ 188876 h 188876"/>
                  <a:gd name="connsiteX8" fmla="*/ 301 w 153781"/>
                  <a:gd name="connsiteY8" fmla="*/ 182868 h 188876"/>
                  <a:gd name="connsiteX9" fmla="*/ 68414 w 153781"/>
                  <a:gd name="connsiteY9" fmla="*/ 4272 h 188876"/>
                  <a:gd name="connsiteX10" fmla="*/ 74584 w 153781"/>
                  <a:gd name="connsiteY10" fmla="*/ 0 h 188876"/>
                  <a:gd name="connsiteX11" fmla="*/ 83134 w 153781"/>
                  <a:gd name="connsiteY11" fmla="*/ 47219 h 188876"/>
                  <a:gd name="connsiteX12" fmla="*/ 99262 w 153781"/>
                  <a:gd name="connsiteY12" fmla="*/ 148087 h 188876"/>
                  <a:gd name="connsiteX13" fmla="*/ 110249 w 153781"/>
                  <a:gd name="connsiteY13" fmla="*/ 119315 h 188876"/>
                  <a:gd name="connsiteX14" fmla="*/ 110108 w 153781"/>
                  <a:gd name="connsiteY14" fmla="*/ 118939 h 188876"/>
                  <a:gd name="connsiteX15" fmla="*/ 83134 w 153781"/>
                  <a:gd name="connsiteY15" fmla="*/ 47219 h 18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781" h="188876">
                    <a:moveTo>
                      <a:pt x="74584" y="0"/>
                    </a:moveTo>
                    <a:lnTo>
                      <a:pt x="149383" y="0"/>
                    </a:lnTo>
                    <a:cubicBezTo>
                      <a:pt x="152469" y="0"/>
                      <a:pt x="154573" y="3098"/>
                      <a:pt x="153497" y="6008"/>
                    </a:cubicBezTo>
                    <a:lnTo>
                      <a:pt x="113293" y="111429"/>
                    </a:lnTo>
                    <a:lnTo>
                      <a:pt x="99315" y="148087"/>
                    </a:lnTo>
                    <a:lnTo>
                      <a:pt x="85384" y="184604"/>
                    </a:lnTo>
                    <a:cubicBezTo>
                      <a:pt x="84402" y="187186"/>
                      <a:pt x="81971" y="188876"/>
                      <a:pt x="79213" y="188876"/>
                    </a:cubicBezTo>
                    <a:lnTo>
                      <a:pt x="4414" y="188876"/>
                    </a:lnTo>
                    <a:cubicBezTo>
                      <a:pt x="1329" y="188876"/>
                      <a:pt x="-821" y="185778"/>
                      <a:pt x="301" y="182868"/>
                    </a:cubicBezTo>
                    <a:lnTo>
                      <a:pt x="68414" y="4272"/>
                    </a:lnTo>
                    <a:cubicBezTo>
                      <a:pt x="69396" y="1690"/>
                      <a:pt x="71826" y="0"/>
                      <a:pt x="74584" y="0"/>
                    </a:cubicBezTo>
                    <a:close/>
                    <a:moveTo>
                      <a:pt x="83134" y="47219"/>
                    </a:moveTo>
                    <a:lnTo>
                      <a:pt x="99262" y="148087"/>
                    </a:lnTo>
                    <a:lnTo>
                      <a:pt x="110249" y="119315"/>
                    </a:lnTo>
                    <a:lnTo>
                      <a:pt x="110108" y="118939"/>
                    </a:lnTo>
                    <a:lnTo>
                      <a:pt x="83134" y="47219"/>
                    </a:lnTo>
                    <a:close/>
                  </a:path>
                </a:pathLst>
              </a:custGeom>
              <a:solidFill>
                <a:schemeClr val="tx1"/>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FEEFE661-9C22-BC0E-E8B9-49ADD3170FBE}"/>
                  </a:ext>
                </a:extLst>
              </p:cNvPr>
              <p:cNvSpPr/>
              <p:nvPr/>
            </p:nvSpPr>
            <p:spPr>
              <a:xfrm>
                <a:off x="8115432" y="5718479"/>
                <a:ext cx="144692" cy="156348"/>
              </a:xfrm>
              <a:custGeom>
                <a:avLst/>
                <a:gdLst>
                  <a:gd name="connsiteX0" fmla="*/ 280168 w 288848"/>
                  <a:gd name="connsiteY0" fmla="*/ 312118 h 312117"/>
                  <a:gd name="connsiteX1" fmla="*/ 122730 w 288848"/>
                  <a:gd name="connsiteY1" fmla="*/ 312118 h 312117"/>
                  <a:gd name="connsiteX2" fmla="*/ 110411 w 288848"/>
                  <a:gd name="connsiteY2" fmla="*/ 303591 h 312117"/>
                  <a:gd name="connsiteX3" fmla="*/ 61322 w 288848"/>
                  <a:gd name="connsiteY3" fmla="*/ 173253 h 312117"/>
                  <a:gd name="connsiteX4" fmla="*/ 61042 w 288848"/>
                  <a:gd name="connsiteY4" fmla="*/ 172503 h 312117"/>
                  <a:gd name="connsiteX5" fmla="*/ 7101 w 288848"/>
                  <a:gd name="connsiteY5" fmla="*/ 29328 h 312117"/>
                  <a:gd name="connsiteX6" fmla="*/ 568 w 288848"/>
                  <a:gd name="connsiteY6" fmla="*/ 11900 h 312117"/>
                  <a:gd name="connsiteX7" fmla="*/ 8781 w 288848"/>
                  <a:gd name="connsiteY7" fmla="*/ 0 h 312117"/>
                  <a:gd name="connsiteX8" fmla="*/ 166126 w 288848"/>
                  <a:gd name="connsiteY8" fmla="*/ 0 h 312117"/>
                  <a:gd name="connsiteX9" fmla="*/ 178445 w 288848"/>
                  <a:gd name="connsiteY9" fmla="*/ 8527 h 312117"/>
                  <a:gd name="connsiteX10" fmla="*/ 288195 w 288848"/>
                  <a:gd name="connsiteY10" fmla="*/ 300218 h 312117"/>
                  <a:gd name="connsiteX11" fmla="*/ 280168 w 288848"/>
                  <a:gd name="connsiteY11" fmla="*/ 312118 h 31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848" h="312117">
                    <a:moveTo>
                      <a:pt x="280168" y="312118"/>
                    </a:moveTo>
                    <a:lnTo>
                      <a:pt x="122730" y="312118"/>
                    </a:lnTo>
                    <a:cubicBezTo>
                      <a:pt x="117224" y="312118"/>
                      <a:pt x="112371" y="308745"/>
                      <a:pt x="110411" y="303591"/>
                    </a:cubicBezTo>
                    <a:lnTo>
                      <a:pt x="61322" y="173253"/>
                    </a:lnTo>
                    <a:lnTo>
                      <a:pt x="61042" y="172503"/>
                    </a:lnTo>
                    <a:lnTo>
                      <a:pt x="7101" y="29328"/>
                    </a:lnTo>
                    <a:lnTo>
                      <a:pt x="568" y="11900"/>
                    </a:lnTo>
                    <a:cubicBezTo>
                      <a:pt x="-1579" y="6184"/>
                      <a:pt x="2621" y="0"/>
                      <a:pt x="8781" y="0"/>
                    </a:cubicBezTo>
                    <a:lnTo>
                      <a:pt x="166126" y="0"/>
                    </a:lnTo>
                    <a:cubicBezTo>
                      <a:pt x="171632" y="0"/>
                      <a:pt x="176485" y="3373"/>
                      <a:pt x="178445" y="8527"/>
                    </a:cubicBezTo>
                    <a:lnTo>
                      <a:pt x="288195" y="300218"/>
                    </a:lnTo>
                    <a:cubicBezTo>
                      <a:pt x="290528" y="305933"/>
                      <a:pt x="286328" y="312118"/>
                      <a:pt x="280168" y="312118"/>
                    </a:cubicBezTo>
                    <a:close/>
                  </a:path>
                </a:pathLst>
              </a:custGeom>
              <a:solidFill>
                <a:schemeClr val="tx1"/>
              </a:solid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D401AF9D-4025-6AFF-BF2F-C193B94DCD1C}"/>
                  </a:ext>
                </a:extLst>
              </p:cNvPr>
              <p:cNvGrpSpPr/>
              <p:nvPr/>
            </p:nvGrpSpPr>
            <p:grpSpPr>
              <a:xfrm>
                <a:off x="8330621" y="5685905"/>
                <a:ext cx="492401" cy="176983"/>
                <a:chOff x="5896871" y="3238500"/>
                <a:chExt cx="982981" cy="353311"/>
              </a:xfrm>
              <a:solidFill>
                <a:schemeClr val="tx1"/>
              </a:solidFill>
            </p:grpSpPr>
            <p:sp>
              <p:nvSpPr>
                <p:cNvPr id="130" name="Freeform 129">
                  <a:extLst>
                    <a:ext uri="{FF2B5EF4-FFF2-40B4-BE49-F238E27FC236}">
                      <a16:creationId xmlns:a16="http://schemas.microsoft.com/office/drawing/2014/main" id="{67C14558-C1F6-5F4F-C4D9-35163FB65043}"/>
                    </a:ext>
                  </a:extLst>
                </p:cNvPr>
                <p:cNvSpPr/>
                <p:nvPr/>
              </p:nvSpPr>
              <p:spPr>
                <a:xfrm>
                  <a:off x="5909753" y="3529092"/>
                  <a:ext cx="400713" cy="62719"/>
                </a:xfrm>
                <a:custGeom>
                  <a:avLst/>
                  <a:gdLst>
                    <a:gd name="connsiteX0" fmla="*/ 0 w 400713"/>
                    <a:gd name="connsiteY0" fmla="*/ 710 h 62719"/>
                    <a:gd name="connsiteX1" fmla="*/ 0 w 400713"/>
                    <a:gd name="connsiteY1" fmla="*/ 61832 h 62719"/>
                    <a:gd name="connsiteX2" fmla="*/ 33045 w 400713"/>
                    <a:gd name="connsiteY2" fmla="*/ 61832 h 62719"/>
                    <a:gd name="connsiteX3" fmla="*/ 33045 w 400713"/>
                    <a:gd name="connsiteY3" fmla="*/ 54114 h 62719"/>
                    <a:gd name="connsiteX4" fmla="*/ 8217 w 400713"/>
                    <a:gd name="connsiteY4" fmla="*/ 54114 h 62719"/>
                    <a:gd name="connsiteX5" fmla="*/ 8217 w 400713"/>
                    <a:gd name="connsiteY5" fmla="*/ 710 h 62719"/>
                    <a:gd name="connsiteX6" fmla="*/ 0 w 400713"/>
                    <a:gd name="connsiteY6" fmla="*/ 710 h 62719"/>
                    <a:gd name="connsiteX7" fmla="*/ 43746 w 400713"/>
                    <a:gd name="connsiteY7" fmla="*/ 710 h 62719"/>
                    <a:gd name="connsiteX8" fmla="*/ 43746 w 400713"/>
                    <a:gd name="connsiteY8" fmla="*/ 61832 h 62719"/>
                    <a:gd name="connsiteX9" fmla="*/ 51964 w 400713"/>
                    <a:gd name="connsiteY9" fmla="*/ 61832 h 62719"/>
                    <a:gd name="connsiteX10" fmla="*/ 51964 w 400713"/>
                    <a:gd name="connsiteY10" fmla="*/ 710 h 62719"/>
                    <a:gd name="connsiteX11" fmla="*/ 43746 w 400713"/>
                    <a:gd name="connsiteY11" fmla="*/ 710 h 62719"/>
                    <a:gd name="connsiteX12" fmla="*/ 68597 w 400713"/>
                    <a:gd name="connsiteY12" fmla="*/ 710 h 62719"/>
                    <a:gd name="connsiteX13" fmla="*/ 68597 w 400713"/>
                    <a:gd name="connsiteY13" fmla="*/ 61832 h 62719"/>
                    <a:gd name="connsiteX14" fmla="*/ 76814 w 400713"/>
                    <a:gd name="connsiteY14" fmla="*/ 61832 h 62719"/>
                    <a:gd name="connsiteX15" fmla="*/ 76814 w 400713"/>
                    <a:gd name="connsiteY15" fmla="*/ 35663 h 62719"/>
                    <a:gd name="connsiteX16" fmla="*/ 98462 w 400713"/>
                    <a:gd name="connsiteY16" fmla="*/ 35663 h 62719"/>
                    <a:gd name="connsiteX17" fmla="*/ 98462 w 400713"/>
                    <a:gd name="connsiteY17" fmla="*/ 27944 h 62719"/>
                    <a:gd name="connsiteX18" fmla="*/ 76814 w 400713"/>
                    <a:gd name="connsiteY18" fmla="*/ 27944 h 62719"/>
                    <a:gd name="connsiteX19" fmla="*/ 76814 w 400713"/>
                    <a:gd name="connsiteY19" fmla="*/ 8428 h 62719"/>
                    <a:gd name="connsiteX20" fmla="*/ 104116 w 400713"/>
                    <a:gd name="connsiteY20" fmla="*/ 8428 h 62719"/>
                    <a:gd name="connsiteX21" fmla="*/ 104116 w 400713"/>
                    <a:gd name="connsiteY21" fmla="*/ 710 h 62719"/>
                    <a:gd name="connsiteX22" fmla="*/ 68597 w 400713"/>
                    <a:gd name="connsiteY22" fmla="*/ 710 h 62719"/>
                    <a:gd name="connsiteX23" fmla="*/ 115106 w 400713"/>
                    <a:gd name="connsiteY23" fmla="*/ 710 h 62719"/>
                    <a:gd name="connsiteX24" fmla="*/ 115106 w 400713"/>
                    <a:gd name="connsiteY24" fmla="*/ 61832 h 62719"/>
                    <a:gd name="connsiteX25" fmla="*/ 152038 w 400713"/>
                    <a:gd name="connsiteY25" fmla="*/ 61832 h 62719"/>
                    <a:gd name="connsiteX26" fmla="*/ 152038 w 400713"/>
                    <a:gd name="connsiteY26" fmla="*/ 54114 h 62719"/>
                    <a:gd name="connsiteX27" fmla="*/ 123322 w 400713"/>
                    <a:gd name="connsiteY27" fmla="*/ 54114 h 62719"/>
                    <a:gd name="connsiteX28" fmla="*/ 123322 w 400713"/>
                    <a:gd name="connsiteY28" fmla="*/ 35663 h 62719"/>
                    <a:gd name="connsiteX29" fmla="*/ 147620 w 400713"/>
                    <a:gd name="connsiteY29" fmla="*/ 35663 h 62719"/>
                    <a:gd name="connsiteX30" fmla="*/ 147620 w 400713"/>
                    <a:gd name="connsiteY30" fmla="*/ 27944 h 62719"/>
                    <a:gd name="connsiteX31" fmla="*/ 123322 w 400713"/>
                    <a:gd name="connsiteY31" fmla="*/ 27944 h 62719"/>
                    <a:gd name="connsiteX32" fmla="*/ 123322 w 400713"/>
                    <a:gd name="connsiteY32" fmla="*/ 8428 h 62719"/>
                    <a:gd name="connsiteX33" fmla="*/ 151154 w 400713"/>
                    <a:gd name="connsiteY33" fmla="*/ 8428 h 62719"/>
                    <a:gd name="connsiteX34" fmla="*/ 151154 w 400713"/>
                    <a:gd name="connsiteY34" fmla="*/ 710 h 62719"/>
                    <a:gd name="connsiteX35" fmla="*/ 115106 w 400713"/>
                    <a:gd name="connsiteY35" fmla="*/ 710 h 62719"/>
                    <a:gd name="connsiteX36" fmla="*/ 168621 w 400713"/>
                    <a:gd name="connsiteY36" fmla="*/ 44179 h 62719"/>
                    <a:gd name="connsiteX37" fmla="*/ 160405 w 400713"/>
                    <a:gd name="connsiteY37" fmla="*/ 44179 h 62719"/>
                    <a:gd name="connsiteX38" fmla="*/ 181699 w 400713"/>
                    <a:gd name="connsiteY38" fmla="*/ 62719 h 62719"/>
                    <a:gd name="connsiteX39" fmla="*/ 202020 w 400713"/>
                    <a:gd name="connsiteY39" fmla="*/ 46752 h 62719"/>
                    <a:gd name="connsiteX40" fmla="*/ 185763 w 400713"/>
                    <a:gd name="connsiteY40" fmla="*/ 27589 h 62719"/>
                    <a:gd name="connsiteX41" fmla="*/ 177811 w 400713"/>
                    <a:gd name="connsiteY41" fmla="*/ 25637 h 62719"/>
                    <a:gd name="connsiteX42" fmla="*/ 169152 w 400713"/>
                    <a:gd name="connsiteY42" fmla="*/ 17121 h 62719"/>
                    <a:gd name="connsiteX43" fmla="*/ 180550 w 400713"/>
                    <a:gd name="connsiteY43" fmla="*/ 7895 h 62719"/>
                    <a:gd name="connsiteX44" fmla="*/ 192036 w 400713"/>
                    <a:gd name="connsiteY44" fmla="*/ 17919 h 62719"/>
                    <a:gd name="connsiteX45" fmla="*/ 200253 w 400713"/>
                    <a:gd name="connsiteY45" fmla="*/ 17919 h 62719"/>
                    <a:gd name="connsiteX46" fmla="*/ 180638 w 400713"/>
                    <a:gd name="connsiteY46" fmla="*/ 0 h 62719"/>
                    <a:gd name="connsiteX47" fmla="*/ 160935 w 400713"/>
                    <a:gd name="connsiteY47" fmla="*/ 17210 h 62719"/>
                    <a:gd name="connsiteX48" fmla="*/ 175779 w 400713"/>
                    <a:gd name="connsiteY48" fmla="*/ 33178 h 62719"/>
                    <a:gd name="connsiteX49" fmla="*/ 183643 w 400713"/>
                    <a:gd name="connsiteY49" fmla="*/ 35130 h 62719"/>
                    <a:gd name="connsiteX50" fmla="*/ 193980 w 400713"/>
                    <a:gd name="connsiteY50" fmla="*/ 46042 h 62719"/>
                    <a:gd name="connsiteX51" fmla="*/ 181699 w 400713"/>
                    <a:gd name="connsiteY51" fmla="*/ 55001 h 62719"/>
                    <a:gd name="connsiteX52" fmla="*/ 168621 w 400713"/>
                    <a:gd name="connsiteY52" fmla="*/ 44179 h 62719"/>
                    <a:gd name="connsiteX53" fmla="*/ 208503 w 400713"/>
                    <a:gd name="connsiteY53" fmla="*/ 710 h 62719"/>
                    <a:gd name="connsiteX54" fmla="*/ 208503 w 400713"/>
                    <a:gd name="connsiteY54" fmla="*/ 8516 h 62719"/>
                    <a:gd name="connsiteX55" fmla="*/ 226969 w 400713"/>
                    <a:gd name="connsiteY55" fmla="*/ 8516 h 62719"/>
                    <a:gd name="connsiteX56" fmla="*/ 226969 w 400713"/>
                    <a:gd name="connsiteY56" fmla="*/ 61832 h 62719"/>
                    <a:gd name="connsiteX57" fmla="*/ 235274 w 400713"/>
                    <a:gd name="connsiteY57" fmla="*/ 61832 h 62719"/>
                    <a:gd name="connsiteX58" fmla="*/ 235274 w 400713"/>
                    <a:gd name="connsiteY58" fmla="*/ 8516 h 62719"/>
                    <a:gd name="connsiteX59" fmla="*/ 253741 w 400713"/>
                    <a:gd name="connsiteY59" fmla="*/ 8516 h 62719"/>
                    <a:gd name="connsiteX60" fmla="*/ 253741 w 400713"/>
                    <a:gd name="connsiteY60" fmla="*/ 710 h 62719"/>
                    <a:gd name="connsiteX61" fmla="*/ 208503 w 400713"/>
                    <a:gd name="connsiteY61" fmla="*/ 710 h 62719"/>
                    <a:gd name="connsiteX62" fmla="*/ 288232 w 400713"/>
                    <a:gd name="connsiteY62" fmla="*/ 61832 h 62719"/>
                    <a:gd name="connsiteX63" fmla="*/ 288232 w 400713"/>
                    <a:gd name="connsiteY63" fmla="*/ 33711 h 62719"/>
                    <a:gd name="connsiteX64" fmla="*/ 311558 w 400713"/>
                    <a:gd name="connsiteY64" fmla="*/ 710 h 62719"/>
                    <a:gd name="connsiteX65" fmla="*/ 301662 w 400713"/>
                    <a:gd name="connsiteY65" fmla="*/ 710 h 62719"/>
                    <a:gd name="connsiteX66" fmla="*/ 283991 w 400713"/>
                    <a:gd name="connsiteY66" fmla="*/ 25460 h 62719"/>
                    <a:gd name="connsiteX67" fmla="*/ 266496 w 400713"/>
                    <a:gd name="connsiteY67" fmla="*/ 710 h 62719"/>
                    <a:gd name="connsiteX68" fmla="*/ 256689 w 400713"/>
                    <a:gd name="connsiteY68" fmla="*/ 710 h 62719"/>
                    <a:gd name="connsiteX69" fmla="*/ 279750 w 400713"/>
                    <a:gd name="connsiteY69" fmla="*/ 33711 h 62719"/>
                    <a:gd name="connsiteX70" fmla="*/ 279750 w 400713"/>
                    <a:gd name="connsiteY70" fmla="*/ 61832 h 62719"/>
                    <a:gd name="connsiteX71" fmla="*/ 288232 w 400713"/>
                    <a:gd name="connsiteY71" fmla="*/ 61832 h 62719"/>
                    <a:gd name="connsiteX72" fmla="*/ 320034 w 400713"/>
                    <a:gd name="connsiteY72" fmla="*/ 710 h 62719"/>
                    <a:gd name="connsiteX73" fmla="*/ 320034 w 400713"/>
                    <a:gd name="connsiteY73" fmla="*/ 61832 h 62719"/>
                    <a:gd name="connsiteX74" fmla="*/ 353081 w 400713"/>
                    <a:gd name="connsiteY74" fmla="*/ 61832 h 62719"/>
                    <a:gd name="connsiteX75" fmla="*/ 353081 w 400713"/>
                    <a:gd name="connsiteY75" fmla="*/ 54114 h 62719"/>
                    <a:gd name="connsiteX76" fmla="*/ 328251 w 400713"/>
                    <a:gd name="connsiteY76" fmla="*/ 54114 h 62719"/>
                    <a:gd name="connsiteX77" fmla="*/ 328251 w 400713"/>
                    <a:gd name="connsiteY77" fmla="*/ 710 h 62719"/>
                    <a:gd name="connsiteX78" fmla="*/ 320034 w 400713"/>
                    <a:gd name="connsiteY78" fmla="*/ 710 h 62719"/>
                    <a:gd name="connsiteX79" fmla="*/ 363782 w 400713"/>
                    <a:gd name="connsiteY79" fmla="*/ 710 h 62719"/>
                    <a:gd name="connsiteX80" fmla="*/ 363782 w 400713"/>
                    <a:gd name="connsiteY80" fmla="*/ 61832 h 62719"/>
                    <a:gd name="connsiteX81" fmla="*/ 400714 w 400713"/>
                    <a:gd name="connsiteY81" fmla="*/ 61832 h 62719"/>
                    <a:gd name="connsiteX82" fmla="*/ 400714 w 400713"/>
                    <a:gd name="connsiteY82" fmla="*/ 54114 h 62719"/>
                    <a:gd name="connsiteX83" fmla="*/ 371997 w 400713"/>
                    <a:gd name="connsiteY83" fmla="*/ 54114 h 62719"/>
                    <a:gd name="connsiteX84" fmla="*/ 371997 w 400713"/>
                    <a:gd name="connsiteY84" fmla="*/ 35663 h 62719"/>
                    <a:gd name="connsiteX85" fmla="*/ 396293 w 400713"/>
                    <a:gd name="connsiteY85" fmla="*/ 35663 h 62719"/>
                    <a:gd name="connsiteX86" fmla="*/ 396293 w 400713"/>
                    <a:gd name="connsiteY86" fmla="*/ 27944 h 62719"/>
                    <a:gd name="connsiteX87" fmla="*/ 371997 w 400713"/>
                    <a:gd name="connsiteY87" fmla="*/ 27944 h 62719"/>
                    <a:gd name="connsiteX88" fmla="*/ 371997 w 400713"/>
                    <a:gd name="connsiteY88" fmla="*/ 8428 h 62719"/>
                    <a:gd name="connsiteX89" fmla="*/ 399831 w 400713"/>
                    <a:gd name="connsiteY89" fmla="*/ 8428 h 62719"/>
                    <a:gd name="connsiteX90" fmla="*/ 399831 w 400713"/>
                    <a:gd name="connsiteY90" fmla="*/ 710 h 62719"/>
                    <a:gd name="connsiteX91" fmla="*/ 363782 w 400713"/>
                    <a:gd name="connsiteY91" fmla="*/ 710 h 6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00713" h="62719">
                      <a:moveTo>
                        <a:pt x="0" y="710"/>
                      </a:moveTo>
                      <a:lnTo>
                        <a:pt x="0" y="61832"/>
                      </a:lnTo>
                      <a:lnTo>
                        <a:pt x="33045" y="61832"/>
                      </a:lnTo>
                      <a:lnTo>
                        <a:pt x="33045" y="54114"/>
                      </a:lnTo>
                      <a:lnTo>
                        <a:pt x="8217" y="54114"/>
                      </a:lnTo>
                      <a:lnTo>
                        <a:pt x="8217" y="710"/>
                      </a:lnTo>
                      <a:lnTo>
                        <a:pt x="0" y="710"/>
                      </a:lnTo>
                      <a:close/>
                      <a:moveTo>
                        <a:pt x="43746" y="710"/>
                      </a:moveTo>
                      <a:lnTo>
                        <a:pt x="43746" y="61832"/>
                      </a:lnTo>
                      <a:lnTo>
                        <a:pt x="51964" y="61832"/>
                      </a:lnTo>
                      <a:lnTo>
                        <a:pt x="51964" y="710"/>
                      </a:lnTo>
                      <a:lnTo>
                        <a:pt x="43746" y="710"/>
                      </a:lnTo>
                      <a:close/>
                      <a:moveTo>
                        <a:pt x="68597" y="710"/>
                      </a:moveTo>
                      <a:lnTo>
                        <a:pt x="68597" y="61832"/>
                      </a:lnTo>
                      <a:lnTo>
                        <a:pt x="76814" y="61832"/>
                      </a:lnTo>
                      <a:lnTo>
                        <a:pt x="76814" y="35663"/>
                      </a:lnTo>
                      <a:lnTo>
                        <a:pt x="98462" y="35663"/>
                      </a:lnTo>
                      <a:lnTo>
                        <a:pt x="98462" y="27944"/>
                      </a:lnTo>
                      <a:lnTo>
                        <a:pt x="76814" y="27944"/>
                      </a:lnTo>
                      <a:lnTo>
                        <a:pt x="76814" y="8428"/>
                      </a:lnTo>
                      <a:lnTo>
                        <a:pt x="104116" y="8428"/>
                      </a:lnTo>
                      <a:lnTo>
                        <a:pt x="104116" y="710"/>
                      </a:lnTo>
                      <a:lnTo>
                        <a:pt x="68597" y="710"/>
                      </a:lnTo>
                      <a:close/>
                      <a:moveTo>
                        <a:pt x="115106" y="710"/>
                      </a:moveTo>
                      <a:lnTo>
                        <a:pt x="115106" y="61832"/>
                      </a:lnTo>
                      <a:lnTo>
                        <a:pt x="152038" y="61832"/>
                      </a:lnTo>
                      <a:lnTo>
                        <a:pt x="152038" y="54114"/>
                      </a:lnTo>
                      <a:lnTo>
                        <a:pt x="123322" y="54114"/>
                      </a:lnTo>
                      <a:lnTo>
                        <a:pt x="123322" y="35663"/>
                      </a:lnTo>
                      <a:lnTo>
                        <a:pt x="147620" y="35663"/>
                      </a:lnTo>
                      <a:lnTo>
                        <a:pt x="147620" y="27944"/>
                      </a:lnTo>
                      <a:lnTo>
                        <a:pt x="123322" y="27944"/>
                      </a:lnTo>
                      <a:lnTo>
                        <a:pt x="123322" y="8428"/>
                      </a:lnTo>
                      <a:lnTo>
                        <a:pt x="151154" y="8428"/>
                      </a:lnTo>
                      <a:lnTo>
                        <a:pt x="151154" y="710"/>
                      </a:lnTo>
                      <a:lnTo>
                        <a:pt x="115106" y="710"/>
                      </a:lnTo>
                      <a:close/>
                      <a:moveTo>
                        <a:pt x="168621" y="44179"/>
                      </a:moveTo>
                      <a:cubicBezTo>
                        <a:pt x="167296" y="44179"/>
                        <a:pt x="161730" y="44179"/>
                        <a:pt x="160405" y="44179"/>
                      </a:cubicBezTo>
                      <a:cubicBezTo>
                        <a:pt x="160405" y="53760"/>
                        <a:pt x="169240" y="62719"/>
                        <a:pt x="181699" y="62719"/>
                      </a:cubicBezTo>
                      <a:cubicBezTo>
                        <a:pt x="193626" y="62719"/>
                        <a:pt x="200961" y="55534"/>
                        <a:pt x="202020" y="46752"/>
                      </a:cubicBezTo>
                      <a:cubicBezTo>
                        <a:pt x="203257" y="36993"/>
                        <a:pt x="197161" y="30517"/>
                        <a:pt x="185763" y="27589"/>
                      </a:cubicBezTo>
                      <a:lnTo>
                        <a:pt x="177811" y="25637"/>
                      </a:lnTo>
                      <a:cubicBezTo>
                        <a:pt x="170124" y="23774"/>
                        <a:pt x="169152" y="19782"/>
                        <a:pt x="169152" y="17121"/>
                      </a:cubicBezTo>
                      <a:cubicBezTo>
                        <a:pt x="169152" y="11532"/>
                        <a:pt x="174630" y="7895"/>
                        <a:pt x="180550" y="7895"/>
                      </a:cubicBezTo>
                      <a:cubicBezTo>
                        <a:pt x="187176" y="7895"/>
                        <a:pt x="192036" y="11799"/>
                        <a:pt x="192036" y="17919"/>
                      </a:cubicBezTo>
                      <a:cubicBezTo>
                        <a:pt x="193450" y="17919"/>
                        <a:pt x="198839" y="17919"/>
                        <a:pt x="200253" y="17919"/>
                      </a:cubicBezTo>
                      <a:cubicBezTo>
                        <a:pt x="200253" y="6919"/>
                        <a:pt x="191771" y="0"/>
                        <a:pt x="180638" y="0"/>
                      </a:cubicBezTo>
                      <a:cubicBezTo>
                        <a:pt x="170300" y="0"/>
                        <a:pt x="160935" y="6919"/>
                        <a:pt x="160935" y="17210"/>
                      </a:cubicBezTo>
                      <a:cubicBezTo>
                        <a:pt x="160935" y="22532"/>
                        <a:pt x="162879" y="29896"/>
                        <a:pt x="175779" y="33178"/>
                      </a:cubicBezTo>
                      <a:lnTo>
                        <a:pt x="183643" y="35130"/>
                      </a:lnTo>
                      <a:cubicBezTo>
                        <a:pt x="189120" y="36372"/>
                        <a:pt x="194511" y="39476"/>
                        <a:pt x="193980" y="46042"/>
                      </a:cubicBezTo>
                      <a:cubicBezTo>
                        <a:pt x="193274" y="50655"/>
                        <a:pt x="189474" y="55001"/>
                        <a:pt x="181699" y="55001"/>
                      </a:cubicBezTo>
                      <a:cubicBezTo>
                        <a:pt x="174012" y="55001"/>
                        <a:pt x="168710" y="49501"/>
                        <a:pt x="168621" y="44179"/>
                      </a:cubicBezTo>
                      <a:close/>
                      <a:moveTo>
                        <a:pt x="208503" y="710"/>
                      </a:moveTo>
                      <a:lnTo>
                        <a:pt x="208503" y="8516"/>
                      </a:lnTo>
                      <a:lnTo>
                        <a:pt x="226969" y="8516"/>
                      </a:lnTo>
                      <a:lnTo>
                        <a:pt x="226969" y="61832"/>
                      </a:lnTo>
                      <a:lnTo>
                        <a:pt x="235274" y="61832"/>
                      </a:lnTo>
                      <a:lnTo>
                        <a:pt x="235274" y="8516"/>
                      </a:lnTo>
                      <a:lnTo>
                        <a:pt x="253741" y="8516"/>
                      </a:lnTo>
                      <a:lnTo>
                        <a:pt x="253741" y="710"/>
                      </a:lnTo>
                      <a:lnTo>
                        <a:pt x="208503" y="710"/>
                      </a:lnTo>
                      <a:close/>
                      <a:moveTo>
                        <a:pt x="288232" y="61832"/>
                      </a:moveTo>
                      <a:lnTo>
                        <a:pt x="288232" y="33711"/>
                      </a:lnTo>
                      <a:lnTo>
                        <a:pt x="311558" y="710"/>
                      </a:lnTo>
                      <a:lnTo>
                        <a:pt x="301662" y="710"/>
                      </a:lnTo>
                      <a:lnTo>
                        <a:pt x="283991" y="25460"/>
                      </a:lnTo>
                      <a:lnTo>
                        <a:pt x="266496" y="710"/>
                      </a:lnTo>
                      <a:lnTo>
                        <a:pt x="256689" y="710"/>
                      </a:lnTo>
                      <a:lnTo>
                        <a:pt x="279750" y="33711"/>
                      </a:lnTo>
                      <a:lnTo>
                        <a:pt x="279750" y="61832"/>
                      </a:lnTo>
                      <a:lnTo>
                        <a:pt x="288232" y="61832"/>
                      </a:lnTo>
                      <a:close/>
                      <a:moveTo>
                        <a:pt x="320034" y="710"/>
                      </a:moveTo>
                      <a:lnTo>
                        <a:pt x="320034" y="61832"/>
                      </a:lnTo>
                      <a:lnTo>
                        <a:pt x="353081" y="61832"/>
                      </a:lnTo>
                      <a:lnTo>
                        <a:pt x="353081" y="54114"/>
                      </a:lnTo>
                      <a:lnTo>
                        <a:pt x="328251" y="54114"/>
                      </a:lnTo>
                      <a:lnTo>
                        <a:pt x="328251" y="710"/>
                      </a:lnTo>
                      <a:lnTo>
                        <a:pt x="320034" y="710"/>
                      </a:lnTo>
                      <a:close/>
                      <a:moveTo>
                        <a:pt x="363782" y="710"/>
                      </a:moveTo>
                      <a:lnTo>
                        <a:pt x="363782" y="61832"/>
                      </a:lnTo>
                      <a:lnTo>
                        <a:pt x="400714" y="61832"/>
                      </a:lnTo>
                      <a:lnTo>
                        <a:pt x="400714" y="54114"/>
                      </a:lnTo>
                      <a:lnTo>
                        <a:pt x="371997" y="54114"/>
                      </a:lnTo>
                      <a:lnTo>
                        <a:pt x="371997" y="35663"/>
                      </a:lnTo>
                      <a:lnTo>
                        <a:pt x="396293" y="35663"/>
                      </a:lnTo>
                      <a:lnTo>
                        <a:pt x="396293" y="27944"/>
                      </a:lnTo>
                      <a:lnTo>
                        <a:pt x="371997" y="27944"/>
                      </a:lnTo>
                      <a:lnTo>
                        <a:pt x="371997" y="8428"/>
                      </a:lnTo>
                      <a:lnTo>
                        <a:pt x="399831" y="8428"/>
                      </a:lnTo>
                      <a:lnTo>
                        <a:pt x="399831" y="710"/>
                      </a:lnTo>
                      <a:lnTo>
                        <a:pt x="363782" y="710"/>
                      </a:ln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130">
                  <a:extLst>
                    <a:ext uri="{FF2B5EF4-FFF2-40B4-BE49-F238E27FC236}">
                      <a16:creationId xmlns:a16="http://schemas.microsoft.com/office/drawing/2014/main" id="{02E13348-5637-CC44-0468-C13480DD7485}"/>
                    </a:ext>
                  </a:extLst>
                </p:cNvPr>
                <p:cNvSpPr/>
                <p:nvPr/>
              </p:nvSpPr>
              <p:spPr>
                <a:xfrm>
                  <a:off x="5896871" y="3316553"/>
                  <a:ext cx="171623" cy="164163"/>
                </a:xfrm>
                <a:custGeom>
                  <a:avLst/>
                  <a:gdLst>
                    <a:gd name="connsiteX0" fmla="*/ 127574 w 171623"/>
                    <a:gd name="connsiteY0" fmla="*/ 4123 h 164163"/>
                    <a:gd name="connsiteX1" fmla="*/ 123188 w 171623"/>
                    <a:gd name="connsiteY1" fmla="*/ 17335 h 164163"/>
                    <a:gd name="connsiteX2" fmla="*/ 77086 w 171623"/>
                    <a:gd name="connsiteY2" fmla="*/ 0 h 164163"/>
                    <a:gd name="connsiteX3" fmla="*/ 0 w 171623"/>
                    <a:gd name="connsiteY3" fmla="*/ 82082 h 164163"/>
                    <a:gd name="connsiteX4" fmla="*/ 77086 w 171623"/>
                    <a:gd name="connsiteY4" fmla="*/ 164164 h 164163"/>
                    <a:gd name="connsiteX5" fmla="*/ 122908 w 171623"/>
                    <a:gd name="connsiteY5" fmla="*/ 146923 h 164163"/>
                    <a:gd name="connsiteX6" fmla="*/ 127574 w 171623"/>
                    <a:gd name="connsiteY6" fmla="*/ 160884 h 164163"/>
                    <a:gd name="connsiteX7" fmla="*/ 127574 w 171623"/>
                    <a:gd name="connsiteY7" fmla="*/ 161072 h 164163"/>
                    <a:gd name="connsiteX8" fmla="*/ 171624 w 171623"/>
                    <a:gd name="connsiteY8" fmla="*/ 161072 h 164163"/>
                    <a:gd name="connsiteX9" fmla="*/ 171624 w 171623"/>
                    <a:gd name="connsiteY9" fmla="*/ 3748 h 164163"/>
                    <a:gd name="connsiteX10" fmla="*/ 127574 w 171623"/>
                    <a:gd name="connsiteY10" fmla="*/ 3748 h 164163"/>
                    <a:gd name="connsiteX11" fmla="*/ 127574 w 171623"/>
                    <a:gd name="connsiteY11" fmla="*/ 4123 h 164163"/>
                    <a:gd name="connsiteX12" fmla="*/ 85485 w 171623"/>
                    <a:gd name="connsiteY12" fmla="*/ 123029 h 164163"/>
                    <a:gd name="connsiteX13" fmla="*/ 44795 w 171623"/>
                    <a:gd name="connsiteY13" fmla="*/ 82175 h 164163"/>
                    <a:gd name="connsiteX14" fmla="*/ 85485 w 171623"/>
                    <a:gd name="connsiteY14" fmla="*/ 41603 h 164163"/>
                    <a:gd name="connsiteX15" fmla="*/ 126175 w 171623"/>
                    <a:gd name="connsiteY15" fmla="*/ 82175 h 164163"/>
                    <a:gd name="connsiteX16" fmla="*/ 85485 w 171623"/>
                    <a:gd name="connsiteY16" fmla="*/ 123029 h 16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23" h="164163">
                      <a:moveTo>
                        <a:pt x="127574" y="4123"/>
                      </a:moveTo>
                      <a:lnTo>
                        <a:pt x="123188" y="17335"/>
                      </a:lnTo>
                      <a:cubicBezTo>
                        <a:pt x="111429" y="5247"/>
                        <a:pt x="93138" y="0"/>
                        <a:pt x="77086" y="0"/>
                      </a:cubicBezTo>
                      <a:cubicBezTo>
                        <a:pt x="36677" y="0"/>
                        <a:pt x="0" y="31390"/>
                        <a:pt x="0" y="82082"/>
                      </a:cubicBezTo>
                      <a:cubicBezTo>
                        <a:pt x="0" y="132774"/>
                        <a:pt x="36677" y="164164"/>
                        <a:pt x="77086" y="164164"/>
                      </a:cubicBezTo>
                      <a:cubicBezTo>
                        <a:pt x="92391" y="164164"/>
                        <a:pt x="111056" y="158730"/>
                        <a:pt x="122908" y="146923"/>
                      </a:cubicBezTo>
                      <a:lnTo>
                        <a:pt x="127574" y="160884"/>
                      </a:lnTo>
                      <a:lnTo>
                        <a:pt x="127574" y="161072"/>
                      </a:lnTo>
                      <a:lnTo>
                        <a:pt x="171624" y="161072"/>
                      </a:lnTo>
                      <a:lnTo>
                        <a:pt x="171624" y="3748"/>
                      </a:lnTo>
                      <a:lnTo>
                        <a:pt x="127574" y="3748"/>
                      </a:lnTo>
                      <a:lnTo>
                        <a:pt x="127574" y="4123"/>
                      </a:lnTo>
                      <a:close/>
                      <a:moveTo>
                        <a:pt x="85485" y="123029"/>
                      </a:moveTo>
                      <a:cubicBezTo>
                        <a:pt x="63274" y="123029"/>
                        <a:pt x="44795" y="105132"/>
                        <a:pt x="44795" y="82175"/>
                      </a:cubicBezTo>
                      <a:cubicBezTo>
                        <a:pt x="44795" y="58844"/>
                        <a:pt x="63274" y="41603"/>
                        <a:pt x="85485" y="41603"/>
                      </a:cubicBezTo>
                      <a:cubicBezTo>
                        <a:pt x="106016" y="41603"/>
                        <a:pt x="126175" y="57813"/>
                        <a:pt x="126175" y="82175"/>
                      </a:cubicBezTo>
                      <a:cubicBezTo>
                        <a:pt x="126268" y="106163"/>
                        <a:pt x="107043" y="123029"/>
                        <a:pt x="85485" y="123029"/>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131">
                  <a:extLst>
                    <a:ext uri="{FF2B5EF4-FFF2-40B4-BE49-F238E27FC236}">
                      <a16:creationId xmlns:a16="http://schemas.microsoft.com/office/drawing/2014/main" id="{A8F1A2E5-228D-8B9F-04E8-9F6A59D2634C}"/>
                    </a:ext>
                  </a:extLst>
                </p:cNvPr>
                <p:cNvSpPr/>
                <p:nvPr/>
              </p:nvSpPr>
              <p:spPr>
                <a:xfrm>
                  <a:off x="6482945" y="3316178"/>
                  <a:ext cx="152404" cy="164538"/>
                </a:xfrm>
                <a:custGeom>
                  <a:avLst/>
                  <a:gdLst>
                    <a:gd name="connsiteX0" fmla="*/ 86510 w 152404"/>
                    <a:gd name="connsiteY0" fmla="*/ 41323 h 164538"/>
                    <a:gd name="connsiteX1" fmla="*/ 119457 w 152404"/>
                    <a:gd name="connsiteY1" fmla="*/ 57158 h 164538"/>
                    <a:gd name="connsiteX2" fmla="*/ 152405 w 152404"/>
                    <a:gd name="connsiteY2" fmla="*/ 33826 h 164538"/>
                    <a:gd name="connsiteX3" fmla="*/ 86140 w 152404"/>
                    <a:gd name="connsiteY3" fmla="*/ 0 h 164538"/>
                    <a:gd name="connsiteX4" fmla="*/ 0 w 152404"/>
                    <a:gd name="connsiteY4" fmla="*/ 82082 h 164538"/>
                    <a:gd name="connsiteX5" fmla="*/ 86140 w 152404"/>
                    <a:gd name="connsiteY5" fmla="*/ 164539 h 164538"/>
                    <a:gd name="connsiteX6" fmla="*/ 152405 w 152404"/>
                    <a:gd name="connsiteY6" fmla="*/ 130713 h 164538"/>
                    <a:gd name="connsiteX7" fmla="*/ 119457 w 152404"/>
                    <a:gd name="connsiteY7" fmla="*/ 107381 h 164538"/>
                    <a:gd name="connsiteX8" fmla="*/ 86510 w 152404"/>
                    <a:gd name="connsiteY8" fmla="*/ 123310 h 164538"/>
                    <a:gd name="connsiteX9" fmla="*/ 44796 w 152404"/>
                    <a:gd name="connsiteY9" fmla="*/ 82082 h 164538"/>
                    <a:gd name="connsiteX10" fmla="*/ 86510 w 152404"/>
                    <a:gd name="connsiteY10" fmla="*/ 41323 h 1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4" h="164538">
                      <a:moveTo>
                        <a:pt x="86510" y="41323"/>
                      </a:moveTo>
                      <a:cubicBezTo>
                        <a:pt x="99298" y="41323"/>
                        <a:pt x="112456" y="47413"/>
                        <a:pt x="119457" y="57158"/>
                      </a:cubicBezTo>
                      <a:lnTo>
                        <a:pt x="152405" y="33826"/>
                      </a:lnTo>
                      <a:cubicBezTo>
                        <a:pt x="137558" y="13587"/>
                        <a:pt x="114695" y="0"/>
                        <a:pt x="86140" y="0"/>
                      </a:cubicBezTo>
                      <a:cubicBezTo>
                        <a:pt x="40319" y="0"/>
                        <a:pt x="0" y="32140"/>
                        <a:pt x="0" y="82082"/>
                      </a:cubicBezTo>
                      <a:cubicBezTo>
                        <a:pt x="0" y="132119"/>
                        <a:pt x="40414" y="164539"/>
                        <a:pt x="86140" y="164539"/>
                      </a:cubicBezTo>
                      <a:cubicBezTo>
                        <a:pt x="114790" y="164539"/>
                        <a:pt x="137653" y="151327"/>
                        <a:pt x="152405" y="130713"/>
                      </a:cubicBezTo>
                      <a:lnTo>
                        <a:pt x="119457" y="107381"/>
                      </a:lnTo>
                      <a:cubicBezTo>
                        <a:pt x="112361" y="117220"/>
                        <a:pt x="99298" y="123310"/>
                        <a:pt x="86510" y="123310"/>
                      </a:cubicBezTo>
                      <a:cubicBezTo>
                        <a:pt x="61597" y="123310"/>
                        <a:pt x="44796" y="105413"/>
                        <a:pt x="44796" y="82082"/>
                      </a:cubicBezTo>
                      <a:cubicBezTo>
                        <a:pt x="44702" y="59219"/>
                        <a:pt x="61597" y="41323"/>
                        <a:pt x="86510" y="41323"/>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132">
                  <a:extLst>
                    <a:ext uri="{FF2B5EF4-FFF2-40B4-BE49-F238E27FC236}">
                      <a16:creationId xmlns:a16="http://schemas.microsoft.com/office/drawing/2014/main" id="{4CAD98AA-E0BC-415F-C917-5385D9166504}"/>
                    </a:ext>
                  </a:extLst>
                </p:cNvPr>
                <p:cNvSpPr/>
                <p:nvPr/>
              </p:nvSpPr>
              <p:spPr>
                <a:xfrm>
                  <a:off x="6748545" y="3316272"/>
                  <a:ext cx="131307" cy="164538"/>
                </a:xfrm>
                <a:custGeom>
                  <a:avLst/>
                  <a:gdLst>
                    <a:gd name="connsiteX0" fmla="*/ 88938 w 131307"/>
                    <a:gd name="connsiteY0" fmla="*/ 68589 h 164538"/>
                    <a:gd name="connsiteX1" fmla="*/ 62992 w 131307"/>
                    <a:gd name="connsiteY1" fmla="*/ 61843 h 164538"/>
                    <a:gd name="connsiteX2" fmla="*/ 47500 w 131307"/>
                    <a:gd name="connsiteY2" fmla="*/ 48349 h 164538"/>
                    <a:gd name="connsiteX3" fmla="*/ 65705 w 131307"/>
                    <a:gd name="connsiteY3" fmla="*/ 35138 h 164538"/>
                    <a:gd name="connsiteX4" fmla="*/ 84925 w 131307"/>
                    <a:gd name="connsiteY4" fmla="*/ 51348 h 164538"/>
                    <a:gd name="connsiteX5" fmla="*/ 127018 w 131307"/>
                    <a:gd name="connsiteY5" fmla="*/ 51348 h 164538"/>
                    <a:gd name="connsiteX6" fmla="*/ 65051 w 131307"/>
                    <a:gd name="connsiteY6" fmla="*/ 0 h 164538"/>
                    <a:gd name="connsiteX7" fmla="*/ 3453 w 131307"/>
                    <a:gd name="connsiteY7" fmla="*/ 46945 h 164538"/>
                    <a:gd name="connsiteX8" fmla="*/ 49179 w 131307"/>
                    <a:gd name="connsiteY8" fmla="*/ 96980 h 164538"/>
                    <a:gd name="connsiteX9" fmla="*/ 70088 w 131307"/>
                    <a:gd name="connsiteY9" fmla="*/ 102040 h 164538"/>
                    <a:gd name="connsiteX10" fmla="*/ 87259 w 131307"/>
                    <a:gd name="connsiteY10" fmla="*/ 115252 h 164538"/>
                    <a:gd name="connsiteX11" fmla="*/ 64671 w 131307"/>
                    <a:gd name="connsiteY11" fmla="*/ 129776 h 164538"/>
                    <a:gd name="connsiteX12" fmla="*/ 41438 w 131307"/>
                    <a:gd name="connsiteY12" fmla="*/ 110848 h 164538"/>
                    <a:gd name="connsiteX13" fmla="*/ 0 w 131307"/>
                    <a:gd name="connsiteY13" fmla="*/ 110848 h 164538"/>
                    <a:gd name="connsiteX14" fmla="*/ 65326 w 131307"/>
                    <a:gd name="connsiteY14" fmla="*/ 164538 h 164538"/>
                    <a:gd name="connsiteX15" fmla="*/ 131306 w 131307"/>
                    <a:gd name="connsiteY15" fmla="*/ 115159 h 164538"/>
                    <a:gd name="connsiteX16" fmla="*/ 88938 w 131307"/>
                    <a:gd name="connsiteY16" fmla="*/ 68589 h 1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307" h="164538">
                      <a:moveTo>
                        <a:pt x="88938" y="68589"/>
                      </a:moveTo>
                      <a:lnTo>
                        <a:pt x="62992" y="61843"/>
                      </a:lnTo>
                      <a:cubicBezTo>
                        <a:pt x="54226" y="59500"/>
                        <a:pt x="47500" y="55752"/>
                        <a:pt x="47500" y="48349"/>
                      </a:cubicBezTo>
                      <a:cubicBezTo>
                        <a:pt x="47500" y="40198"/>
                        <a:pt x="55621" y="35138"/>
                        <a:pt x="65705" y="35138"/>
                      </a:cubicBezTo>
                      <a:cubicBezTo>
                        <a:pt x="76150" y="35138"/>
                        <a:pt x="84925" y="40853"/>
                        <a:pt x="84925" y="51348"/>
                      </a:cubicBezTo>
                      <a:lnTo>
                        <a:pt x="127018" y="51348"/>
                      </a:lnTo>
                      <a:cubicBezTo>
                        <a:pt x="127388" y="14149"/>
                        <a:pt x="93701" y="0"/>
                        <a:pt x="65051" y="0"/>
                      </a:cubicBezTo>
                      <a:cubicBezTo>
                        <a:pt x="28650" y="0"/>
                        <a:pt x="3453" y="22676"/>
                        <a:pt x="3453" y="46945"/>
                      </a:cubicBezTo>
                      <a:cubicBezTo>
                        <a:pt x="3453" y="63529"/>
                        <a:pt x="8870" y="86111"/>
                        <a:pt x="49179" y="96980"/>
                      </a:cubicBezTo>
                      <a:lnTo>
                        <a:pt x="70088" y="102040"/>
                      </a:lnTo>
                      <a:cubicBezTo>
                        <a:pt x="81852" y="105038"/>
                        <a:pt x="87259" y="108506"/>
                        <a:pt x="87259" y="115252"/>
                      </a:cubicBezTo>
                      <a:cubicBezTo>
                        <a:pt x="87259" y="124341"/>
                        <a:pt x="77459" y="129776"/>
                        <a:pt x="64671" y="129776"/>
                      </a:cubicBezTo>
                      <a:cubicBezTo>
                        <a:pt x="49179" y="129776"/>
                        <a:pt x="41438" y="119937"/>
                        <a:pt x="41438" y="110848"/>
                      </a:cubicBezTo>
                      <a:lnTo>
                        <a:pt x="0" y="110848"/>
                      </a:lnTo>
                      <a:cubicBezTo>
                        <a:pt x="379" y="145611"/>
                        <a:pt x="32293" y="164538"/>
                        <a:pt x="65326" y="164538"/>
                      </a:cubicBezTo>
                      <a:cubicBezTo>
                        <a:pt x="97619" y="164538"/>
                        <a:pt x="131306" y="148329"/>
                        <a:pt x="131306" y="115159"/>
                      </a:cubicBezTo>
                      <a:cubicBezTo>
                        <a:pt x="131401" y="102321"/>
                        <a:pt x="126639" y="78709"/>
                        <a:pt x="88938" y="68589"/>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133">
                  <a:extLst>
                    <a:ext uri="{FF2B5EF4-FFF2-40B4-BE49-F238E27FC236}">
                      <a16:creationId xmlns:a16="http://schemas.microsoft.com/office/drawing/2014/main" id="{3C13D357-5C04-36D0-0BF1-7380B3C95A02}"/>
                    </a:ext>
                  </a:extLst>
                </p:cNvPr>
                <p:cNvSpPr/>
                <p:nvPr/>
              </p:nvSpPr>
              <p:spPr>
                <a:xfrm>
                  <a:off x="6109841" y="3316085"/>
                  <a:ext cx="251886" cy="161727"/>
                </a:xfrm>
                <a:custGeom>
                  <a:avLst/>
                  <a:gdLst>
                    <a:gd name="connsiteX0" fmla="*/ 191784 w 251886"/>
                    <a:gd name="connsiteY0" fmla="*/ 0 h 161727"/>
                    <a:gd name="connsiteX1" fmla="*/ 139427 w 251886"/>
                    <a:gd name="connsiteY1" fmla="*/ 30359 h 161727"/>
                    <a:gd name="connsiteX2" fmla="*/ 91178 w 251886"/>
                    <a:gd name="connsiteY2" fmla="*/ 0 h 161727"/>
                    <a:gd name="connsiteX3" fmla="*/ 41529 w 251886"/>
                    <a:gd name="connsiteY3" fmla="*/ 33451 h 161727"/>
                    <a:gd name="connsiteX4" fmla="*/ 31823 w 251886"/>
                    <a:gd name="connsiteY4" fmla="*/ 4404 h 161727"/>
                    <a:gd name="connsiteX5" fmla="*/ 31730 w 251886"/>
                    <a:gd name="connsiteY5" fmla="*/ 4217 h 161727"/>
                    <a:gd name="connsiteX6" fmla="*/ 0 w 251886"/>
                    <a:gd name="connsiteY6" fmla="*/ 4217 h 161727"/>
                    <a:gd name="connsiteX7" fmla="*/ 0 w 251886"/>
                    <a:gd name="connsiteY7" fmla="*/ 161728 h 161727"/>
                    <a:gd name="connsiteX8" fmla="*/ 44609 w 251886"/>
                    <a:gd name="connsiteY8" fmla="*/ 161728 h 161727"/>
                    <a:gd name="connsiteX9" fmla="*/ 44609 w 251886"/>
                    <a:gd name="connsiteY9" fmla="*/ 75898 h 161727"/>
                    <a:gd name="connsiteX10" fmla="*/ 74380 w 251886"/>
                    <a:gd name="connsiteY10" fmla="*/ 46008 h 161727"/>
                    <a:gd name="connsiteX11" fmla="*/ 104150 w 251886"/>
                    <a:gd name="connsiteY11" fmla="*/ 75898 h 161727"/>
                    <a:gd name="connsiteX12" fmla="*/ 104150 w 251886"/>
                    <a:gd name="connsiteY12" fmla="*/ 161634 h 161727"/>
                    <a:gd name="connsiteX13" fmla="*/ 148382 w 251886"/>
                    <a:gd name="connsiteY13" fmla="*/ 161634 h 161727"/>
                    <a:gd name="connsiteX14" fmla="*/ 148382 w 251886"/>
                    <a:gd name="connsiteY14" fmla="*/ 75898 h 161727"/>
                    <a:gd name="connsiteX15" fmla="*/ 178161 w 251886"/>
                    <a:gd name="connsiteY15" fmla="*/ 46008 h 161727"/>
                    <a:gd name="connsiteX16" fmla="*/ 207931 w 251886"/>
                    <a:gd name="connsiteY16" fmla="*/ 75898 h 161727"/>
                    <a:gd name="connsiteX17" fmla="*/ 207931 w 251886"/>
                    <a:gd name="connsiteY17" fmla="*/ 161634 h 161727"/>
                    <a:gd name="connsiteX18" fmla="*/ 251883 w 251886"/>
                    <a:gd name="connsiteY18" fmla="*/ 161634 h 161727"/>
                    <a:gd name="connsiteX19" fmla="*/ 251883 w 251886"/>
                    <a:gd name="connsiteY19" fmla="*/ 60625 h 161727"/>
                    <a:gd name="connsiteX20" fmla="*/ 191784 w 251886"/>
                    <a:gd name="connsiteY20" fmla="*/ 0 h 16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1886" h="161727">
                      <a:moveTo>
                        <a:pt x="191784" y="0"/>
                      </a:moveTo>
                      <a:cubicBezTo>
                        <a:pt x="169386" y="0"/>
                        <a:pt x="149881" y="12181"/>
                        <a:pt x="139427" y="30359"/>
                      </a:cubicBezTo>
                      <a:cubicBezTo>
                        <a:pt x="130747" y="12369"/>
                        <a:pt x="112456" y="0"/>
                        <a:pt x="91178" y="0"/>
                      </a:cubicBezTo>
                      <a:cubicBezTo>
                        <a:pt x="68780" y="0"/>
                        <a:pt x="49555" y="13774"/>
                        <a:pt x="41529" y="33451"/>
                      </a:cubicBezTo>
                      <a:lnTo>
                        <a:pt x="31823" y="4404"/>
                      </a:lnTo>
                      <a:lnTo>
                        <a:pt x="31730" y="4217"/>
                      </a:lnTo>
                      <a:lnTo>
                        <a:pt x="0" y="4217"/>
                      </a:lnTo>
                      <a:lnTo>
                        <a:pt x="0" y="161728"/>
                      </a:lnTo>
                      <a:lnTo>
                        <a:pt x="44609" y="161728"/>
                      </a:lnTo>
                      <a:lnTo>
                        <a:pt x="44609" y="75898"/>
                      </a:lnTo>
                      <a:cubicBezTo>
                        <a:pt x="44609" y="59406"/>
                        <a:pt x="57955" y="46008"/>
                        <a:pt x="74380" y="46008"/>
                      </a:cubicBezTo>
                      <a:cubicBezTo>
                        <a:pt x="90804" y="46008"/>
                        <a:pt x="104150" y="59406"/>
                        <a:pt x="104150" y="75898"/>
                      </a:cubicBezTo>
                      <a:lnTo>
                        <a:pt x="104150" y="161634"/>
                      </a:lnTo>
                      <a:lnTo>
                        <a:pt x="148382" y="161634"/>
                      </a:lnTo>
                      <a:lnTo>
                        <a:pt x="148382" y="75898"/>
                      </a:lnTo>
                      <a:cubicBezTo>
                        <a:pt x="148382" y="59406"/>
                        <a:pt x="161730" y="46008"/>
                        <a:pt x="178161" y="46008"/>
                      </a:cubicBezTo>
                      <a:cubicBezTo>
                        <a:pt x="194583" y="46008"/>
                        <a:pt x="207931" y="59406"/>
                        <a:pt x="207931" y="75898"/>
                      </a:cubicBezTo>
                      <a:lnTo>
                        <a:pt x="207931" y="161634"/>
                      </a:lnTo>
                      <a:lnTo>
                        <a:pt x="251883" y="161634"/>
                      </a:lnTo>
                      <a:lnTo>
                        <a:pt x="251883" y="60625"/>
                      </a:lnTo>
                      <a:cubicBezTo>
                        <a:pt x="252253" y="27173"/>
                        <a:pt x="225196" y="0"/>
                        <a:pt x="191784"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134">
                  <a:extLst>
                    <a:ext uri="{FF2B5EF4-FFF2-40B4-BE49-F238E27FC236}">
                      <a16:creationId xmlns:a16="http://schemas.microsoft.com/office/drawing/2014/main" id="{B10CB137-3B9D-6635-1A6C-37F6D338C1CF}"/>
                    </a:ext>
                  </a:extLst>
                </p:cNvPr>
                <p:cNvSpPr/>
                <p:nvPr/>
              </p:nvSpPr>
              <p:spPr>
                <a:xfrm>
                  <a:off x="6403436" y="3320299"/>
                  <a:ext cx="45821" cy="157511"/>
                </a:xfrm>
                <a:custGeom>
                  <a:avLst/>
                  <a:gdLst>
                    <a:gd name="connsiteX0" fmla="*/ 45821 w 45821"/>
                    <a:gd name="connsiteY0" fmla="*/ 0 h 157511"/>
                    <a:gd name="connsiteX1" fmla="*/ 0 w 45821"/>
                    <a:gd name="connsiteY1" fmla="*/ 0 h 157511"/>
                    <a:gd name="connsiteX2" fmla="*/ 0 w 45821"/>
                    <a:gd name="connsiteY2" fmla="*/ 157511 h 157511"/>
                    <a:gd name="connsiteX3" fmla="*/ 45821 w 45821"/>
                    <a:gd name="connsiteY3" fmla="*/ 157511 h 157511"/>
                    <a:gd name="connsiteX4" fmla="*/ 45821 w 45821"/>
                    <a:gd name="connsiteY4" fmla="*/ 0 h 15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1" h="157511">
                      <a:moveTo>
                        <a:pt x="45821" y="0"/>
                      </a:moveTo>
                      <a:lnTo>
                        <a:pt x="0" y="0"/>
                      </a:lnTo>
                      <a:lnTo>
                        <a:pt x="0" y="157511"/>
                      </a:lnTo>
                      <a:lnTo>
                        <a:pt x="45821" y="157511"/>
                      </a:lnTo>
                      <a:lnTo>
                        <a:pt x="45821" y="0"/>
                      </a:ln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35">
                  <a:extLst>
                    <a:ext uri="{FF2B5EF4-FFF2-40B4-BE49-F238E27FC236}">
                      <a16:creationId xmlns:a16="http://schemas.microsoft.com/office/drawing/2014/main" id="{B58C2620-10DA-7CA7-4CE4-AD02FC3844D2}"/>
                    </a:ext>
                  </a:extLst>
                </p:cNvPr>
                <p:cNvSpPr/>
                <p:nvPr/>
              </p:nvSpPr>
              <p:spPr>
                <a:xfrm>
                  <a:off x="6399879" y="3238500"/>
                  <a:ext cx="53011" cy="53222"/>
                </a:xfrm>
                <a:custGeom>
                  <a:avLst/>
                  <a:gdLst>
                    <a:gd name="connsiteX0" fmla="*/ 26506 w 53011"/>
                    <a:gd name="connsiteY0" fmla="*/ 0 h 53222"/>
                    <a:gd name="connsiteX1" fmla="*/ 0 w 53011"/>
                    <a:gd name="connsiteY1" fmla="*/ 26611 h 53222"/>
                    <a:gd name="connsiteX2" fmla="*/ 26506 w 53011"/>
                    <a:gd name="connsiteY2" fmla="*/ 53222 h 53222"/>
                    <a:gd name="connsiteX3" fmla="*/ 53012 w 53011"/>
                    <a:gd name="connsiteY3" fmla="*/ 26611 h 53222"/>
                    <a:gd name="connsiteX4" fmla="*/ 26506 w 53011"/>
                    <a:gd name="connsiteY4" fmla="*/ 0 h 5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11" h="53222">
                      <a:moveTo>
                        <a:pt x="26506" y="0"/>
                      </a:moveTo>
                      <a:cubicBezTo>
                        <a:pt x="11858" y="0"/>
                        <a:pt x="0" y="11900"/>
                        <a:pt x="0" y="26611"/>
                      </a:cubicBezTo>
                      <a:cubicBezTo>
                        <a:pt x="0" y="41322"/>
                        <a:pt x="11858" y="53222"/>
                        <a:pt x="26506" y="53222"/>
                      </a:cubicBezTo>
                      <a:cubicBezTo>
                        <a:pt x="41154" y="53222"/>
                        <a:pt x="53012" y="41322"/>
                        <a:pt x="53012" y="26611"/>
                      </a:cubicBezTo>
                      <a:cubicBezTo>
                        <a:pt x="53012" y="11900"/>
                        <a:pt x="41154" y="0"/>
                        <a:pt x="26506"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136">
                  <a:extLst>
                    <a:ext uri="{FF2B5EF4-FFF2-40B4-BE49-F238E27FC236}">
                      <a16:creationId xmlns:a16="http://schemas.microsoft.com/office/drawing/2014/main" id="{259BFF8D-2F3C-E3C3-379F-AEF2CA7BD00A}"/>
                    </a:ext>
                  </a:extLst>
                </p:cNvPr>
                <p:cNvSpPr/>
                <p:nvPr/>
              </p:nvSpPr>
              <p:spPr>
                <a:xfrm>
                  <a:off x="6666219" y="3320299"/>
                  <a:ext cx="45830" cy="157511"/>
                </a:xfrm>
                <a:custGeom>
                  <a:avLst/>
                  <a:gdLst>
                    <a:gd name="connsiteX0" fmla="*/ 45831 w 45830"/>
                    <a:gd name="connsiteY0" fmla="*/ 0 h 157511"/>
                    <a:gd name="connsiteX1" fmla="*/ 0 w 45830"/>
                    <a:gd name="connsiteY1" fmla="*/ 0 h 157511"/>
                    <a:gd name="connsiteX2" fmla="*/ 0 w 45830"/>
                    <a:gd name="connsiteY2" fmla="*/ 157511 h 157511"/>
                    <a:gd name="connsiteX3" fmla="*/ 45831 w 45830"/>
                    <a:gd name="connsiteY3" fmla="*/ 157511 h 157511"/>
                    <a:gd name="connsiteX4" fmla="*/ 45831 w 45830"/>
                    <a:gd name="connsiteY4" fmla="*/ 0 h 15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30" h="157511">
                      <a:moveTo>
                        <a:pt x="45831" y="0"/>
                      </a:moveTo>
                      <a:lnTo>
                        <a:pt x="0" y="0"/>
                      </a:lnTo>
                      <a:lnTo>
                        <a:pt x="0" y="157511"/>
                      </a:lnTo>
                      <a:lnTo>
                        <a:pt x="45831" y="157511"/>
                      </a:lnTo>
                      <a:lnTo>
                        <a:pt x="45831" y="0"/>
                      </a:ln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137">
                  <a:extLst>
                    <a:ext uri="{FF2B5EF4-FFF2-40B4-BE49-F238E27FC236}">
                      <a16:creationId xmlns:a16="http://schemas.microsoft.com/office/drawing/2014/main" id="{74332F52-CF59-CA97-72DA-AB735D45D222}"/>
                    </a:ext>
                  </a:extLst>
                </p:cNvPr>
                <p:cNvSpPr/>
                <p:nvPr/>
              </p:nvSpPr>
              <p:spPr>
                <a:xfrm>
                  <a:off x="6662681" y="3238500"/>
                  <a:ext cx="53012" cy="53222"/>
                </a:xfrm>
                <a:custGeom>
                  <a:avLst/>
                  <a:gdLst>
                    <a:gd name="connsiteX0" fmla="*/ 26506 w 53012"/>
                    <a:gd name="connsiteY0" fmla="*/ 0 h 53222"/>
                    <a:gd name="connsiteX1" fmla="*/ 0 w 53012"/>
                    <a:gd name="connsiteY1" fmla="*/ 26611 h 53222"/>
                    <a:gd name="connsiteX2" fmla="*/ 26506 w 53012"/>
                    <a:gd name="connsiteY2" fmla="*/ 53222 h 53222"/>
                    <a:gd name="connsiteX3" fmla="*/ 53012 w 53012"/>
                    <a:gd name="connsiteY3" fmla="*/ 26611 h 53222"/>
                    <a:gd name="connsiteX4" fmla="*/ 26506 w 53012"/>
                    <a:gd name="connsiteY4" fmla="*/ 0 h 5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12" h="53222">
                      <a:moveTo>
                        <a:pt x="26506" y="0"/>
                      </a:moveTo>
                      <a:cubicBezTo>
                        <a:pt x="11858" y="0"/>
                        <a:pt x="0" y="11900"/>
                        <a:pt x="0" y="26611"/>
                      </a:cubicBezTo>
                      <a:cubicBezTo>
                        <a:pt x="0" y="41322"/>
                        <a:pt x="11858" y="53222"/>
                        <a:pt x="26506" y="53222"/>
                      </a:cubicBezTo>
                      <a:cubicBezTo>
                        <a:pt x="41163" y="53222"/>
                        <a:pt x="53012" y="41322"/>
                        <a:pt x="53012" y="26611"/>
                      </a:cubicBezTo>
                      <a:cubicBezTo>
                        <a:pt x="53012" y="11900"/>
                        <a:pt x="41163" y="0"/>
                        <a:pt x="26506" y="0"/>
                      </a:cubicBezTo>
                      <a:close/>
                    </a:path>
                  </a:pathLst>
                </a:custGeom>
                <a:grpFill/>
                <a:ln w="94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61" name="Graphic 160">
              <a:extLst>
                <a:ext uri="{FF2B5EF4-FFF2-40B4-BE49-F238E27FC236}">
                  <a16:creationId xmlns:a16="http://schemas.microsoft.com/office/drawing/2014/main" id="{44318D37-5E5B-B257-FBC2-F13C2F3887E2}"/>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294984" y="5350290"/>
              <a:ext cx="505219" cy="275574"/>
            </a:xfrm>
            <a:prstGeom prst="rect">
              <a:avLst/>
            </a:prstGeom>
          </p:spPr>
        </p:pic>
        <p:grpSp>
          <p:nvGrpSpPr>
            <p:cNvPr id="276" name="Group 275">
              <a:extLst>
                <a:ext uri="{FF2B5EF4-FFF2-40B4-BE49-F238E27FC236}">
                  <a16:creationId xmlns:a16="http://schemas.microsoft.com/office/drawing/2014/main" id="{945B2078-3879-EF55-99D8-D79D5B3E570F}"/>
                </a:ext>
              </a:extLst>
            </p:cNvPr>
            <p:cNvGrpSpPr/>
            <p:nvPr/>
          </p:nvGrpSpPr>
          <p:grpSpPr>
            <a:xfrm>
              <a:off x="10494903" y="5885387"/>
              <a:ext cx="467852" cy="325706"/>
              <a:chOff x="14126172" y="2452819"/>
              <a:chExt cx="4530089" cy="3153728"/>
            </a:xfrm>
          </p:grpSpPr>
          <p:grpSp>
            <p:nvGrpSpPr>
              <p:cNvPr id="266" name="Graphic 263">
                <a:extLst>
                  <a:ext uri="{FF2B5EF4-FFF2-40B4-BE49-F238E27FC236}">
                    <a16:creationId xmlns:a16="http://schemas.microsoft.com/office/drawing/2014/main" id="{1A293B98-9EFD-FB3D-EE50-741A037CD329}"/>
                  </a:ext>
                </a:extLst>
              </p:cNvPr>
              <p:cNvGrpSpPr/>
              <p:nvPr/>
            </p:nvGrpSpPr>
            <p:grpSpPr>
              <a:xfrm>
                <a:off x="14249045" y="3697737"/>
                <a:ext cx="4284344" cy="1298257"/>
                <a:chOff x="4027170" y="3097529"/>
                <a:chExt cx="4284344" cy="1298257"/>
              </a:xfrm>
            </p:grpSpPr>
            <p:sp>
              <p:nvSpPr>
                <p:cNvPr id="267" name="Freeform 266">
                  <a:extLst>
                    <a:ext uri="{FF2B5EF4-FFF2-40B4-BE49-F238E27FC236}">
                      <a16:creationId xmlns:a16="http://schemas.microsoft.com/office/drawing/2014/main" id="{5A2BF7B0-0A25-1AB2-A699-274FA5C8C5B7}"/>
                    </a:ext>
                  </a:extLst>
                </p:cNvPr>
                <p:cNvSpPr/>
                <p:nvPr/>
              </p:nvSpPr>
              <p:spPr>
                <a:xfrm>
                  <a:off x="4066222" y="3135630"/>
                  <a:ext cx="4207192" cy="11429"/>
                </a:xfrm>
                <a:custGeom>
                  <a:avLst/>
                  <a:gdLst>
                    <a:gd name="connsiteX0" fmla="*/ 0 w 4207192"/>
                    <a:gd name="connsiteY0" fmla="*/ 0 h 11429"/>
                    <a:gd name="connsiteX1" fmla="*/ 4207193 w 4207192"/>
                    <a:gd name="connsiteY1" fmla="*/ 0 h 11429"/>
                    <a:gd name="connsiteX2" fmla="*/ 4207193 w 4207192"/>
                    <a:gd name="connsiteY2" fmla="*/ 11430 h 11429"/>
                    <a:gd name="connsiteX3" fmla="*/ 0 w 4207192"/>
                    <a:gd name="connsiteY3" fmla="*/ 11430 h 11429"/>
                  </a:gdLst>
                  <a:ahLst/>
                  <a:cxnLst>
                    <a:cxn ang="0">
                      <a:pos x="connsiteX0" y="connsiteY0"/>
                    </a:cxn>
                    <a:cxn ang="0">
                      <a:pos x="connsiteX1" y="connsiteY1"/>
                    </a:cxn>
                    <a:cxn ang="0">
                      <a:pos x="connsiteX2" y="connsiteY2"/>
                    </a:cxn>
                    <a:cxn ang="0">
                      <a:pos x="connsiteX3" y="connsiteY3"/>
                    </a:cxn>
                  </a:cxnLst>
                  <a:rect l="l" t="t" r="r" b="b"/>
                  <a:pathLst>
                    <a:path w="4207192" h="11429">
                      <a:moveTo>
                        <a:pt x="0" y="0"/>
                      </a:moveTo>
                      <a:lnTo>
                        <a:pt x="4207193" y="0"/>
                      </a:lnTo>
                      <a:lnTo>
                        <a:pt x="4207193" y="11430"/>
                      </a:lnTo>
                      <a:lnTo>
                        <a:pt x="0" y="11430"/>
                      </a:lnTo>
                      <a:close/>
                    </a:path>
                  </a:pathLst>
                </a:custGeom>
                <a:no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268">
                  <a:extLst>
                    <a:ext uri="{FF2B5EF4-FFF2-40B4-BE49-F238E27FC236}">
                      <a16:creationId xmlns:a16="http://schemas.microsoft.com/office/drawing/2014/main" id="{1CBA50F7-8356-9FE1-5917-D18C69ACB696}"/>
                    </a:ext>
                  </a:extLst>
                </p:cNvPr>
                <p:cNvSpPr/>
                <p:nvPr/>
              </p:nvSpPr>
              <p:spPr>
                <a:xfrm>
                  <a:off x="4027170" y="3097529"/>
                  <a:ext cx="4284344" cy="1298257"/>
                </a:xfrm>
                <a:custGeom>
                  <a:avLst/>
                  <a:gdLst>
                    <a:gd name="connsiteX0" fmla="*/ 0 w 4284344"/>
                    <a:gd name="connsiteY0" fmla="*/ 0 h 1298257"/>
                    <a:gd name="connsiteX1" fmla="*/ 0 w 4284344"/>
                    <a:gd name="connsiteY1" fmla="*/ 1298258 h 1298257"/>
                    <a:gd name="connsiteX2" fmla="*/ 4284345 w 4284344"/>
                    <a:gd name="connsiteY2" fmla="*/ 1298258 h 1298257"/>
                    <a:gd name="connsiteX3" fmla="*/ 4284345 w 4284344"/>
                    <a:gd name="connsiteY3" fmla="*/ 0 h 1298257"/>
                    <a:gd name="connsiteX4" fmla="*/ 0 w 4284344"/>
                    <a:gd name="connsiteY4" fmla="*/ 0 h 1298257"/>
                    <a:gd name="connsiteX5" fmla="*/ 4246245 w 4284344"/>
                    <a:gd name="connsiteY5" fmla="*/ 38100 h 1298257"/>
                    <a:gd name="connsiteX6" fmla="*/ 4246245 w 4284344"/>
                    <a:gd name="connsiteY6" fmla="*/ 49530 h 1298257"/>
                    <a:gd name="connsiteX7" fmla="*/ 4246245 w 4284344"/>
                    <a:gd name="connsiteY7" fmla="*/ 1259205 h 1298257"/>
                    <a:gd name="connsiteX8" fmla="*/ 3908108 w 4284344"/>
                    <a:gd name="connsiteY8" fmla="*/ 1259205 h 1298257"/>
                    <a:gd name="connsiteX9" fmla="*/ 3908108 w 4284344"/>
                    <a:gd name="connsiteY9" fmla="*/ 905827 h 1298257"/>
                    <a:gd name="connsiteX10" fmla="*/ 4100512 w 4284344"/>
                    <a:gd name="connsiteY10" fmla="*/ 905827 h 1298257"/>
                    <a:gd name="connsiteX11" fmla="*/ 4100512 w 4284344"/>
                    <a:gd name="connsiteY11" fmla="*/ 154305 h 1298257"/>
                    <a:gd name="connsiteX12" fmla="*/ 3908108 w 4284344"/>
                    <a:gd name="connsiteY12" fmla="*/ 154305 h 1298257"/>
                    <a:gd name="connsiteX13" fmla="*/ 3908108 w 4284344"/>
                    <a:gd name="connsiteY13" fmla="*/ 153353 h 1298257"/>
                    <a:gd name="connsiteX14" fmla="*/ 3870008 w 4284344"/>
                    <a:gd name="connsiteY14" fmla="*/ 153353 h 1298257"/>
                    <a:gd name="connsiteX15" fmla="*/ 3870008 w 4284344"/>
                    <a:gd name="connsiteY15" fmla="*/ 1259205 h 1298257"/>
                    <a:gd name="connsiteX16" fmla="*/ 3523298 w 4284344"/>
                    <a:gd name="connsiteY16" fmla="*/ 1259205 h 1298257"/>
                    <a:gd name="connsiteX17" fmla="*/ 3523298 w 4284344"/>
                    <a:gd name="connsiteY17" fmla="*/ 905827 h 1298257"/>
                    <a:gd name="connsiteX18" fmla="*/ 3609975 w 4284344"/>
                    <a:gd name="connsiteY18" fmla="*/ 905827 h 1298257"/>
                    <a:gd name="connsiteX19" fmla="*/ 3609975 w 4284344"/>
                    <a:gd name="connsiteY19" fmla="*/ 154305 h 1298257"/>
                    <a:gd name="connsiteX20" fmla="*/ 3523298 w 4284344"/>
                    <a:gd name="connsiteY20" fmla="*/ 154305 h 1298257"/>
                    <a:gd name="connsiteX21" fmla="*/ 3523298 w 4284344"/>
                    <a:gd name="connsiteY21" fmla="*/ 153353 h 1298257"/>
                    <a:gd name="connsiteX22" fmla="*/ 3485198 w 4284344"/>
                    <a:gd name="connsiteY22" fmla="*/ 153353 h 1298257"/>
                    <a:gd name="connsiteX23" fmla="*/ 3485198 w 4284344"/>
                    <a:gd name="connsiteY23" fmla="*/ 154305 h 1298257"/>
                    <a:gd name="connsiteX24" fmla="*/ 3398520 w 4284344"/>
                    <a:gd name="connsiteY24" fmla="*/ 154305 h 1298257"/>
                    <a:gd name="connsiteX25" fmla="*/ 3398520 w 4284344"/>
                    <a:gd name="connsiteY25" fmla="*/ 905827 h 1298257"/>
                    <a:gd name="connsiteX26" fmla="*/ 3485198 w 4284344"/>
                    <a:gd name="connsiteY26" fmla="*/ 905827 h 1298257"/>
                    <a:gd name="connsiteX27" fmla="*/ 3485198 w 4284344"/>
                    <a:gd name="connsiteY27" fmla="*/ 1259205 h 1298257"/>
                    <a:gd name="connsiteX28" fmla="*/ 3138487 w 4284344"/>
                    <a:gd name="connsiteY28" fmla="*/ 1259205 h 1298257"/>
                    <a:gd name="connsiteX29" fmla="*/ 3138487 w 4284344"/>
                    <a:gd name="connsiteY29" fmla="*/ 154305 h 1298257"/>
                    <a:gd name="connsiteX30" fmla="*/ 3100387 w 4284344"/>
                    <a:gd name="connsiteY30" fmla="*/ 154305 h 1298257"/>
                    <a:gd name="connsiteX31" fmla="*/ 3100387 w 4284344"/>
                    <a:gd name="connsiteY31" fmla="*/ 155258 h 1298257"/>
                    <a:gd name="connsiteX32" fmla="*/ 2907030 w 4284344"/>
                    <a:gd name="connsiteY32" fmla="*/ 155258 h 1298257"/>
                    <a:gd name="connsiteX33" fmla="*/ 2907030 w 4284344"/>
                    <a:gd name="connsiteY33" fmla="*/ 906780 h 1298257"/>
                    <a:gd name="connsiteX34" fmla="*/ 3099435 w 4284344"/>
                    <a:gd name="connsiteY34" fmla="*/ 906780 h 1298257"/>
                    <a:gd name="connsiteX35" fmla="*/ 3099435 w 4284344"/>
                    <a:gd name="connsiteY35" fmla="*/ 1260158 h 1298257"/>
                    <a:gd name="connsiteX36" fmla="*/ 2746058 w 4284344"/>
                    <a:gd name="connsiteY36" fmla="*/ 1260158 h 1298257"/>
                    <a:gd name="connsiteX37" fmla="*/ 2746058 w 4284344"/>
                    <a:gd name="connsiteY37" fmla="*/ 154305 h 1298257"/>
                    <a:gd name="connsiteX38" fmla="*/ 2707958 w 4284344"/>
                    <a:gd name="connsiteY38" fmla="*/ 154305 h 1298257"/>
                    <a:gd name="connsiteX39" fmla="*/ 2707958 w 4284344"/>
                    <a:gd name="connsiteY39" fmla="*/ 1260158 h 1298257"/>
                    <a:gd name="connsiteX40" fmla="*/ 2361248 w 4284344"/>
                    <a:gd name="connsiteY40" fmla="*/ 1260158 h 1298257"/>
                    <a:gd name="connsiteX41" fmla="*/ 2361248 w 4284344"/>
                    <a:gd name="connsiteY41" fmla="*/ 906780 h 1298257"/>
                    <a:gd name="connsiteX42" fmla="*/ 2447925 w 4284344"/>
                    <a:gd name="connsiteY42" fmla="*/ 906780 h 1298257"/>
                    <a:gd name="connsiteX43" fmla="*/ 2447925 w 4284344"/>
                    <a:gd name="connsiteY43" fmla="*/ 154305 h 1298257"/>
                    <a:gd name="connsiteX44" fmla="*/ 2236470 w 4284344"/>
                    <a:gd name="connsiteY44" fmla="*/ 154305 h 1298257"/>
                    <a:gd name="connsiteX45" fmla="*/ 2236470 w 4284344"/>
                    <a:gd name="connsiteY45" fmla="*/ 906780 h 1298257"/>
                    <a:gd name="connsiteX46" fmla="*/ 2323148 w 4284344"/>
                    <a:gd name="connsiteY46" fmla="*/ 906780 h 1298257"/>
                    <a:gd name="connsiteX47" fmla="*/ 2323148 w 4284344"/>
                    <a:gd name="connsiteY47" fmla="*/ 1260158 h 1298257"/>
                    <a:gd name="connsiteX48" fmla="*/ 1969770 w 4284344"/>
                    <a:gd name="connsiteY48" fmla="*/ 1260158 h 1298257"/>
                    <a:gd name="connsiteX49" fmla="*/ 1969770 w 4284344"/>
                    <a:gd name="connsiteY49" fmla="*/ 154305 h 1298257"/>
                    <a:gd name="connsiteX50" fmla="*/ 1931670 w 4284344"/>
                    <a:gd name="connsiteY50" fmla="*/ 154305 h 1298257"/>
                    <a:gd name="connsiteX51" fmla="*/ 1931670 w 4284344"/>
                    <a:gd name="connsiteY51" fmla="*/ 155258 h 1298257"/>
                    <a:gd name="connsiteX52" fmla="*/ 1739265 w 4284344"/>
                    <a:gd name="connsiteY52" fmla="*/ 155258 h 1298257"/>
                    <a:gd name="connsiteX53" fmla="*/ 1739265 w 4284344"/>
                    <a:gd name="connsiteY53" fmla="*/ 906780 h 1298257"/>
                    <a:gd name="connsiteX54" fmla="*/ 1931670 w 4284344"/>
                    <a:gd name="connsiteY54" fmla="*/ 906780 h 1298257"/>
                    <a:gd name="connsiteX55" fmla="*/ 1931670 w 4284344"/>
                    <a:gd name="connsiteY55" fmla="*/ 1260158 h 1298257"/>
                    <a:gd name="connsiteX56" fmla="*/ 1584960 w 4284344"/>
                    <a:gd name="connsiteY56" fmla="*/ 1260158 h 1298257"/>
                    <a:gd name="connsiteX57" fmla="*/ 1584960 w 4284344"/>
                    <a:gd name="connsiteY57" fmla="*/ 154305 h 1298257"/>
                    <a:gd name="connsiteX58" fmla="*/ 1546860 w 4284344"/>
                    <a:gd name="connsiteY58" fmla="*/ 154305 h 1298257"/>
                    <a:gd name="connsiteX59" fmla="*/ 1546860 w 4284344"/>
                    <a:gd name="connsiteY59" fmla="*/ 1260158 h 1298257"/>
                    <a:gd name="connsiteX60" fmla="*/ 1192530 w 4284344"/>
                    <a:gd name="connsiteY60" fmla="*/ 1260158 h 1298257"/>
                    <a:gd name="connsiteX61" fmla="*/ 1192530 w 4284344"/>
                    <a:gd name="connsiteY61" fmla="*/ 906780 h 1298257"/>
                    <a:gd name="connsiteX62" fmla="*/ 1384935 w 4284344"/>
                    <a:gd name="connsiteY62" fmla="*/ 906780 h 1298257"/>
                    <a:gd name="connsiteX63" fmla="*/ 1384935 w 4284344"/>
                    <a:gd name="connsiteY63" fmla="*/ 155258 h 1298257"/>
                    <a:gd name="connsiteX64" fmla="*/ 1192530 w 4284344"/>
                    <a:gd name="connsiteY64" fmla="*/ 155258 h 1298257"/>
                    <a:gd name="connsiteX65" fmla="*/ 1192530 w 4284344"/>
                    <a:gd name="connsiteY65" fmla="*/ 154305 h 1298257"/>
                    <a:gd name="connsiteX66" fmla="*/ 1154430 w 4284344"/>
                    <a:gd name="connsiteY66" fmla="*/ 154305 h 1298257"/>
                    <a:gd name="connsiteX67" fmla="*/ 1154430 w 4284344"/>
                    <a:gd name="connsiteY67" fmla="*/ 1260158 h 1298257"/>
                    <a:gd name="connsiteX68" fmla="*/ 801052 w 4284344"/>
                    <a:gd name="connsiteY68" fmla="*/ 1260158 h 1298257"/>
                    <a:gd name="connsiteX69" fmla="*/ 801052 w 4284344"/>
                    <a:gd name="connsiteY69" fmla="*/ 906780 h 1298257"/>
                    <a:gd name="connsiteX70" fmla="*/ 887730 w 4284344"/>
                    <a:gd name="connsiteY70" fmla="*/ 906780 h 1298257"/>
                    <a:gd name="connsiteX71" fmla="*/ 887730 w 4284344"/>
                    <a:gd name="connsiteY71" fmla="*/ 154305 h 1298257"/>
                    <a:gd name="connsiteX72" fmla="*/ 676275 w 4284344"/>
                    <a:gd name="connsiteY72" fmla="*/ 154305 h 1298257"/>
                    <a:gd name="connsiteX73" fmla="*/ 676275 w 4284344"/>
                    <a:gd name="connsiteY73" fmla="*/ 906780 h 1298257"/>
                    <a:gd name="connsiteX74" fmla="*/ 762952 w 4284344"/>
                    <a:gd name="connsiteY74" fmla="*/ 906780 h 1298257"/>
                    <a:gd name="connsiteX75" fmla="*/ 762952 w 4284344"/>
                    <a:gd name="connsiteY75" fmla="*/ 1260158 h 1298257"/>
                    <a:gd name="connsiteX76" fmla="*/ 416242 w 4284344"/>
                    <a:gd name="connsiteY76" fmla="*/ 1260158 h 1298257"/>
                    <a:gd name="connsiteX77" fmla="*/ 416242 w 4284344"/>
                    <a:gd name="connsiteY77" fmla="*/ 154305 h 1298257"/>
                    <a:gd name="connsiteX78" fmla="*/ 378142 w 4284344"/>
                    <a:gd name="connsiteY78" fmla="*/ 154305 h 1298257"/>
                    <a:gd name="connsiteX79" fmla="*/ 378142 w 4284344"/>
                    <a:gd name="connsiteY79" fmla="*/ 154305 h 1298257"/>
                    <a:gd name="connsiteX80" fmla="*/ 185738 w 4284344"/>
                    <a:gd name="connsiteY80" fmla="*/ 154305 h 1298257"/>
                    <a:gd name="connsiteX81" fmla="*/ 185738 w 4284344"/>
                    <a:gd name="connsiteY81" fmla="*/ 905827 h 1298257"/>
                    <a:gd name="connsiteX82" fmla="*/ 378142 w 4284344"/>
                    <a:gd name="connsiteY82" fmla="*/ 905827 h 1298257"/>
                    <a:gd name="connsiteX83" fmla="*/ 378142 w 4284344"/>
                    <a:gd name="connsiteY83" fmla="*/ 1259205 h 1298257"/>
                    <a:gd name="connsiteX84" fmla="*/ 39052 w 4284344"/>
                    <a:gd name="connsiteY84" fmla="*/ 1259205 h 1298257"/>
                    <a:gd name="connsiteX85" fmla="*/ 39052 w 4284344"/>
                    <a:gd name="connsiteY85" fmla="*/ 49530 h 1298257"/>
                    <a:gd name="connsiteX86" fmla="*/ 39052 w 4284344"/>
                    <a:gd name="connsiteY86" fmla="*/ 38100 h 1298257"/>
                    <a:gd name="connsiteX87" fmla="*/ 4246245 w 4284344"/>
                    <a:gd name="connsiteY87" fmla="*/ 38100 h 129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284344" h="1298257">
                      <a:moveTo>
                        <a:pt x="0" y="0"/>
                      </a:moveTo>
                      <a:lnTo>
                        <a:pt x="0" y="1298258"/>
                      </a:lnTo>
                      <a:lnTo>
                        <a:pt x="4284345" y="1298258"/>
                      </a:lnTo>
                      <a:lnTo>
                        <a:pt x="4284345" y="0"/>
                      </a:lnTo>
                      <a:lnTo>
                        <a:pt x="0" y="0"/>
                      </a:lnTo>
                      <a:close/>
                      <a:moveTo>
                        <a:pt x="4246245" y="38100"/>
                      </a:moveTo>
                      <a:lnTo>
                        <a:pt x="4246245" y="49530"/>
                      </a:lnTo>
                      <a:lnTo>
                        <a:pt x="4246245" y="1259205"/>
                      </a:lnTo>
                      <a:lnTo>
                        <a:pt x="3908108" y="1259205"/>
                      </a:lnTo>
                      <a:lnTo>
                        <a:pt x="3908108" y="905827"/>
                      </a:lnTo>
                      <a:lnTo>
                        <a:pt x="4100512" y="905827"/>
                      </a:lnTo>
                      <a:lnTo>
                        <a:pt x="4100512" y="154305"/>
                      </a:lnTo>
                      <a:lnTo>
                        <a:pt x="3908108" y="154305"/>
                      </a:lnTo>
                      <a:lnTo>
                        <a:pt x="3908108" y="153353"/>
                      </a:lnTo>
                      <a:lnTo>
                        <a:pt x="3870008" y="153353"/>
                      </a:lnTo>
                      <a:lnTo>
                        <a:pt x="3870008" y="1259205"/>
                      </a:lnTo>
                      <a:lnTo>
                        <a:pt x="3523298" y="1259205"/>
                      </a:lnTo>
                      <a:lnTo>
                        <a:pt x="3523298" y="905827"/>
                      </a:lnTo>
                      <a:lnTo>
                        <a:pt x="3609975" y="905827"/>
                      </a:lnTo>
                      <a:lnTo>
                        <a:pt x="3609975" y="154305"/>
                      </a:lnTo>
                      <a:lnTo>
                        <a:pt x="3523298" y="154305"/>
                      </a:lnTo>
                      <a:lnTo>
                        <a:pt x="3523298" y="153353"/>
                      </a:lnTo>
                      <a:lnTo>
                        <a:pt x="3485198" y="153353"/>
                      </a:lnTo>
                      <a:lnTo>
                        <a:pt x="3485198" y="154305"/>
                      </a:lnTo>
                      <a:lnTo>
                        <a:pt x="3398520" y="154305"/>
                      </a:lnTo>
                      <a:lnTo>
                        <a:pt x="3398520" y="905827"/>
                      </a:lnTo>
                      <a:lnTo>
                        <a:pt x="3485198" y="905827"/>
                      </a:lnTo>
                      <a:lnTo>
                        <a:pt x="3485198" y="1259205"/>
                      </a:lnTo>
                      <a:lnTo>
                        <a:pt x="3138487" y="1259205"/>
                      </a:lnTo>
                      <a:lnTo>
                        <a:pt x="3138487" y="154305"/>
                      </a:lnTo>
                      <a:lnTo>
                        <a:pt x="3100387" y="154305"/>
                      </a:lnTo>
                      <a:lnTo>
                        <a:pt x="3100387" y="155258"/>
                      </a:lnTo>
                      <a:lnTo>
                        <a:pt x="2907030" y="155258"/>
                      </a:lnTo>
                      <a:lnTo>
                        <a:pt x="2907030" y="906780"/>
                      </a:lnTo>
                      <a:lnTo>
                        <a:pt x="3099435" y="906780"/>
                      </a:lnTo>
                      <a:lnTo>
                        <a:pt x="3099435" y="1260158"/>
                      </a:lnTo>
                      <a:lnTo>
                        <a:pt x="2746058" y="1260158"/>
                      </a:lnTo>
                      <a:lnTo>
                        <a:pt x="2746058" y="154305"/>
                      </a:lnTo>
                      <a:lnTo>
                        <a:pt x="2707958" y="154305"/>
                      </a:lnTo>
                      <a:lnTo>
                        <a:pt x="2707958" y="1260158"/>
                      </a:lnTo>
                      <a:lnTo>
                        <a:pt x="2361248" y="1260158"/>
                      </a:lnTo>
                      <a:lnTo>
                        <a:pt x="2361248" y="906780"/>
                      </a:lnTo>
                      <a:lnTo>
                        <a:pt x="2447925" y="906780"/>
                      </a:lnTo>
                      <a:lnTo>
                        <a:pt x="2447925" y="154305"/>
                      </a:lnTo>
                      <a:lnTo>
                        <a:pt x="2236470" y="154305"/>
                      </a:lnTo>
                      <a:lnTo>
                        <a:pt x="2236470" y="906780"/>
                      </a:lnTo>
                      <a:lnTo>
                        <a:pt x="2323148" y="906780"/>
                      </a:lnTo>
                      <a:lnTo>
                        <a:pt x="2323148" y="1260158"/>
                      </a:lnTo>
                      <a:lnTo>
                        <a:pt x="1969770" y="1260158"/>
                      </a:lnTo>
                      <a:lnTo>
                        <a:pt x="1969770" y="154305"/>
                      </a:lnTo>
                      <a:lnTo>
                        <a:pt x="1931670" y="154305"/>
                      </a:lnTo>
                      <a:lnTo>
                        <a:pt x="1931670" y="155258"/>
                      </a:lnTo>
                      <a:lnTo>
                        <a:pt x="1739265" y="155258"/>
                      </a:lnTo>
                      <a:lnTo>
                        <a:pt x="1739265" y="906780"/>
                      </a:lnTo>
                      <a:lnTo>
                        <a:pt x="1931670" y="906780"/>
                      </a:lnTo>
                      <a:lnTo>
                        <a:pt x="1931670" y="1260158"/>
                      </a:lnTo>
                      <a:lnTo>
                        <a:pt x="1584960" y="1260158"/>
                      </a:lnTo>
                      <a:lnTo>
                        <a:pt x="1584960" y="154305"/>
                      </a:lnTo>
                      <a:lnTo>
                        <a:pt x="1546860" y="154305"/>
                      </a:lnTo>
                      <a:lnTo>
                        <a:pt x="1546860" y="1260158"/>
                      </a:lnTo>
                      <a:lnTo>
                        <a:pt x="1192530" y="1260158"/>
                      </a:lnTo>
                      <a:lnTo>
                        <a:pt x="1192530" y="906780"/>
                      </a:lnTo>
                      <a:lnTo>
                        <a:pt x="1384935" y="906780"/>
                      </a:lnTo>
                      <a:lnTo>
                        <a:pt x="1384935" y="155258"/>
                      </a:lnTo>
                      <a:lnTo>
                        <a:pt x="1192530" y="155258"/>
                      </a:lnTo>
                      <a:lnTo>
                        <a:pt x="1192530" y="154305"/>
                      </a:lnTo>
                      <a:lnTo>
                        <a:pt x="1154430" y="154305"/>
                      </a:lnTo>
                      <a:lnTo>
                        <a:pt x="1154430" y="1260158"/>
                      </a:lnTo>
                      <a:lnTo>
                        <a:pt x="801052" y="1260158"/>
                      </a:lnTo>
                      <a:lnTo>
                        <a:pt x="801052" y="906780"/>
                      </a:lnTo>
                      <a:lnTo>
                        <a:pt x="887730" y="906780"/>
                      </a:lnTo>
                      <a:lnTo>
                        <a:pt x="887730" y="154305"/>
                      </a:lnTo>
                      <a:lnTo>
                        <a:pt x="676275" y="154305"/>
                      </a:lnTo>
                      <a:lnTo>
                        <a:pt x="676275" y="906780"/>
                      </a:lnTo>
                      <a:lnTo>
                        <a:pt x="762952" y="906780"/>
                      </a:lnTo>
                      <a:lnTo>
                        <a:pt x="762952" y="1260158"/>
                      </a:lnTo>
                      <a:lnTo>
                        <a:pt x="416242" y="1260158"/>
                      </a:lnTo>
                      <a:lnTo>
                        <a:pt x="416242" y="154305"/>
                      </a:lnTo>
                      <a:lnTo>
                        <a:pt x="378142" y="154305"/>
                      </a:lnTo>
                      <a:lnTo>
                        <a:pt x="378142" y="154305"/>
                      </a:lnTo>
                      <a:lnTo>
                        <a:pt x="185738" y="154305"/>
                      </a:lnTo>
                      <a:lnTo>
                        <a:pt x="185738" y="905827"/>
                      </a:lnTo>
                      <a:lnTo>
                        <a:pt x="378142" y="905827"/>
                      </a:lnTo>
                      <a:lnTo>
                        <a:pt x="378142" y="1259205"/>
                      </a:lnTo>
                      <a:lnTo>
                        <a:pt x="39052" y="1259205"/>
                      </a:lnTo>
                      <a:lnTo>
                        <a:pt x="39052" y="49530"/>
                      </a:lnTo>
                      <a:lnTo>
                        <a:pt x="39052" y="38100"/>
                      </a:lnTo>
                      <a:lnTo>
                        <a:pt x="4246245" y="3810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0" name="Graphic 263">
                <a:extLst>
                  <a:ext uri="{FF2B5EF4-FFF2-40B4-BE49-F238E27FC236}">
                    <a16:creationId xmlns:a16="http://schemas.microsoft.com/office/drawing/2014/main" id="{FFA06B01-06FC-8D66-7F77-E5FCFD30F9CA}"/>
                  </a:ext>
                </a:extLst>
              </p:cNvPr>
              <p:cNvGrpSpPr/>
              <p:nvPr/>
            </p:nvGrpSpPr>
            <p:grpSpPr>
              <a:xfrm>
                <a:off x="14126172" y="5281745"/>
                <a:ext cx="4530089" cy="324802"/>
                <a:chOff x="3904297" y="4681537"/>
                <a:chExt cx="4530089" cy="324802"/>
              </a:xfrm>
              <a:solidFill>
                <a:schemeClr val="tx1"/>
              </a:solidFill>
            </p:grpSpPr>
            <p:sp>
              <p:nvSpPr>
                <p:cNvPr id="271" name="Freeform 270">
                  <a:extLst>
                    <a:ext uri="{FF2B5EF4-FFF2-40B4-BE49-F238E27FC236}">
                      <a16:creationId xmlns:a16="http://schemas.microsoft.com/office/drawing/2014/main" id="{A106ADF5-8DEE-CDA1-72C6-BFAC6C70EEB7}"/>
                    </a:ext>
                  </a:extLst>
                </p:cNvPr>
                <p:cNvSpPr/>
                <p:nvPr/>
              </p:nvSpPr>
              <p:spPr>
                <a:xfrm>
                  <a:off x="3907155" y="4683442"/>
                  <a:ext cx="4526280" cy="321944"/>
                </a:xfrm>
                <a:custGeom>
                  <a:avLst/>
                  <a:gdLst>
                    <a:gd name="connsiteX0" fmla="*/ 253365 w 4526280"/>
                    <a:gd name="connsiteY0" fmla="*/ 226695 h 321944"/>
                    <a:gd name="connsiteX1" fmla="*/ 244793 w 4526280"/>
                    <a:gd name="connsiteY1" fmla="*/ 262890 h 321944"/>
                    <a:gd name="connsiteX2" fmla="*/ 220028 w 4526280"/>
                    <a:gd name="connsiteY2" fmla="*/ 292417 h 321944"/>
                    <a:gd name="connsiteX3" fmla="*/ 179070 w 4526280"/>
                    <a:gd name="connsiteY3" fmla="*/ 313372 h 321944"/>
                    <a:gd name="connsiteX4" fmla="*/ 121920 w 4526280"/>
                    <a:gd name="connsiteY4" fmla="*/ 320992 h 321944"/>
                    <a:gd name="connsiteX5" fmla="*/ 58102 w 4526280"/>
                    <a:gd name="connsiteY5" fmla="*/ 314325 h 321944"/>
                    <a:gd name="connsiteX6" fmla="*/ 0 w 4526280"/>
                    <a:gd name="connsiteY6" fmla="*/ 296227 h 321944"/>
                    <a:gd name="connsiteX7" fmla="*/ 0 w 4526280"/>
                    <a:gd name="connsiteY7" fmla="*/ 244792 h 321944"/>
                    <a:gd name="connsiteX8" fmla="*/ 2857 w 4526280"/>
                    <a:gd name="connsiteY8" fmla="*/ 244792 h 321944"/>
                    <a:gd name="connsiteX9" fmla="*/ 60960 w 4526280"/>
                    <a:gd name="connsiteY9" fmla="*/ 275272 h 321944"/>
                    <a:gd name="connsiteX10" fmla="*/ 122872 w 4526280"/>
                    <a:gd name="connsiteY10" fmla="*/ 285750 h 321944"/>
                    <a:gd name="connsiteX11" fmla="*/ 186690 w 4526280"/>
                    <a:gd name="connsiteY11" fmla="*/ 271463 h 321944"/>
                    <a:gd name="connsiteX12" fmla="*/ 209550 w 4526280"/>
                    <a:gd name="connsiteY12" fmla="*/ 233363 h 321944"/>
                    <a:gd name="connsiteX13" fmla="*/ 199072 w 4526280"/>
                    <a:gd name="connsiteY13" fmla="*/ 202882 h 321944"/>
                    <a:gd name="connsiteX14" fmla="*/ 166687 w 4526280"/>
                    <a:gd name="connsiteY14" fmla="*/ 187642 h 321944"/>
                    <a:gd name="connsiteX15" fmla="*/ 130493 w 4526280"/>
                    <a:gd name="connsiteY15" fmla="*/ 180975 h 321944"/>
                    <a:gd name="connsiteX16" fmla="*/ 89535 w 4526280"/>
                    <a:gd name="connsiteY16" fmla="*/ 174307 h 321944"/>
                    <a:gd name="connsiteX17" fmla="*/ 24765 w 4526280"/>
                    <a:gd name="connsiteY17" fmla="*/ 144780 h 321944"/>
                    <a:gd name="connsiteX18" fmla="*/ 3810 w 4526280"/>
                    <a:gd name="connsiteY18" fmla="*/ 89535 h 321944"/>
                    <a:gd name="connsiteX19" fmla="*/ 39052 w 4526280"/>
                    <a:gd name="connsiteY19" fmla="*/ 25717 h 321944"/>
                    <a:gd name="connsiteX20" fmla="*/ 127635 w 4526280"/>
                    <a:gd name="connsiteY20" fmla="*/ 952 h 321944"/>
                    <a:gd name="connsiteX21" fmla="*/ 191453 w 4526280"/>
                    <a:gd name="connsiteY21" fmla="*/ 7620 h 321944"/>
                    <a:gd name="connsiteX22" fmla="*/ 242887 w 4526280"/>
                    <a:gd name="connsiteY22" fmla="*/ 22860 h 321944"/>
                    <a:gd name="connsiteX23" fmla="*/ 242887 w 4526280"/>
                    <a:gd name="connsiteY23" fmla="*/ 71438 h 321944"/>
                    <a:gd name="connsiteX24" fmla="*/ 240030 w 4526280"/>
                    <a:gd name="connsiteY24" fmla="*/ 71438 h 321944"/>
                    <a:gd name="connsiteX25" fmla="*/ 190500 w 4526280"/>
                    <a:gd name="connsiteY25" fmla="*/ 46672 h 321944"/>
                    <a:gd name="connsiteX26" fmla="*/ 127635 w 4526280"/>
                    <a:gd name="connsiteY26" fmla="*/ 37147 h 321944"/>
                    <a:gd name="connsiteX27" fmla="*/ 71438 w 4526280"/>
                    <a:gd name="connsiteY27" fmla="*/ 50482 h 321944"/>
                    <a:gd name="connsiteX28" fmla="*/ 50482 w 4526280"/>
                    <a:gd name="connsiteY28" fmla="*/ 85725 h 321944"/>
                    <a:gd name="connsiteX29" fmla="*/ 60960 w 4526280"/>
                    <a:gd name="connsiteY29" fmla="*/ 116205 h 321944"/>
                    <a:gd name="connsiteX30" fmla="*/ 98107 w 4526280"/>
                    <a:gd name="connsiteY30" fmla="*/ 133350 h 321944"/>
                    <a:gd name="connsiteX31" fmla="*/ 138112 w 4526280"/>
                    <a:gd name="connsiteY31" fmla="*/ 140017 h 321944"/>
                    <a:gd name="connsiteX32" fmla="*/ 182880 w 4526280"/>
                    <a:gd name="connsiteY32" fmla="*/ 148590 h 321944"/>
                    <a:gd name="connsiteX33" fmla="*/ 238125 w 4526280"/>
                    <a:gd name="connsiteY33" fmla="*/ 176213 h 321944"/>
                    <a:gd name="connsiteX34" fmla="*/ 253365 w 4526280"/>
                    <a:gd name="connsiteY34" fmla="*/ 226695 h 321944"/>
                    <a:gd name="connsiteX35" fmla="*/ 253365 w 4526280"/>
                    <a:gd name="connsiteY35" fmla="*/ 226695 h 321944"/>
                    <a:gd name="connsiteX36" fmla="*/ 569595 w 4526280"/>
                    <a:gd name="connsiteY36" fmla="*/ 40957 h 321944"/>
                    <a:gd name="connsiteX37" fmla="*/ 600075 w 4526280"/>
                    <a:gd name="connsiteY37" fmla="*/ 92392 h 321944"/>
                    <a:gd name="connsiteX38" fmla="*/ 610553 w 4526280"/>
                    <a:gd name="connsiteY38" fmla="*/ 160972 h 321944"/>
                    <a:gd name="connsiteX39" fmla="*/ 599123 w 4526280"/>
                    <a:gd name="connsiteY39" fmla="*/ 229552 h 321944"/>
                    <a:gd name="connsiteX40" fmla="*/ 568643 w 4526280"/>
                    <a:gd name="connsiteY40" fmla="*/ 280035 h 321944"/>
                    <a:gd name="connsiteX41" fmla="*/ 520065 w 4526280"/>
                    <a:gd name="connsiteY41" fmla="*/ 311467 h 321944"/>
                    <a:gd name="connsiteX42" fmla="*/ 456247 w 4526280"/>
                    <a:gd name="connsiteY42" fmla="*/ 321945 h 321944"/>
                    <a:gd name="connsiteX43" fmla="*/ 392430 w 4526280"/>
                    <a:gd name="connsiteY43" fmla="*/ 311467 h 321944"/>
                    <a:gd name="connsiteX44" fmla="*/ 343853 w 4526280"/>
                    <a:gd name="connsiteY44" fmla="*/ 280035 h 321944"/>
                    <a:gd name="connsiteX45" fmla="*/ 313372 w 4526280"/>
                    <a:gd name="connsiteY45" fmla="*/ 229552 h 321944"/>
                    <a:gd name="connsiteX46" fmla="*/ 302895 w 4526280"/>
                    <a:gd name="connsiteY46" fmla="*/ 160972 h 321944"/>
                    <a:gd name="connsiteX47" fmla="*/ 313372 w 4526280"/>
                    <a:gd name="connsiteY47" fmla="*/ 93345 h 321944"/>
                    <a:gd name="connsiteX48" fmla="*/ 344805 w 4526280"/>
                    <a:gd name="connsiteY48" fmla="*/ 41910 h 321944"/>
                    <a:gd name="connsiteX49" fmla="*/ 393383 w 4526280"/>
                    <a:gd name="connsiteY49" fmla="*/ 10477 h 321944"/>
                    <a:gd name="connsiteX50" fmla="*/ 456247 w 4526280"/>
                    <a:gd name="connsiteY50" fmla="*/ 0 h 321944"/>
                    <a:gd name="connsiteX51" fmla="*/ 520065 w 4526280"/>
                    <a:gd name="connsiteY51" fmla="*/ 10477 h 321944"/>
                    <a:gd name="connsiteX52" fmla="*/ 569595 w 4526280"/>
                    <a:gd name="connsiteY52" fmla="*/ 40957 h 321944"/>
                    <a:gd name="connsiteX53" fmla="*/ 569595 w 4526280"/>
                    <a:gd name="connsiteY53" fmla="*/ 40957 h 321944"/>
                    <a:gd name="connsiteX54" fmla="*/ 565785 w 4526280"/>
                    <a:gd name="connsiteY54" fmla="*/ 160972 h 321944"/>
                    <a:gd name="connsiteX55" fmla="*/ 537210 w 4526280"/>
                    <a:gd name="connsiteY55" fmla="*/ 67627 h 321944"/>
                    <a:gd name="connsiteX56" fmla="*/ 458153 w 4526280"/>
                    <a:gd name="connsiteY56" fmla="*/ 35242 h 321944"/>
                    <a:gd name="connsiteX57" fmla="*/ 379095 w 4526280"/>
                    <a:gd name="connsiteY57" fmla="*/ 67627 h 321944"/>
                    <a:gd name="connsiteX58" fmla="*/ 350520 w 4526280"/>
                    <a:gd name="connsiteY58" fmla="*/ 160972 h 321944"/>
                    <a:gd name="connsiteX59" fmla="*/ 380047 w 4526280"/>
                    <a:gd name="connsiteY59" fmla="*/ 254317 h 321944"/>
                    <a:gd name="connsiteX60" fmla="*/ 458153 w 4526280"/>
                    <a:gd name="connsiteY60" fmla="*/ 286702 h 321944"/>
                    <a:gd name="connsiteX61" fmla="*/ 536258 w 4526280"/>
                    <a:gd name="connsiteY61" fmla="*/ 254317 h 321944"/>
                    <a:gd name="connsiteX62" fmla="*/ 565785 w 4526280"/>
                    <a:gd name="connsiteY62" fmla="*/ 160972 h 321944"/>
                    <a:gd name="connsiteX63" fmla="*/ 565785 w 4526280"/>
                    <a:gd name="connsiteY63" fmla="*/ 160972 h 321944"/>
                    <a:gd name="connsiteX64" fmla="*/ 933450 w 4526280"/>
                    <a:gd name="connsiteY64" fmla="*/ 315277 h 321944"/>
                    <a:gd name="connsiteX65" fmla="*/ 879158 w 4526280"/>
                    <a:gd name="connsiteY65" fmla="*/ 315277 h 321944"/>
                    <a:gd name="connsiteX66" fmla="*/ 721995 w 4526280"/>
                    <a:gd name="connsiteY66" fmla="*/ 38100 h 321944"/>
                    <a:gd name="connsiteX67" fmla="*/ 721995 w 4526280"/>
                    <a:gd name="connsiteY67" fmla="*/ 315277 h 321944"/>
                    <a:gd name="connsiteX68" fmla="*/ 681037 w 4526280"/>
                    <a:gd name="connsiteY68" fmla="*/ 315277 h 321944"/>
                    <a:gd name="connsiteX69" fmla="*/ 681037 w 4526280"/>
                    <a:gd name="connsiteY69" fmla="*/ 5715 h 321944"/>
                    <a:gd name="connsiteX70" fmla="*/ 748665 w 4526280"/>
                    <a:gd name="connsiteY70" fmla="*/ 5715 h 321944"/>
                    <a:gd name="connsiteX71" fmla="*/ 891540 w 4526280"/>
                    <a:gd name="connsiteY71" fmla="*/ 258127 h 321944"/>
                    <a:gd name="connsiteX72" fmla="*/ 891540 w 4526280"/>
                    <a:gd name="connsiteY72" fmla="*/ 5715 h 321944"/>
                    <a:gd name="connsiteX73" fmla="*/ 932498 w 4526280"/>
                    <a:gd name="connsiteY73" fmla="*/ 5715 h 321944"/>
                    <a:gd name="connsiteX74" fmla="*/ 932498 w 4526280"/>
                    <a:gd name="connsiteY74" fmla="*/ 315277 h 321944"/>
                    <a:gd name="connsiteX75" fmla="*/ 933450 w 4526280"/>
                    <a:gd name="connsiteY75" fmla="*/ 315277 h 321944"/>
                    <a:gd name="connsiteX76" fmla="*/ 1281113 w 4526280"/>
                    <a:gd name="connsiteY76" fmla="*/ 315277 h 321944"/>
                    <a:gd name="connsiteX77" fmla="*/ 1234440 w 4526280"/>
                    <a:gd name="connsiteY77" fmla="*/ 315277 h 321944"/>
                    <a:gd name="connsiteX78" fmla="*/ 1202055 w 4526280"/>
                    <a:gd name="connsiteY78" fmla="*/ 228600 h 321944"/>
                    <a:gd name="connsiteX79" fmla="*/ 1059180 w 4526280"/>
                    <a:gd name="connsiteY79" fmla="*/ 228600 h 321944"/>
                    <a:gd name="connsiteX80" fmla="*/ 1026795 w 4526280"/>
                    <a:gd name="connsiteY80" fmla="*/ 315277 h 321944"/>
                    <a:gd name="connsiteX81" fmla="*/ 982028 w 4526280"/>
                    <a:gd name="connsiteY81" fmla="*/ 315277 h 321944"/>
                    <a:gd name="connsiteX82" fmla="*/ 1102042 w 4526280"/>
                    <a:gd name="connsiteY82" fmla="*/ 5715 h 321944"/>
                    <a:gd name="connsiteX83" fmla="*/ 1161098 w 4526280"/>
                    <a:gd name="connsiteY83" fmla="*/ 5715 h 321944"/>
                    <a:gd name="connsiteX84" fmla="*/ 1281113 w 4526280"/>
                    <a:gd name="connsiteY84" fmla="*/ 315277 h 321944"/>
                    <a:gd name="connsiteX85" fmla="*/ 1281113 w 4526280"/>
                    <a:gd name="connsiteY85" fmla="*/ 315277 h 321944"/>
                    <a:gd name="connsiteX86" fmla="*/ 1188720 w 4526280"/>
                    <a:gd name="connsiteY86" fmla="*/ 193357 h 321944"/>
                    <a:gd name="connsiteX87" fmla="*/ 1130617 w 4526280"/>
                    <a:gd name="connsiteY87" fmla="*/ 41910 h 321944"/>
                    <a:gd name="connsiteX88" fmla="*/ 1072515 w 4526280"/>
                    <a:gd name="connsiteY88" fmla="*/ 193357 h 321944"/>
                    <a:gd name="connsiteX89" fmla="*/ 1188720 w 4526280"/>
                    <a:gd name="connsiteY89" fmla="*/ 193357 h 321944"/>
                    <a:gd name="connsiteX90" fmla="*/ 1188720 w 4526280"/>
                    <a:gd name="connsiteY90" fmla="*/ 193357 h 321944"/>
                    <a:gd name="connsiteX91" fmla="*/ 1540192 w 4526280"/>
                    <a:gd name="connsiteY91" fmla="*/ 42863 h 321944"/>
                    <a:gd name="connsiteX92" fmla="*/ 1422083 w 4526280"/>
                    <a:gd name="connsiteY92" fmla="*/ 42863 h 321944"/>
                    <a:gd name="connsiteX93" fmla="*/ 1422083 w 4526280"/>
                    <a:gd name="connsiteY93" fmla="*/ 316230 h 321944"/>
                    <a:gd name="connsiteX94" fmla="*/ 1378267 w 4526280"/>
                    <a:gd name="connsiteY94" fmla="*/ 316230 h 321944"/>
                    <a:gd name="connsiteX95" fmla="*/ 1378267 w 4526280"/>
                    <a:gd name="connsiteY95" fmla="*/ 42863 h 321944"/>
                    <a:gd name="connsiteX96" fmla="*/ 1260158 w 4526280"/>
                    <a:gd name="connsiteY96" fmla="*/ 42863 h 321944"/>
                    <a:gd name="connsiteX97" fmla="*/ 1260158 w 4526280"/>
                    <a:gd name="connsiteY97" fmla="*/ 6667 h 321944"/>
                    <a:gd name="connsiteX98" fmla="*/ 1540192 w 4526280"/>
                    <a:gd name="connsiteY98" fmla="*/ 6667 h 321944"/>
                    <a:gd name="connsiteX99" fmla="*/ 1540192 w 4526280"/>
                    <a:gd name="connsiteY99" fmla="*/ 42863 h 321944"/>
                    <a:gd name="connsiteX100" fmla="*/ 1540192 w 4526280"/>
                    <a:gd name="connsiteY100" fmla="*/ 42863 h 321944"/>
                    <a:gd name="connsiteX101" fmla="*/ 1818323 w 4526280"/>
                    <a:gd name="connsiteY101" fmla="*/ 315277 h 321944"/>
                    <a:gd name="connsiteX102" fmla="*/ 1771650 w 4526280"/>
                    <a:gd name="connsiteY102" fmla="*/ 315277 h 321944"/>
                    <a:gd name="connsiteX103" fmla="*/ 1739265 w 4526280"/>
                    <a:gd name="connsiteY103" fmla="*/ 228600 h 321944"/>
                    <a:gd name="connsiteX104" fmla="*/ 1596390 w 4526280"/>
                    <a:gd name="connsiteY104" fmla="*/ 228600 h 321944"/>
                    <a:gd name="connsiteX105" fmla="*/ 1564005 w 4526280"/>
                    <a:gd name="connsiteY105" fmla="*/ 315277 h 321944"/>
                    <a:gd name="connsiteX106" fmla="*/ 1519238 w 4526280"/>
                    <a:gd name="connsiteY106" fmla="*/ 315277 h 321944"/>
                    <a:gd name="connsiteX107" fmla="*/ 1639253 w 4526280"/>
                    <a:gd name="connsiteY107" fmla="*/ 5715 h 321944"/>
                    <a:gd name="connsiteX108" fmla="*/ 1698308 w 4526280"/>
                    <a:gd name="connsiteY108" fmla="*/ 5715 h 321944"/>
                    <a:gd name="connsiteX109" fmla="*/ 1818323 w 4526280"/>
                    <a:gd name="connsiteY109" fmla="*/ 315277 h 321944"/>
                    <a:gd name="connsiteX110" fmla="*/ 1818323 w 4526280"/>
                    <a:gd name="connsiteY110" fmla="*/ 315277 h 321944"/>
                    <a:gd name="connsiteX111" fmla="*/ 1725930 w 4526280"/>
                    <a:gd name="connsiteY111" fmla="*/ 193357 h 321944"/>
                    <a:gd name="connsiteX112" fmla="*/ 1667828 w 4526280"/>
                    <a:gd name="connsiteY112" fmla="*/ 41910 h 321944"/>
                    <a:gd name="connsiteX113" fmla="*/ 1609725 w 4526280"/>
                    <a:gd name="connsiteY113" fmla="*/ 193357 h 321944"/>
                    <a:gd name="connsiteX114" fmla="*/ 1725930 w 4526280"/>
                    <a:gd name="connsiteY114" fmla="*/ 193357 h 321944"/>
                    <a:gd name="connsiteX115" fmla="*/ 1725930 w 4526280"/>
                    <a:gd name="connsiteY115" fmla="*/ 193357 h 321944"/>
                    <a:gd name="connsiteX116" fmla="*/ 2268855 w 4526280"/>
                    <a:gd name="connsiteY116" fmla="*/ 226695 h 321944"/>
                    <a:gd name="connsiteX117" fmla="*/ 2260283 w 4526280"/>
                    <a:gd name="connsiteY117" fmla="*/ 262890 h 321944"/>
                    <a:gd name="connsiteX118" fmla="*/ 2235518 w 4526280"/>
                    <a:gd name="connsiteY118" fmla="*/ 292417 h 321944"/>
                    <a:gd name="connsiteX119" fmla="*/ 2194560 w 4526280"/>
                    <a:gd name="connsiteY119" fmla="*/ 313372 h 321944"/>
                    <a:gd name="connsiteX120" fmla="*/ 2137410 w 4526280"/>
                    <a:gd name="connsiteY120" fmla="*/ 320992 h 321944"/>
                    <a:gd name="connsiteX121" fmla="*/ 2073592 w 4526280"/>
                    <a:gd name="connsiteY121" fmla="*/ 314325 h 321944"/>
                    <a:gd name="connsiteX122" fmla="*/ 2015490 w 4526280"/>
                    <a:gd name="connsiteY122" fmla="*/ 296227 h 321944"/>
                    <a:gd name="connsiteX123" fmla="*/ 2015490 w 4526280"/>
                    <a:gd name="connsiteY123" fmla="*/ 244792 h 321944"/>
                    <a:gd name="connsiteX124" fmla="*/ 2018348 w 4526280"/>
                    <a:gd name="connsiteY124" fmla="*/ 244792 h 321944"/>
                    <a:gd name="connsiteX125" fmla="*/ 2076450 w 4526280"/>
                    <a:gd name="connsiteY125" fmla="*/ 275272 h 321944"/>
                    <a:gd name="connsiteX126" fmla="*/ 2138363 w 4526280"/>
                    <a:gd name="connsiteY126" fmla="*/ 285750 h 321944"/>
                    <a:gd name="connsiteX127" fmla="*/ 2202180 w 4526280"/>
                    <a:gd name="connsiteY127" fmla="*/ 271463 h 321944"/>
                    <a:gd name="connsiteX128" fmla="*/ 2225040 w 4526280"/>
                    <a:gd name="connsiteY128" fmla="*/ 233363 h 321944"/>
                    <a:gd name="connsiteX129" fmla="*/ 2214563 w 4526280"/>
                    <a:gd name="connsiteY129" fmla="*/ 202882 h 321944"/>
                    <a:gd name="connsiteX130" fmla="*/ 2182178 w 4526280"/>
                    <a:gd name="connsiteY130" fmla="*/ 187642 h 321944"/>
                    <a:gd name="connsiteX131" fmla="*/ 2145983 w 4526280"/>
                    <a:gd name="connsiteY131" fmla="*/ 180975 h 321944"/>
                    <a:gd name="connsiteX132" fmla="*/ 2105025 w 4526280"/>
                    <a:gd name="connsiteY132" fmla="*/ 174307 h 321944"/>
                    <a:gd name="connsiteX133" fmla="*/ 2040255 w 4526280"/>
                    <a:gd name="connsiteY133" fmla="*/ 144780 h 321944"/>
                    <a:gd name="connsiteX134" fmla="*/ 2019300 w 4526280"/>
                    <a:gd name="connsiteY134" fmla="*/ 89535 h 321944"/>
                    <a:gd name="connsiteX135" fmla="*/ 2054542 w 4526280"/>
                    <a:gd name="connsiteY135" fmla="*/ 25717 h 321944"/>
                    <a:gd name="connsiteX136" fmla="*/ 2143125 w 4526280"/>
                    <a:gd name="connsiteY136" fmla="*/ 952 h 321944"/>
                    <a:gd name="connsiteX137" fmla="*/ 2206943 w 4526280"/>
                    <a:gd name="connsiteY137" fmla="*/ 7620 h 321944"/>
                    <a:gd name="connsiteX138" fmla="*/ 2258378 w 4526280"/>
                    <a:gd name="connsiteY138" fmla="*/ 22860 h 321944"/>
                    <a:gd name="connsiteX139" fmla="*/ 2258378 w 4526280"/>
                    <a:gd name="connsiteY139" fmla="*/ 71438 h 321944"/>
                    <a:gd name="connsiteX140" fmla="*/ 2255520 w 4526280"/>
                    <a:gd name="connsiteY140" fmla="*/ 71438 h 321944"/>
                    <a:gd name="connsiteX141" fmla="*/ 2205990 w 4526280"/>
                    <a:gd name="connsiteY141" fmla="*/ 46672 h 321944"/>
                    <a:gd name="connsiteX142" fmla="*/ 2143125 w 4526280"/>
                    <a:gd name="connsiteY142" fmla="*/ 37147 h 321944"/>
                    <a:gd name="connsiteX143" fmla="*/ 2086927 w 4526280"/>
                    <a:gd name="connsiteY143" fmla="*/ 50482 h 321944"/>
                    <a:gd name="connsiteX144" fmla="*/ 2065973 w 4526280"/>
                    <a:gd name="connsiteY144" fmla="*/ 85725 h 321944"/>
                    <a:gd name="connsiteX145" fmla="*/ 2076450 w 4526280"/>
                    <a:gd name="connsiteY145" fmla="*/ 116205 h 321944"/>
                    <a:gd name="connsiteX146" fmla="*/ 2113598 w 4526280"/>
                    <a:gd name="connsiteY146" fmla="*/ 133350 h 321944"/>
                    <a:gd name="connsiteX147" fmla="*/ 2153603 w 4526280"/>
                    <a:gd name="connsiteY147" fmla="*/ 140017 h 321944"/>
                    <a:gd name="connsiteX148" fmla="*/ 2198370 w 4526280"/>
                    <a:gd name="connsiteY148" fmla="*/ 148590 h 321944"/>
                    <a:gd name="connsiteX149" fmla="*/ 2253615 w 4526280"/>
                    <a:gd name="connsiteY149" fmla="*/ 176213 h 321944"/>
                    <a:gd name="connsiteX150" fmla="*/ 2268855 w 4526280"/>
                    <a:gd name="connsiteY150" fmla="*/ 226695 h 321944"/>
                    <a:gd name="connsiteX151" fmla="*/ 2268855 w 4526280"/>
                    <a:gd name="connsiteY151" fmla="*/ 226695 h 321944"/>
                    <a:gd name="connsiteX152" fmla="*/ 2585085 w 4526280"/>
                    <a:gd name="connsiteY152" fmla="*/ 40957 h 321944"/>
                    <a:gd name="connsiteX153" fmla="*/ 2616518 w 4526280"/>
                    <a:gd name="connsiteY153" fmla="*/ 92392 h 321944"/>
                    <a:gd name="connsiteX154" fmla="*/ 2626995 w 4526280"/>
                    <a:gd name="connsiteY154" fmla="*/ 160972 h 321944"/>
                    <a:gd name="connsiteX155" fmla="*/ 2615565 w 4526280"/>
                    <a:gd name="connsiteY155" fmla="*/ 229552 h 321944"/>
                    <a:gd name="connsiteX156" fmla="*/ 2585085 w 4526280"/>
                    <a:gd name="connsiteY156" fmla="*/ 280035 h 321944"/>
                    <a:gd name="connsiteX157" fmla="*/ 2536508 w 4526280"/>
                    <a:gd name="connsiteY157" fmla="*/ 311467 h 321944"/>
                    <a:gd name="connsiteX158" fmla="*/ 2472690 w 4526280"/>
                    <a:gd name="connsiteY158" fmla="*/ 321945 h 321944"/>
                    <a:gd name="connsiteX159" fmla="*/ 2408873 w 4526280"/>
                    <a:gd name="connsiteY159" fmla="*/ 311467 h 321944"/>
                    <a:gd name="connsiteX160" fmla="*/ 2360295 w 4526280"/>
                    <a:gd name="connsiteY160" fmla="*/ 280035 h 321944"/>
                    <a:gd name="connsiteX161" fmla="*/ 2329815 w 4526280"/>
                    <a:gd name="connsiteY161" fmla="*/ 229552 h 321944"/>
                    <a:gd name="connsiteX162" fmla="*/ 2319338 w 4526280"/>
                    <a:gd name="connsiteY162" fmla="*/ 160972 h 321944"/>
                    <a:gd name="connsiteX163" fmla="*/ 2329815 w 4526280"/>
                    <a:gd name="connsiteY163" fmla="*/ 93345 h 321944"/>
                    <a:gd name="connsiteX164" fmla="*/ 2361248 w 4526280"/>
                    <a:gd name="connsiteY164" fmla="*/ 41910 h 321944"/>
                    <a:gd name="connsiteX165" fmla="*/ 2409825 w 4526280"/>
                    <a:gd name="connsiteY165" fmla="*/ 10477 h 321944"/>
                    <a:gd name="connsiteX166" fmla="*/ 2472690 w 4526280"/>
                    <a:gd name="connsiteY166" fmla="*/ 0 h 321944"/>
                    <a:gd name="connsiteX167" fmla="*/ 2536508 w 4526280"/>
                    <a:gd name="connsiteY167" fmla="*/ 10477 h 321944"/>
                    <a:gd name="connsiteX168" fmla="*/ 2585085 w 4526280"/>
                    <a:gd name="connsiteY168" fmla="*/ 40957 h 321944"/>
                    <a:gd name="connsiteX169" fmla="*/ 2585085 w 4526280"/>
                    <a:gd name="connsiteY169" fmla="*/ 40957 h 321944"/>
                    <a:gd name="connsiteX170" fmla="*/ 2581275 w 4526280"/>
                    <a:gd name="connsiteY170" fmla="*/ 160972 h 321944"/>
                    <a:gd name="connsiteX171" fmla="*/ 2552700 w 4526280"/>
                    <a:gd name="connsiteY171" fmla="*/ 67627 h 321944"/>
                    <a:gd name="connsiteX172" fmla="*/ 2473643 w 4526280"/>
                    <a:gd name="connsiteY172" fmla="*/ 35242 h 321944"/>
                    <a:gd name="connsiteX173" fmla="*/ 2394585 w 4526280"/>
                    <a:gd name="connsiteY173" fmla="*/ 67627 h 321944"/>
                    <a:gd name="connsiteX174" fmla="*/ 2366010 w 4526280"/>
                    <a:gd name="connsiteY174" fmla="*/ 160972 h 321944"/>
                    <a:gd name="connsiteX175" fmla="*/ 2395538 w 4526280"/>
                    <a:gd name="connsiteY175" fmla="*/ 254317 h 321944"/>
                    <a:gd name="connsiteX176" fmla="*/ 2473643 w 4526280"/>
                    <a:gd name="connsiteY176" fmla="*/ 286702 h 321944"/>
                    <a:gd name="connsiteX177" fmla="*/ 2551748 w 4526280"/>
                    <a:gd name="connsiteY177" fmla="*/ 254317 h 321944"/>
                    <a:gd name="connsiteX178" fmla="*/ 2581275 w 4526280"/>
                    <a:gd name="connsiteY178" fmla="*/ 160972 h 321944"/>
                    <a:gd name="connsiteX179" fmla="*/ 2581275 w 4526280"/>
                    <a:gd name="connsiteY179" fmla="*/ 160972 h 321944"/>
                    <a:gd name="connsiteX180" fmla="*/ 2907983 w 4526280"/>
                    <a:gd name="connsiteY180" fmla="*/ 42863 h 321944"/>
                    <a:gd name="connsiteX181" fmla="*/ 2741295 w 4526280"/>
                    <a:gd name="connsiteY181" fmla="*/ 42863 h 321944"/>
                    <a:gd name="connsiteX182" fmla="*/ 2741295 w 4526280"/>
                    <a:gd name="connsiteY182" fmla="*/ 130492 h 321944"/>
                    <a:gd name="connsiteX183" fmla="*/ 2884170 w 4526280"/>
                    <a:gd name="connsiteY183" fmla="*/ 130492 h 321944"/>
                    <a:gd name="connsiteX184" fmla="*/ 2884170 w 4526280"/>
                    <a:gd name="connsiteY184" fmla="*/ 166688 h 321944"/>
                    <a:gd name="connsiteX185" fmla="*/ 2740343 w 4526280"/>
                    <a:gd name="connsiteY185" fmla="*/ 166688 h 321944"/>
                    <a:gd name="connsiteX186" fmla="*/ 2740343 w 4526280"/>
                    <a:gd name="connsiteY186" fmla="*/ 315277 h 321944"/>
                    <a:gd name="connsiteX187" fmla="*/ 2696528 w 4526280"/>
                    <a:gd name="connsiteY187" fmla="*/ 315277 h 321944"/>
                    <a:gd name="connsiteX188" fmla="*/ 2696528 w 4526280"/>
                    <a:gd name="connsiteY188" fmla="*/ 5715 h 321944"/>
                    <a:gd name="connsiteX189" fmla="*/ 2907030 w 4526280"/>
                    <a:gd name="connsiteY189" fmla="*/ 5715 h 321944"/>
                    <a:gd name="connsiteX190" fmla="*/ 2907983 w 4526280"/>
                    <a:gd name="connsiteY190" fmla="*/ 42863 h 321944"/>
                    <a:gd name="connsiteX191" fmla="*/ 2907983 w 4526280"/>
                    <a:gd name="connsiteY191" fmla="*/ 42863 h 321944"/>
                    <a:gd name="connsiteX192" fmla="*/ 3199448 w 4526280"/>
                    <a:gd name="connsiteY192" fmla="*/ 42863 h 321944"/>
                    <a:gd name="connsiteX193" fmla="*/ 3081338 w 4526280"/>
                    <a:gd name="connsiteY193" fmla="*/ 42863 h 321944"/>
                    <a:gd name="connsiteX194" fmla="*/ 3081338 w 4526280"/>
                    <a:gd name="connsiteY194" fmla="*/ 316230 h 321944"/>
                    <a:gd name="connsiteX195" fmla="*/ 3037523 w 4526280"/>
                    <a:gd name="connsiteY195" fmla="*/ 316230 h 321944"/>
                    <a:gd name="connsiteX196" fmla="*/ 3037523 w 4526280"/>
                    <a:gd name="connsiteY196" fmla="*/ 42863 h 321944"/>
                    <a:gd name="connsiteX197" fmla="*/ 2919413 w 4526280"/>
                    <a:gd name="connsiteY197" fmla="*/ 42863 h 321944"/>
                    <a:gd name="connsiteX198" fmla="*/ 2919413 w 4526280"/>
                    <a:gd name="connsiteY198" fmla="*/ 6667 h 321944"/>
                    <a:gd name="connsiteX199" fmla="*/ 3199448 w 4526280"/>
                    <a:gd name="connsiteY199" fmla="*/ 6667 h 321944"/>
                    <a:gd name="connsiteX200" fmla="*/ 3199448 w 4526280"/>
                    <a:gd name="connsiteY200" fmla="*/ 42863 h 321944"/>
                    <a:gd name="connsiteX201" fmla="*/ 3199448 w 4526280"/>
                    <a:gd name="connsiteY201" fmla="*/ 42863 h 321944"/>
                    <a:gd name="connsiteX202" fmla="*/ 3629025 w 4526280"/>
                    <a:gd name="connsiteY202" fmla="*/ 5715 h 321944"/>
                    <a:gd name="connsiteX203" fmla="*/ 3543300 w 4526280"/>
                    <a:gd name="connsiteY203" fmla="*/ 315277 h 321944"/>
                    <a:gd name="connsiteX204" fmla="*/ 3493770 w 4526280"/>
                    <a:gd name="connsiteY204" fmla="*/ 315277 h 321944"/>
                    <a:gd name="connsiteX205" fmla="*/ 3424238 w 4526280"/>
                    <a:gd name="connsiteY205" fmla="*/ 58102 h 321944"/>
                    <a:gd name="connsiteX206" fmla="*/ 3356610 w 4526280"/>
                    <a:gd name="connsiteY206" fmla="*/ 315277 h 321944"/>
                    <a:gd name="connsiteX207" fmla="*/ 3308033 w 4526280"/>
                    <a:gd name="connsiteY207" fmla="*/ 315277 h 321944"/>
                    <a:gd name="connsiteX208" fmla="*/ 3220403 w 4526280"/>
                    <a:gd name="connsiteY208" fmla="*/ 5715 h 321944"/>
                    <a:gd name="connsiteX209" fmla="*/ 3265170 w 4526280"/>
                    <a:gd name="connsiteY209" fmla="*/ 5715 h 321944"/>
                    <a:gd name="connsiteX210" fmla="*/ 3334703 w 4526280"/>
                    <a:gd name="connsiteY210" fmla="*/ 262890 h 321944"/>
                    <a:gd name="connsiteX211" fmla="*/ 3403283 w 4526280"/>
                    <a:gd name="connsiteY211" fmla="*/ 5715 h 321944"/>
                    <a:gd name="connsiteX212" fmla="*/ 3448050 w 4526280"/>
                    <a:gd name="connsiteY212" fmla="*/ 5715 h 321944"/>
                    <a:gd name="connsiteX213" fmla="*/ 3516630 w 4526280"/>
                    <a:gd name="connsiteY213" fmla="*/ 265747 h 321944"/>
                    <a:gd name="connsiteX214" fmla="*/ 3585210 w 4526280"/>
                    <a:gd name="connsiteY214" fmla="*/ 5715 h 321944"/>
                    <a:gd name="connsiteX215" fmla="*/ 3629025 w 4526280"/>
                    <a:gd name="connsiteY215" fmla="*/ 5715 h 321944"/>
                    <a:gd name="connsiteX216" fmla="*/ 3629025 w 4526280"/>
                    <a:gd name="connsiteY216" fmla="*/ 5715 h 321944"/>
                    <a:gd name="connsiteX217" fmla="*/ 3942398 w 4526280"/>
                    <a:gd name="connsiteY217" fmla="*/ 315277 h 321944"/>
                    <a:gd name="connsiteX218" fmla="*/ 3895725 w 4526280"/>
                    <a:gd name="connsiteY218" fmla="*/ 315277 h 321944"/>
                    <a:gd name="connsiteX219" fmla="*/ 3863340 w 4526280"/>
                    <a:gd name="connsiteY219" fmla="*/ 228600 h 321944"/>
                    <a:gd name="connsiteX220" fmla="*/ 3720465 w 4526280"/>
                    <a:gd name="connsiteY220" fmla="*/ 228600 h 321944"/>
                    <a:gd name="connsiteX221" fmla="*/ 3688080 w 4526280"/>
                    <a:gd name="connsiteY221" fmla="*/ 315277 h 321944"/>
                    <a:gd name="connsiteX222" fmla="*/ 3643313 w 4526280"/>
                    <a:gd name="connsiteY222" fmla="*/ 315277 h 321944"/>
                    <a:gd name="connsiteX223" fmla="*/ 3763328 w 4526280"/>
                    <a:gd name="connsiteY223" fmla="*/ 5715 h 321944"/>
                    <a:gd name="connsiteX224" fmla="*/ 3822383 w 4526280"/>
                    <a:gd name="connsiteY224" fmla="*/ 5715 h 321944"/>
                    <a:gd name="connsiteX225" fmla="*/ 3942398 w 4526280"/>
                    <a:gd name="connsiteY225" fmla="*/ 315277 h 321944"/>
                    <a:gd name="connsiteX226" fmla="*/ 3942398 w 4526280"/>
                    <a:gd name="connsiteY226" fmla="*/ 315277 h 321944"/>
                    <a:gd name="connsiteX227" fmla="*/ 3850005 w 4526280"/>
                    <a:gd name="connsiteY227" fmla="*/ 193357 h 321944"/>
                    <a:gd name="connsiteX228" fmla="*/ 3791903 w 4526280"/>
                    <a:gd name="connsiteY228" fmla="*/ 41910 h 321944"/>
                    <a:gd name="connsiteX229" fmla="*/ 3733800 w 4526280"/>
                    <a:gd name="connsiteY229" fmla="*/ 193357 h 321944"/>
                    <a:gd name="connsiteX230" fmla="*/ 3850005 w 4526280"/>
                    <a:gd name="connsiteY230" fmla="*/ 193357 h 321944"/>
                    <a:gd name="connsiteX231" fmla="*/ 3850005 w 4526280"/>
                    <a:gd name="connsiteY231" fmla="*/ 193357 h 321944"/>
                    <a:gd name="connsiteX232" fmla="*/ 4266248 w 4526280"/>
                    <a:gd name="connsiteY232" fmla="*/ 315277 h 321944"/>
                    <a:gd name="connsiteX233" fmla="*/ 4209098 w 4526280"/>
                    <a:gd name="connsiteY233" fmla="*/ 315277 h 321944"/>
                    <a:gd name="connsiteX234" fmla="*/ 4098608 w 4526280"/>
                    <a:gd name="connsiteY234" fmla="*/ 192405 h 321944"/>
                    <a:gd name="connsiteX235" fmla="*/ 4036695 w 4526280"/>
                    <a:gd name="connsiteY235" fmla="*/ 192405 h 321944"/>
                    <a:gd name="connsiteX236" fmla="*/ 4036695 w 4526280"/>
                    <a:gd name="connsiteY236" fmla="*/ 315277 h 321944"/>
                    <a:gd name="connsiteX237" fmla="*/ 3992880 w 4526280"/>
                    <a:gd name="connsiteY237" fmla="*/ 315277 h 321944"/>
                    <a:gd name="connsiteX238" fmla="*/ 3992880 w 4526280"/>
                    <a:gd name="connsiteY238" fmla="*/ 5715 h 321944"/>
                    <a:gd name="connsiteX239" fmla="*/ 4085273 w 4526280"/>
                    <a:gd name="connsiteY239" fmla="*/ 5715 h 321944"/>
                    <a:gd name="connsiteX240" fmla="*/ 4134803 w 4526280"/>
                    <a:gd name="connsiteY240" fmla="*/ 9525 h 321944"/>
                    <a:gd name="connsiteX241" fmla="*/ 4170998 w 4526280"/>
                    <a:gd name="connsiteY241" fmla="*/ 22860 h 321944"/>
                    <a:gd name="connsiteX242" fmla="*/ 4198620 w 4526280"/>
                    <a:gd name="connsiteY242" fmla="*/ 49530 h 321944"/>
                    <a:gd name="connsiteX243" fmla="*/ 4209098 w 4526280"/>
                    <a:gd name="connsiteY243" fmla="*/ 90488 h 321944"/>
                    <a:gd name="connsiteX244" fmla="*/ 4191000 w 4526280"/>
                    <a:gd name="connsiteY244" fmla="*/ 146685 h 321944"/>
                    <a:gd name="connsiteX245" fmla="*/ 4141470 w 4526280"/>
                    <a:gd name="connsiteY245" fmla="*/ 180975 h 321944"/>
                    <a:gd name="connsiteX246" fmla="*/ 4266248 w 4526280"/>
                    <a:gd name="connsiteY246" fmla="*/ 315277 h 321944"/>
                    <a:gd name="connsiteX247" fmla="*/ 4266248 w 4526280"/>
                    <a:gd name="connsiteY247" fmla="*/ 315277 h 321944"/>
                    <a:gd name="connsiteX248" fmla="*/ 4163378 w 4526280"/>
                    <a:gd name="connsiteY248" fmla="*/ 93345 h 321944"/>
                    <a:gd name="connsiteX249" fmla="*/ 4158615 w 4526280"/>
                    <a:gd name="connsiteY249" fmla="*/ 69532 h 321944"/>
                    <a:gd name="connsiteX250" fmla="*/ 4142423 w 4526280"/>
                    <a:gd name="connsiteY250" fmla="*/ 52388 h 321944"/>
                    <a:gd name="connsiteX251" fmla="*/ 4119563 w 4526280"/>
                    <a:gd name="connsiteY251" fmla="*/ 43815 h 321944"/>
                    <a:gd name="connsiteX252" fmla="*/ 4089083 w 4526280"/>
                    <a:gd name="connsiteY252" fmla="*/ 40957 h 321944"/>
                    <a:gd name="connsiteX253" fmla="*/ 4036695 w 4526280"/>
                    <a:gd name="connsiteY253" fmla="*/ 40957 h 321944"/>
                    <a:gd name="connsiteX254" fmla="*/ 4036695 w 4526280"/>
                    <a:gd name="connsiteY254" fmla="*/ 158115 h 321944"/>
                    <a:gd name="connsiteX255" fmla="*/ 4081463 w 4526280"/>
                    <a:gd name="connsiteY255" fmla="*/ 158115 h 321944"/>
                    <a:gd name="connsiteX256" fmla="*/ 4117658 w 4526280"/>
                    <a:gd name="connsiteY256" fmla="*/ 154305 h 321944"/>
                    <a:gd name="connsiteX257" fmla="*/ 4144328 w 4526280"/>
                    <a:gd name="connsiteY257" fmla="*/ 140970 h 321944"/>
                    <a:gd name="connsiteX258" fmla="*/ 4158615 w 4526280"/>
                    <a:gd name="connsiteY258" fmla="*/ 120967 h 321944"/>
                    <a:gd name="connsiteX259" fmla="*/ 4163378 w 4526280"/>
                    <a:gd name="connsiteY259" fmla="*/ 93345 h 321944"/>
                    <a:gd name="connsiteX260" fmla="*/ 4163378 w 4526280"/>
                    <a:gd name="connsiteY260" fmla="*/ 93345 h 321944"/>
                    <a:gd name="connsiteX261" fmla="*/ 4526280 w 4526280"/>
                    <a:gd name="connsiteY261" fmla="*/ 315277 h 321944"/>
                    <a:gd name="connsiteX262" fmla="*/ 4309110 w 4526280"/>
                    <a:gd name="connsiteY262" fmla="*/ 315277 h 321944"/>
                    <a:gd name="connsiteX263" fmla="*/ 4309110 w 4526280"/>
                    <a:gd name="connsiteY263" fmla="*/ 5715 h 321944"/>
                    <a:gd name="connsiteX264" fmla="*/ 4526280 w 4526280"/>
                    <a:gd name="connsiteY264" fmla="*/ 5715 h 321944"/>
                    <a:gd name="connsiteX265" fmla="*/ 4526280 w 4526280"/>
                    <a:gd name="connsiteY265" fmla="*/ 41910 h 321944"/>
                    <a:gd name="connsiteX266" fmla="*/ 4352925 w 4526280"/>
                    <a:gd name="connsiteY266" fmla="*/ 41910 h 321944"/>
                    <a:gd name="connsiteX267" fmla="*/ 4352925 w 4526280"/>
                    <a:gd name="connsiteY267" fmla="*/ 126682 h 321944"/>
                    <a:gd name="connsiteX268" fmla="*/ 4526280 w 4526280"/>
                    <a:gd name="connsiteY268" fmla="*/ 126682 h 321944"/>
                    <a:gd name="connsiteX269" fmla="*/ 4526280 w 4526280"/>
                    <a:gd name="connsiteY269" fmla="*/ 162877 h 321944"/>
                    <a:gd name="connsiteX270" fmla="*/ 4352925 w 4526280"/>
                    <a:gd name="connsiteY270" fmla="*/ 162877 h 321944"/>
                    <a:gd name="connsiteX271" fmla="*/ 4352925 w 4526280"/>
                    <a:gd name="connsiteY271" fmla="*/ 279082 h 321944"/>
                    <a:gd name="connsiteX272" fmla="*/ 4526280 w 4526280"/>
                    <a:gd name="connsiteY272" fmla="*/ 279082 h 321944"/>
                    <a:gd name="connsiteX273" fmla="*/ 4526280 w 4526280"/>
                    <a:gd name="connsiteY273" fmla="*/ 315277 h 321944"/>
                    <a:gd name="connsiteX274" fmla="*/ 4526280 w 4526280"/>
                    <a:gd name="connsiteY274" fmla="*/ 315277 h 32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4526280" h="321944">
                      <a:moveTo>
                        <a:pt x="253365" y="226695"/>
                      </a:moveTo>
                      <a:cubicBezTo>
                        <a:pt x="253365" y="239077"/>
                        <a:pt x="250508" y="250507"/>
                        <a:pt x="244793" y="262890"/>
                      </a:cubicBezTo>
                      <a:cubicBezTo>
                        <a:pt x="239078" y="274320"/>
                        <a:pt x="230505" y="284797"/>
                        <a:pt x="220028" y="292417"/>
                      </a:cubicBezTo>
                      <a:cubicBezTo>
                        <a:pt x="208597" y="300990"/>
                        <a:pt x="194310" y="308610"/>
                        <a:pt x="179070" y="313372"/>
                      </a:cubicBezTo>
                      <a:cubicBezTo>
                        <a:pt x="162878" y="318135"/>
                        <a:pt x="144780" y="320992"/>
                        <a:pt x="121920" y="320992"/>
                      </a:cubicBezTo>
                      <a:cubicBezTo>
                        <a:pt x="98107" y="320992"/>
                        <a:pt x="77152" y="319088"/>
                        <a:pt x="58102" y="314325"/>
                      </a:cubicBezTo>
                      <a:cubicBezTo>
                        <a:pt x="39052" y="310515"/>
                        <a:pt x="20002" y="303847"/>
                        <a:pt x="0" y="296227"/>
                      </a:cubicBezTo>
                      <a:lnTo>
                        <a:pt x="0" y="244792"/>
                      </a:lnTo>
                      <a:lnTo>
                        <a:pt x="2857" y="244792"/>
                      </a:lnTo>
                      <a:cubicBezTo>
                        <a:pt x="20002" y="258127"/>
                        <a:pt x="39052" y="267652"/>
                        <a:pt x="60960" y="275272"/>
                      </a:cubicBezTo>
                      <a:cubicBezTo>
                        <a:pt x="82868" y="281940"/>
                        <a:pt x="103822" y="285750"/>
                        <a:pt x="122872" y="285750"/>
                      </a:cubicBezTo>
                      <a:cubicBezTo>
                        <a:pt x="150495" y="285750"/>
                        <a:pt x="171450" y="280988"/>
                        <a:pt x="186690" y="271463"/>
                      </a:cubicBezTo>
                      <a:cubicBezTo>
                        <a:pt x="201930" y="261938"/>
                        <a:pt x="209550" y="249555"/>
                        <a:pt x="209550" y="233363"/>
                      </a:cubicBezTo>
                      <a:cubicBezTo>
                        <a:pt x="209550" y="220027"/>
                        <a:pt x="205740" y="209550"/>
                        <a:pt x="199072" y="202882"/>
                      </a:cubicBezTo>
                      <a:cubicBezTo>
                        <a:pt x="191453" y="196215"/>
                        <a:pt x="180975" y="191452"/>
                        <a:pt x="166687" y="187642"/>
                      </a:cubicBezTo>
                      <a:cubicBezTo>
                        <a:pt x="155258" y="184785"/>
                        <a:pt x="143828" y="182880"/>
                        <a:pt x="130493" y="180975"/>
                      </a:cubicBezTo>
                      <a:cubicBezTo>
                        <a:pt x="117157" y="179070"/>
                        <a:pt x="103822" y="177165"/>
                        <a:pt x="89535" y="174307"/>
                      </a:cubicBezTo>
                      <a:cubicBezTo>
                        <a:pt x="60007" y="168592"/>
                        <a:pt x="39052" y="158115"/>
                        <a:pt x="24765" y="144780"/>
                      </a:cubicBezTo>
                      <a:cubicBezTo>
                        <a:pt x="10477" y="130492"/>
                        <a:pt x="3810" y="112395"/>
                        <a:pt x="3810" y="89535"/>
                      </a:cubicBezTo>
                      <a:cubicBezTo>
                        <a:pt x="3810" y="63817"/>
                        <a:pt x="15240" y="41910"/>
                        <a:pt x="39052" y="25717"/>
                      </a:cubicBezTo>
                      <a:cubicBezTo>
                        <a:pt x="61913" y="9525"/>
                        <a:pt x="92393" y="952"/>
                        <a:pt x="127635" y="952"/>
                      </a:cubicBezTo>
                      <a:cubicBezTo>
                        <a:pt x="150495" y="952"/>
                        <a:pt x="172403" y="2857"/>
                        <a:pt x="191453" y="7620"/>
                      </a:cubicBezTo>
                      <a:cubicBezTo>
                        <a:pt x="210503" y="11430"/>
                        <a:pt x="227647" y="17145"/>
                        <a:pt x="242887" y="22860"/>
                      </a:cubicBezTo>
                      <a:lnTo>
                        <a:pt x="242887" y="71438"/>
                      </a:lnTo>
                      <a:lnTo>
                        <a:pt x="240030" y="71438"/>
                      </a:lnTo>
                      <a:cubicBezTo>
                        <a:pt x="227647" y="60960"/>
                        <a:pt x="210503" y="53340"/>
                        <a:pt x="190500" y="46672"/>
                      </a:cubicBezTo>
                      <a:cubicBezTo>
                        <a:pt x="170497" y="40005"/>
                        <a:pt x="149543" y="37147"/>
                        <a:pt x="127635" y="37147"/>
                      </a:cubicBezTo>
                      <a:cubicBezTo>
                        <a:pt x="103822" y="37147"/>
                        <a:pt x="84772" y="41910"/>
                        <a:pt x="71438" y="50482"/>
                      </a:cubicBezTo>
                      <a:cubicBezTo>
                        <a:pt x="57150" y="60007"/>
                        <a:pt x="50482" y="71438"/>
                        <a:pt x="50482" y="85725"/>
                      </a:cubicBezTo>
                      <a:cubicBezTo>
                        <a:pt x="50482" y="99060"/>
                        <a:pt x="54293" y="108585"/>
                        <a:pt x="60960" y="116205"/>
                      </a:cubicBezTo>
                      <a:cubicBezTo>
                        <a:pt x="67627" y="123825"/>
                        <a:pt x="80010" y="129540"/>
                        <a:pt x="98107" y="133350"/>
                      </a:cubicBezTo>
                      <a:cubicBezTo>
                        <a:pt x="107632" y="135255"/>
                        <a:pt x="120968" y="138113"/>
                        <a:pt x="138112" y="140017"/>
                      </a:cubicBezTo>
                      <a:cubicBezTo>
                        <a:pt x="155258" y="142875"/>
                        <a:pt x="170497" y="145732"/>
                        <a:pt x="182880" y="148590"/>
                      </a:cubicBezTo>
                      <a:cubicBezTo>
                        <a:pt x="207645" y="154305"/>
                        <a:pt x="225743" y="163830"/>
                        <a:pt x="238125" y="176213"/>
                      </a:cubicBezTo>
                      <a:cubicBezTo>
                        <a:pt x="246697" y="187642"/>
                        <a:pt x="253365" y="204788"/>
                        <a:pt x="253365" y="226695"/>
                      </a:cubicBezTo>
                      <a:lnTo>
                        <a:pt x="253365" y="226695"/>
                      </a:lnTo>
                      <a:close/>
                      <a:moveTo>
                        <a:pt x="569595" y="40957"/>
                      </a:moveTo>
                      <a:cubicBezTo>
                        <a:pt x="582930" y="55245"/>
                        <a:pt x="593408" y="71438"/>
                        <a:pt x="600075" y="92392"/>
                      </a:cubicBezTo>
                      <a:cubicBezTo>
                        <a:pt x="607695" y="112395"/>
                        <a:pt x="610553" y="135255"/>
                        <a:pt x="610553" y="160972"/>
                      </a:cubicBezTo>
                      <a:cubicBezTo>
                        <a:pt x="610553" y="186690"/>
                        <a:pt x="606743" y="209550"/>
                        <a:pt x="599123" y="229552"/>
                      </a:cubicBezTo>
                      <a:cubicBezTo>
                        <a:pt x="591503" y="249555"/>
                        <a:pt x="581978" y="266700"/>
                        <a:pt x="568643" y="280035"/>
                      </a:cubicBezTo>
                      <a:cubicBezTo>
                        <a:pt x="555308" y="294322"/>
                        <a:pt x="539115" y="304800"/>
                        <a:pt x="520065" y="311467"/>
                      </a:cubicBezTo>
                      <a:cubicBezTo>
                        <a:pt x="501968" y="318135"/>
                        <a:pt x="480060" y="321945"/>
                        <a:pt x="456247" y="321945"/>
                      </a:cubicBezTo>
                      <a:cubicBezTo>
                        <a:pt x="433387" y="321945"/>
                        <a:pt x="411480" y="318135"/>
                        <a:pt x="392430" y="311467"/>
                      </a:cubicBezTo>
                      <a:cubicBezTo>
                        <a:pt x="373380" y="303847"/>
                        <a:pt x="357187" y="293370"/>
                        <a:pt x="343853" y="280035"/>
                      </a:cubicBezTo>
                      <a:cubicBezTo>
                        <a:pt x="330518" y="266700"/>
                        <a:pt x="320040" y="249555"/>
                        <a:pt x="313372" y="229552"/>
                      </a:cubicBezTo>
                      <a:cubicBezTo>
                        <a:pt x="305753" y="209550"/>
                        <a:pt x="302895" y="186690"/>
                        <a:pt x="302895" y="160972"/>
                      </a:cubicBezTo>
                      <a:cubicBezTo>
                        <a:pt x="302895" y="136207"/>
                        <a:pt x="306705" y="113347"/>
                        <a:pt x="313372" y="93345"/>
                      </a:cubicBezTo>
                      <a:cubicBezTo>
                        <a:pt x="320040" y="73342"/>
                        <a:pt x="330518" y="56197"/>
                        <a:pt x="344805" y="41910"/>
                      </a:cubicBezTo>
                      <a:cubicBezTo>
                        <a:pt x="358140" y="28575"/>
                        <a:pt x="374333" y="18097"/>
                        <a:pt x="393383" y="10477"/>
                      </a:cubicBezTo>
                      <a:cubicBezTo>
                        <a:pt x="412433" y="2857"/>
                        <a:pt x="433387" y="0"/>
                        <a:pt x="456247" y="0"/>
                      </a:cubicBezTo>
                      <a:cubicBezTo>
                        <a:pt x="480060" y="0"/>
                        <a:pt x="501015" y="3810"/>
                        <a:pt x="520065" y="10477"/>
                      </a:cubicBezTo>
                      <a:cubicBezTo>
                        <a:pt x="541020" y="17145"/>
                        <a:pt x="557212" y="27622"/>
                        <a:pt x="569595" y="40957"/>
                      </a:cubicBezTo>
                      <a:lnTo>
                        <a:pt x="569595" y="40957"/>
                      </a:lnTo>
                      <a:close/>
                      <a:moveTo>
                        <a:pt x="565785" y="160972"/>
                      </a:moveTo>
                      <a:cubicBezTo>
                        <a:pt x="565785" y="120967"/>
                        <a:pt x="556260" y="89535"/>
                        <a:pt x="537210" y="67627"/>
                      </a:cubicBezTo>
                      <a:cubicBezTo>
                        <a:pt x="518160" y="45720"/>
                        <a:pt x="491490" y="35242"/>
                        <a:pt x="458153" y="35242"/>
                      </a:cubicBezTo>
                      <a:cubicBezTo>
                        <a:pt x="424815" y="35242"/>
                        <a:pt x="398145" y="45720"/>
                        <a:pt x="379095" y="67627"/>
                      </a:cubicBezTo>
                      <a:cubicBezTo>
                        <a:pt x="360045" y="89535"/>
                        <a:pt x="350520" y="120967"/>
                        <a:pt x="350520" y="160972"/>
                      </a:cubicBezTo>
                      <a:cubicBezTo>
                        <a:pt x="350520" y="201930"/>
                        <a:pt x="360045" y="232410"/>
                        <a:pt x="380047" y="254317"/>
                      </a:cubicBezTo>
                      <a:cubicBezTo>
                        <a:pt x="399097" y="276225"/>
                        <a:pt x="425768" y="286702"/>
                        <a:pt x="458153" y="286702"/>
                      </a:cubicBezTo>
                      <a:cubicBezTo>
                        <a:pt x="490537" y="286702"/>
                        <a:pt x="517208" y="276225"/>
                        <a:pt x="536258" y="254317"/>
                      </a:cubicBezTo>
                      <a:cubicBezTo>
                        <a:pt x="556260" y="232410"/>
                        <a:pt x="565785" y="200977"/>
                        <a:pt x="565785" y="160972"/>
                      </a:cubicBezTo>
                      <a:lnTo>
                        <a:pt x="565785" y="160972"/>
                      </a:lnTo>
                      <a:close/>
                      <a:moveTo>
                        <a:pt x="933450" y="315277"/>
                      </a:moveTo>
                      <a:lnTo>
                        <a:pt x="879158" y="315277"/>
                      </a:lnTo>
                      <a:lnTo>
                        <a:pt x="721995" y="38100"/>
                      </a:lnTo>
                      <a:lnTo>
                        <a:pt x="721995" y="315277"/>
                      </a:lnTo>
                      <a:lnTo>
                        <a:pt x="681037" y="315277"/>
                      </a:lnTo>
                      <a:lnTo>
                        <a:pt x="681037" y="5715"/>
                      </a:lnTo>
                      <a:lnTo>
                        <a:pt x="748665" y="5715"/>
                      </a:lnTo>
                      <a:lnTo>
                        <a:pt x="891540" y="258127"/>
                      </a:lnTo>
                      <a:lnTo>
                        <a:pt x="891540" y="5715"/>
                      </a:lnTo>
                      <a:lnTo>
                        <a:pt x="932498" y="5715"/>
                      </a:lnTo>
                      <a:lnTo>
                        <a:pt x="932498" y="315277"/>
                      </a:lnTo>
                      <a:lnTo>
                        <a:pt x="933450" y="315277"/>
                      </a:lnTo>
                      <a:close/>
                      <a:moveTo>
                        <a:pt x="1281113" y="315277"/>
                      </a:moveTo>
                      <a:lnTo>
                        <a:pt x="1234440" y="315277"/>
                      </a:lnTo>
                      <a:lnTo>
                        <a:pt x="1202055" y="228600"/>
                      </a:lnTo>
                      <a:lnTo>
                        <a:pt x="1059180" y="228600"/>
                      </a:lnTo>
                      <a:lnTo>
                        <a:pt x="1026795" y="315277"/>
                      </a:lnTo>
                      <a:lnTo>
                        <a:pt x="982028" y="315277"/>
                      </a:lnTo>
                      <a:lnTo>
                        <a:pt x="1102042" y="5715"/>
                      </a:lnTo>
                      <a:lnTo>
                        <a:pt x="1161098" y="5715"/>
                      </a:lnTo>
                      <a:lnTo>
                        <a:pt x="1281113" y="315277"/>
                      </a:lnTo>
                      <a:lnTo>
                        <a:pt x="1281113" y="315277"/>
                      </a:lnTo>
                      <a:close/>
                      <a:moveTo>
                        <a:pt x="1188720" y="193357"/>
                      </a:moveTo>
                      <a:lnTo>
                        <a:pt x="1130617" y="41910"/>
                      </a:lnTo>
                      <a:lnTo>
                        <a:pt x="1072515" y="193357"/>
                      </a:lnTo>
                      <a:lnTo>
                        <a:pt x="1188720" y="193357"/>
                      </a:lnTo>
                      <a:lnTo>
                        <a:pt x="1188720" y="193357"/>
                      </a:lnTo>
                      <a:close/>
                      <a:moveTo>
                        <a:pt x="1540192" y="42863"/>
                      </a:moveTo>
                      <a:lnTo>
                        <a:pt x="1422083" y="42863"/>
                      </a:lnTo>
                      <a:lnTo>
                        <a:pt x="1422083" y="316230"/>
                      </a:lnTo>
                      <a:lnTo>
                        <a:pt x="1378267" y="316230"/>
                      </a:lnTo>
                      <a:lnTo>
                        <a:pt x="1378267" y="42863"/>
                      </a:lnTo>
                      <a:lnTo>
                        <a:pt x="1260158" y="42863"/>
                      </a:lnTo>
                      <a:lnTo>
                        <a:pt x="1260158" y="6667"/>
                      </a:lnTo>
                      <a:lnTo>
                        <a:pt x="1540192" y="6667"/>
                      </a:lnTo>
                      <a:lnTo>
                        <a:pt x="1540192" y="42863"/>
                      </a:lnTo>
                      <a:lnTo>
                        <a:pt x="1540192" y="42863"/>
                      </a:lnTo>
                      <a:close/>
                      <a:moveTo>
                        <a:pt x="1818323" y="315277"/>
                      </a:moveTo>
                      <a:lnTo>
                        <a:pt x="1771650" y="315277"/>
                      </a:lnTo>
                      <a:lnTo>
                        <a:pt x="1739265" y="228600"/>
                      </a:lnTo>
                      <a:lnTo>
                        <a:pt x="1596390" y="228600"/>
                      </a:lnTo>
                      <a:lnTo>
                        <a:pt x="1564005" y="315277"/>
                      </a:lnTo>
                      <a:lnTo>
                        <a:pt x="1519238" y="315277"/>
                      </a:lnTo>
                      <a:lnTo>
                        <a:pt x="1639253" y="5715"/>
                      </a:lnTo>
                      <a:lnTo>
                        <a:pt x="1698308" y="5715"/>
                      </a:lnTo>
                      <a:lnTo>
                        <a:pt x="1818323" y="315277"/>
                      </a:lnTo>
                      <a:lnTo>
                        <a:pt x="1818323" y="315277"/>
                      </a:lnTo>
                      <a:close/>
                      <a:moveTo>
                        <a:pt x="1725930" y="193357"/>
                      </a:moveTo>
                      <a:lnTo>
                        <a:pt x="1667828" y="41910"/>
                      </a:lnTo>
                      <a:lnTo>
                        <a:pt x="1609725" y="193357"/>
                      </a:lnTo>
                      <a:lnTo>
                        <a:pt x="1725930" y="193357"/>
                      </a:lnTo>
                      <a:lnTo>
                        <a:pt x="1725930" y="193357"/>
                      </a:lnTo>
                      <a:close/>
                      <a:moveTo>
                        <a:pt x="2268855" y="226695"/>
                      </a:moveTo>
                      <a:cubicBezTo>
                        <a:pt x="2268855" y="239077"/>
                        <a:pt x="2265998" y="250507"/>
                        <a:pt x="2260283" y="262890"/>
                      </a:cubicBezTo>
                      <a:cubicBezTo>
                        <a:pt x="2254568" y="274320"/>
                        <a:pt x="2245995" y="284797"/>
                        <a:pt x="2235518" y="292417"/>
                      </a:cubicBezTo>
                      <a:cubicBezTo>
                        <a:pt x="2224088" y="300990"/>
                        <a:pt x="2209800" y="308610"/>
                        <a:pt x="2194560" y="313372"/>
                      </a:cubicBezTo>
                      <a:cubicBezTo>
                        <a:pt x="2178368" y="318135"/>
                        <a:pt x="2160270" y="320992"/>
                        <a:pt x="2137410" y="320992"/>
                      </a:cubicBezTo>
                      <a:cubicBezTo>
                        <a:pt x="2113598" y="320992"/>
                        <a:pt x="2092642" y="319088"/>
                        <a:pt x="2073592" y="314325"/>
                      </a:cubicBezTo>
                      <a:cubicBezTo>
                        <a:pt x="2054542" y="310515"/>
                        <a:pt x="2035492" y="303847"/>
                        <a:pt x="2015490" y="296227"/>
                      </a:cubicBezTo>
                      <a:lnTo>
                        <a:pt x="2015490" y="244792"/>
                      </a:lnTo>
                      <a:lnTo>
                        <a:pt x="2018348" y="244792"/>
                      </a:lnTo>
                      <a:cubicBezTo>
                        <a:pt x="2035492" y="258127"/>
                        <a:pt x="2054542" y="267652"/>
                        <a:pt x="2076450" y="275272"/>
                      </a:cubicBezTo>
                      <a:cubicBezTo>
                        <a:pt x="2098358" y="281940"/>
                        <a:pt x="2119313" y="285750"/>
                        <a:pt x="2138363" y="285750"/>
                      </a:cubicBezTo>
                      <a:cubicBezTo>
                        <a:pt x="2165985" y="285750"/>
                        <a:pt x="2186940" y="280988"/>
                        <a:pt x="2202180" y="271463"/>
                      </a:cubicBezTo>
                      <a:cubicBezTo>
                        <a:pt x="2217420" y="261938"/>
                        <a:pt x="2225040" y="249555"/>
                        <a:pt x="2225040" y="233363"/>
                      </a:cubicBezTo>
                      <a:cubicBezTo>
                        <a:pt x="2225040" y="220027"/>
                        <a:pt x="2221230" y="209550"/>
                        <a:pt x="2214563" y="202882"/>
                      </a:cubicBezTo>
                      <a:cubicBezTo>
                        <a:pt x="2206943" y="196215"/>
                        <a:pt x="2196465" y="191452"/>
                        <a:pt x="2182178" y="187642"/>
                      </a:cubicBezTo>
                      <a:cubicBezTo>
                        <a:pt x="2170748" y="184785"/>
                        <a:pt x="2159318" y="182880"/>
                        <a:pt x="2145983" y="180975"/>
                      </a:cubicBezTo>
                      <a:cubicBezTo>
                        <a:pt x="2132648" y="179070"/>
                        <a:pt x="2119313" y="177165"/>
                        <a:pt x="2105025" y="174307"/>
                      </a:cubicBezTo>
                      <a:cubicBezTo>
                        <a:pt x="2075498" y="168592"/>
                        <a:pt x="2053590" y="158115"/>
                        <a:pt x="2040255" y="144780"/>
                      </a:cubicBezTo>
                      <a:cubicBezTo>
                        <a:pt x="2025967" y="130492"/>
                        <a:pt x="2019300" y="112395"/>
                        <a:pt x="2019300" y="89535"/>
                      </a:cubicBezTo>
                      <a:cubicBezTo>
                        <a:pt x="2019300" y="63817"/>
                        <a:pt x="2030730" y="41910"/>
                        <a:pt x="2054542" y="25717"/>
                      </a:cubicBezTo>
                      <a:cubicBezTo>
                        <a:pt x="2077402" y="9525"/>
                        <a:pt x="2107883" y="952"/>
                        <a:pt x="2143125" y="952"/>
                      </a:cubicBezTo>
                      <a:cubicBezTo>
                        <a:pt x="2165985" y="952"/>
                        <a:pt x="2187893" y="2857"/>
                        <a:pt x="2206943" y="7620"/>
                      </a:cubicBezTo>
                      <a:cubicBezTo>
                        <a:pt x="2225993" y="11430"/>
                        <a:pt x="2243138" y="17145"/>
                        <a:pt x="2258378" y="22860"/>
                      </a:cubicBezTo>
                      <a:lnTo>
                        <a:pt x="2258378" y="71438"/>
                      </a:lnTo>
                      <a:lnTo>
                        <a:pt x="2255520" y="71438"/>
                      </a:lnTo>
                      <a:cubicBezTo>
                        <a:pt x="2243138" y="60960"/>
                        <a:pt x="2225993" y="53340"/>
                        <a:pt x="2205990" y="46672"/>
                      </a:cubicBezTo>
                      <a:cubicBezTo>
                        <a:pt x="2185988" y="40005"/>
                        <a:pt x="2165033" y="37147"/>
                        <a:pt x="2143125" y="37147"/>
                      </a:cubicBezTo>
                      <a:cubicBezTo>
                        <a:pt x="2119313" y="37147"/>
                        <a:pt x="2100263" y="41910"/>
                        <a:pt x="2086927" y="50482"/>
                      </a:cubicBezTo>
                      <a:cubicBezTo>
                        <a:pt x="2072640" y="60007"/>
                        <a:pt x="2065973" y="71438"/>
                        <a:pt x="2065973" y="85725"/>
                      </a:cubicBezTo>
                      <a:cubicBezTo>
                        <a:pt x="2065973" y="99060"/>
                        <a:pt x="2069783" y="108585"/>
                        <a:pt x="2076450" y="116205"/>
                      </a:cubicBezTo>
                      <a:cubicBezTo>
                        <a:pt x="2083117" y="123825"/>
                        <a:pt x="2096452" y="129540"/>
                        <a:pt x="2113598" y="133350"/>
                      </a:cubicBezTo>
                      <a:cubicBezTo>
                        <a:pt x="2123123" y="135255"/>
                        <a:pt x="2136458" y="138113"/>
                        <a:pt x="2153603" y="140017"/>
                      </a:cubicBezTo>
                      <a:cubicBezTo>
                        <a:pt x="2170748" y="142875"/>
                        <a:pt x="2185988" y="145732"/>
                        <a:pt x="2198370" y="148590"/>
                      </a:cubicBezTo>
                      <a:cubicBezTo>
                        <a:pt x="2223135" y="154305"/>
                        <a:pt x="2241233" y="163830"/>
                        <a:pt x="2253615" y="176213"/>
                      </a:cubicBezTo>
                      <a:cubicBezTo>
                        <a:pt x="2262188" y="187642"/>
                        <a:pt x="2268855" y="204788"/>
                        <a:pt x="2268855" y="226695"/>
                      </a:cubicBezTo>
                      <a:lnTo>
                        <a:pt x="2268855" y="226695"/>
                      </a:lnTo>
                      <a:close/>
                      <a:moveTo>
                        <a:pt x="2585085" y="40957"/>
                      </a:moveTo>
                      <a:cubicBezTo>
                        <a:pt x="2598420" y="55245"/>
                        <a:pt x="2608898" y="71438"/>
                        <a:pt x="2616518" y="92392"/>
                      </a:cubicBezTo>
                      <a:cubicBezTo>
                        <a:pt x="2624138" y="112395"/>
                        <a:pt x="2626995" y="135255"/>
                        <a:pt x="2626995" y="160972"/>
                      </a:cubicBezTo>
                      <a:cubicBezTo>
                        <a:pt x="2626995" y="186690"/>
                        <a:pt x="2623185" y="209550"/>
                        <a:pt x="2615565" y="229552"/>
                      </a:cubicBezTo>
                      <a:cubicBezTo>
                        <a:pt x="2607945" y="249555"/>
                        <a:pt x="2598420" y="266700"/>
                        <a:pt x="2585085" y="280035"/>
                      </a:cubicBezTo>
                      <a:cubicBezTo>
                        <a:pt x="2571750" y="294322"/>
                        <a:pt x="2555558" y="304800"/>
                        <a:pt x="2536508" y="311467"/>
                      </a:cubicBezTo>
                      <a:cubicBezTo>
                        <a:pt x="2518410" y="318135"/>
                        <a:pt x="2496503" y="321945"/>
                        <a:pt x="2472690" y="321945"/>
                      </a:cubicBezTo>
                      <a:cubicBezTo>
                        <a:pt x="2449830" y="321945"/>
                        <a:pt x="2427923" y="318135"/>
                        <a:pt x="2408873" y="311467"/>
                      </a:cubicBezTo>
                      <a:cubicBezTo>
                        <a:pt x="2389823" y="303847"/>
                        <a:pt x="2373630" y="293370"/>
                        <a:pt x="2360295" y="280035"/>
                      </a:cubicBezTo>
                      <a:cubicBezTo>
                        <a:pt x="2346960" y="266700"/>
                        <a:pt x="2336483" y="249555"/>
                        <a:pt x="2329815" y="229552"/>
                      </a:cubicBezTo>
                      <a:cubicBezTo>
                        <a:pt x="2322195" y="209550"/>
                        <a:pt x="2319338" y="186690"/>
                        <a:pt x="2319338" y="160972"/>
                      </a:cubicBezTo>
                      <a:cubicBezTo>
                        <a:pt x="2319338" y="136207"/>
                        <a:pt x="2323148" y="113347"/>
                        <a:pt x="2329815" y="93345"/>
                      </a:cubicBezTo>
                      <a:cubicBezTo>
                        <a:pt x="2336483" y="73342"/>
                        <a:pt x="2346960" y="56197"/>
                        <a:pt x="2361248" y="41910"/>
                      </a:cubicBezTo>
                      <a:cubicBezTo>
                        <a:pt x="2374583" y="28575"/>
                        <a:pt x="2390775" y="18097"/>
                        <a:pt x="2409825" y="10477"/>
                      </a:cubicBezTo>
                      <a:cubicBezTo>
                        <a:pt x="2428875" y="2857"/>
                        <a:pt x="2449830" y="0"/>
                        <a:pt x="2472690" y="0"/>
                      </a:cubicBezTo>
                      <a:cubicBezTo>
                        <a:pt x="2496503" y="0"/>
                        <a:pt x="2517458" y="3810"/>
                        <a:pt x="2536508" y="10477"/>
                      </a:cubicBezTo>
                      <a:cubicBezTo>
                        <a:pt x="2556510" y="17145"/>
                        <a:pt x="2571750" y="27622"/>
                        <a:pt x="2585085" y="40957"/>
                      </a:cubicBezTo>
                      <a:lnTo>
                        <a:pt x="2585085" y="40957"/>
                      </a:lnTo>
                      <a:close/>
                      <a:moveTo>
                        <a:pt x="2581275" y="160972"/>
                      </a:moveTo>
                      <a:cubicBezTo>
                        <a:pt x="2581275" y="120967"/>
                        <a:pt x="2571750" y="89535"/>
                        <a:pt x="2552700" y="67627"/>
                      </a:cubicBezTo>
                      <a:cubicBezTo>
                        <a:pt x="2533650" y="45720"/>
                        <a:pt x="2506980" y="35242"/>
                        <a:pt x="2473643" y="35242"/>
                      </a:cubicBezTo>
                      <a:cubicBezTo>
                        <a:pt x="2440305" y="35242"/>
                        <a:pt x="2413635" y="45720"/>
                        <a:pt x="2394585" y="67627"/>
                      </a:cubicBezTo>
                      <a:cubicBezTo>
                        <a:pt x="2375535" y="89535"/>
                        <a:pt x="2366010" y="120967"/>
                        <a:pt x="2366010" y="160972"/>
                      </a:cubicBezTo>
                      <a:cubicBezTo>
                        <a:pt x="2366010" y="201930"/>
                        <a:pt x="2375535" y="232410"/>
                        <a:pt x="2395538" y="254317"/>
                      </a:cubicBezTo>
                      <a:cubicBezTo>
                        <a:pt x="2414588" y="276225"/>
                        <a:pt x="2441258" y="286702"/>
                        <a:pt x="2473643" y="286702"/>
                      </a:cubicBezTo>
                      <a:cubicBezTo>
                        <a:pt x="2506980" y="286702"/>
                        <a:pt x="2532698" y="276225"/>
                        <a:pt x="2551748" y="254317"/>
                      </a:cubicBezTo>
                      <a:cubicBezTo>
                        <a:pt x="2571750" y="232410"/>
                        <a:pt x="2581275" y="200977"/>
                        <a:pt x="2581275" y="160972"/>
                      </a:cubicBezTo>
                      <a:lnTo>
                        <a:pt x="2581275" y="160972"/>
                      </a:lnTo>
                      <a:close/>
                      <a:moveTo>
                        <a:pt x="2907983" y="42863"/>
                      </a:moveTo>
                      <a:lnTo>
                        <a:pt x="2741295" y="42863"/>
                      </a:lnTo>
                      <a:lnTo>
                        <a:pt x="2741295" y="130492"/>
                      </a:lnTo>
                      <a:lnTo>
                        <a:pt x="2884170" y="130492"/>
                      </a:lnTo>
                      <a:lnTo>
                        <a:pt x="2884170" y="166688"/>
                      </a:lnTo>
                      <a:lnTo>
                        <a:pt x="2740343" y="166688"/>
                      </a:lnTo>
                      <a:lnTo>
                        <a:pt x="2740343" y="315277"/>
                      </a:lnTo>
                      <a:lnTo>
                        <a:pt x="2696528" y="315277"/>
                      </a:lnTo>
                      <a:lnTo>
                        <a:pt x="2696528" y="5715"/>
                      </a:lnTo>
                      <a:lnTo>
                        <a:pt x="2907030" y="5715"/>
                      </a:lnTo>
                      <a:lnTo>
                        <a:pt x="2907983" y="42863"/>
                      </a:lnTo>
                      <a:lnTo>
                        <a:pt x="2907983" y="42863"/>
                      </a:lnTo>
                      <a:close/>
                      <a:moveTo>
                        <a:pt x="3199448" y="42863"/>
                      </a:moveTo>
                      <a:lnTo>
                        <a:pt x="3081338" y="42863"/>
                      </a:lnTo>
                      <a:lnTo>
                        <a:pt x="3081338" y="316230"/>
                      </a:lnTo>
                      <a:lnTo>
                        <a:pt x="3037523" y="316230"/>
                      </a:lnTo>
                      <a:lnTo>
                        <a:pt x="3037523" y="42863"/>
                      </a:lnTo>
                      <a:lnTo>
                        <a:pt x="2919413" y="42863"/>
                      </a:lnTo>
                      <a:lnTo>
                        <a:pt x="2919413" y="6667"/>
                      </a:lnTo>
                      <a:lnTo>
                        <a:pt x="3199448" y="6667"/>
                      </a:lnTo>
                      <a:lnTo>
                        <a:pt x="3199448" y="42863"/>
                      </a:lnTo>
                      <a:lnTo>
                        <a:pt x="3199448" y="42863"/>
                      </a:lnTo>
                      <a:close/>
                      <a:moveTo>
                        <a:pt x="3629025" y="5715"/>
                      </a:moveTo>
                      <a:lnTo>
                        <a:pt x="3543300" y="315277"/>
                      </a:lnTo>
                      <a:lnTo>
                        <a:pt x="3493770" y="315277"/>
                      </a:lnTo>
                      <a:lnTo>
                        <a:pt x="3424238" y="58102"/>
                      </a:lnTo>
                      <a:lnTo>
                        <a:pt x="3356610" y="315277"/>
                      </a:lnTo>
                      <a:lnTo>
                        <a:pt x="3308033" y="315277"/>
                      </a:lnTo>
                      <a:lnTo>
                        <a:pt x="3220403" y="5715"/>
                      </a:lnTo>
                      <a:lnTo>
                        <a:pt x="3265170" y="5715"/>
                      </a:lnTo>
                      <a:lnTo>
                        <a:pt x="3334703" y="262890"/>
                      </a:lnTo>
                      <a:lnTo>
                        <a:pt x="3403283" y="5715"/>
                      </a:lnTo>
                      <a:lnTo>
                        <a:pt x="3448050" y="5715"/>
                      </a:lnTo>
                      <a:lnTo>
                        <a:pt x="3516630" y="265747"/>
                      </a:lnTo>
                      <a:lnTo>
                        <a:pt x="3585210" y="5715"/>
                      </a:lnTo>
                      <a:lnTo>
                        <a:pt x="3629025" y="5715"/>
                      </a:lnTo>
                      <a:lnTo>
                        <a:pt x="3629025" y="5715"/>
                      </a:lnTo>
                      <a:close/>
                      <a:moveTo>
                        <a:pt x="3942398" y="315277"/>
                      </a:moveTo>
                      <a:lnTo>
                        <a:pt x="3895725" y="315277"/>
                      </a:lnTo>
                      <a:lnTo>
                        <a:pt x="3863340" y="228600"/>
                      </a:lnTo>
                      <a:lnTo>
                        <a:pt x="3720465" y="228600"/>
                      </a:lnTo>
                      <a:lnTo>
                        <a:pt x="3688080" y="315277"/>
                      </a:lnTo>
                      <a:lnTo>
                        <a:pt x="3643313" y="315277"/>
                      </a:lnTo>
                      <a:lnTo>
                        <a:pt x="3763328" y="5715"/>
                      </a:lnTo>
                      <a:lnTo>
                        <a:pt x="3822383" y="5715"/>
                      </a:lnTo>
                      <a:lnTo>
                        <a:pt x="3942398" y="315277"/>
                      </a:lnTo>
                      <a:lnTo>
                        <a:pt x="3942398" y="315277"/>
                      </a:lnTo>
                      <a:close/>
                      <a:moveTo>
                        <a:pt x="3850005" y="193357"/>
                      </a:moveTo>
                      <a:lnTo>
                        <a:pt x="3791903" y="41910"/>
                      </a:lnTo>
                      <a:lnTo>
                        <a:pt x="3733800" y="193357"/>
                      </a:lnTo>
                      <a:lnTo>
                        <a:pt x="3850005" y="193357"/>
                      </a:lnTo>
                      <a:lnTo>
                        <a:pt x="3850005" y="193357"/>
                      </a:lnTo>
                      <a:close/>
                      <a:moveTo>
                        <a:pt x="4266248" y="315277"/>
                      </a:moveTo>
                      <a:lnTo>
                        <a:pt x="4209098" y="315277"/>
                      </a:lnTo>
                      <a:lnTo>
                        <a:pt x="4098608" y="192405"/>
                      </a:lnTo>
                      <a:lnTo>
                        <a:pt x="4036695" y="192405"/>
                      </a:lnTo>
                      <a:lnTo>
                        <a:pt x="4036695" y="315277"/>
                      </a:lnTo>
                      <a:lnTo>
                        <a:pt x="3992880" y="315277"/>
                      </a:lnTo>
                      <a:lnTo>
                        <a:pt x="3992880" y="5715"/>
                      </a:lnTo>
                      <a:lnTo>
                        <a:pt x="4085273" y="5715"/>
                      </a:lnTo>
                      <a:cubicBezTo>
                        <a:pt x="4105275" y="5715"/>
                        <a:pt x="4121468" y="6667"/>
                        <a:pt x="4134803" y="9525"/>
                      </a:cubicBezTo>
                      <a:cubicBezTo>
                        <a:pt x="4148138" y="12382"/>
                        <a:pt x="4160520" y="16192"/>
                        <a:pt x="4170998" y="22860"/>
                      </a:cubicBezTo>
                      <a:cubicBezTo>
                        <a:pt x="4183380" y="29527"/>
                        <a:pt x="4191953" y="39052"/>
                        <a:pt x="4198620" y="49530"/>
                      </a:cubicBezTo>
                      <a:cubicBezTo>
                        <a:pt x="4205288" y="60007"/>
                        <a:pt x="4209098" y="74295"/>
                        <a:pt x="4209098" y="90488"/>
                      </a:cubicBezTo>
                      <a:cubicBezTo>
                        <a:pt x="4209098" y="112395"/>
                        <a:pt x="4203383" y="131445"/>
                        <a:pt x="4191000" y="146685"/>
                      </a:cubicBezTo>
                      <a:cubicBezTo>
                        <a:pt x="4178618" y="161925"/>
                        <a:pt x="4162425" y="173355"/>
                        <a:pt x="4141470" y="180975"/>
                      </a:cubicBezTo>
                      <a:lnTo>
                        <a:pt x="4266248" y="315277"/>
                      </a:lnTo>
                      <a:lnTo>
                        <a:pt x="4266248" y="315277"/>
                      </a:lnTo>
                      <a:close/>
                      <a:moveTo>
                        <a:pt x="4163378" y="93345"/>
                      </a:moveTo>
                      <a:cubicBezTo>
                        <a:pt x="4163378" y="84772"/>
                        <a:pt x="4161473" y="76200"/>
                        <a:pt x="4158615" y="69532"/>
                      </a:cubicBezTo>
                      <a:cubicBezTo>
                        <a:pt x="4155758" y="62865"/>
                        <a:pt x="4150043" y="57150"/>
                        <a:pt x="4142423" y="52388"/>
                      </a:cubicBezTo>
                      <a:cubicBezTo>
                        <a:pt x="4135755" y="48577"/>
                        <a:pt x="4128135" y="45720"/>
                        <a:pt x="4119563" y="43815"/>
                      </a:cubicBezTo>
                      <a:cubicBezTo>
                        <a:pt x="4110990" y="41910"/>
                        <a:pt x="4100513" y="40957"/>
                        <a:pt x="4089083" y="40957"/>
                      </a:cubicBezTo>
                      <a:lnTo>
                        <a:pt x="4036695" y="40957"/>
                      </a:lnTo>
                      <a:lnTo>
                        <a:pt x="4036695" y="158115"/>
                      </a:lnTo>
                      <a:lnTo>
                        <a:pt x="4081463" y="158115"/>
                      </a:lnTo>
                      <a:cubicBezTo>
                        <a:pt x="4095750" y="158115"/>
                        <a:pt x="4107180" y="157163"/>
                        <a:pt x="4117658" y="154305"/>
                      </a:cubicBezTo>
                      <a:cubicBezTo>
                        <a:pt x="4128135" y="152400"/>
                        <a:pt x="4136708" y="147638"/>
                        <a:pt x="4144328" y="140970"/>
                      </a:cubicBezTo>
                      <a:cubicBezTo>
                        <a:pt x="4150995" y="135255"/>
                        <a:pt x="4155758" y="128588"/>
                        <a:pt x="4158615" y="120967"/>
                      </a:cubicBezTo>
                      <a:cubicBezTo>
                        <a:pt x="4161473" y="114300"/>
                        <a:pt x="4163378" y="104775"/>
                        <a:pt x="4163378" y="93345"/>
                      </a:cubicBezTo>
                      <a:lnTo>
                        <a:pt x="4163378" y="93345"/>
                      </a:lnTo>
                      <a:close/>
                      <a:moveTo>
                        <a:pt x="4526280" y="315277"/>
                      </a:moveTo>
                      <a:lnTo>
                        <a:pt x="4309110" y="315277"/>
                      </a:lnTo>
                      <a:lnTo>
                        <a:pt x="4309110" y="5715"/>
                      </a:lnTo>
                      <a:lnTo>
                        <a:pt x="4526280" y="5715"/>
                      </a:lnTo>
                      <a:lnTo>
                        <a:pt x="4526280" y="41910"/>
                      </a:lnTo>
                      <a:lnTo>
                        <a:pt x="4352925" y="41910"/>
                      </a:lnTo>
                      <a:lnTo>
                        <a:pt x="4352925" y="126682"/>
                      </a:lnTo>
                      <a:lnTo>
                        <a:pt x="4526280" y="126682"/>
                      </a:lnTo>
                      <a:lnTo>
                        <a:pt x="4526280" y="162877"/>
                      </a:lnTo>
                      <a:lnTo>
                        <a:pt x="4352925" y="162877"/>
                      </a:lnTo>
                      <a:lnTo>
                        <a:pt x="4352925" y="279082"/>
                      </a:lnTo>
                      <a:lnTo>
                        <a:pt x="4526280" y="279082"/>
                      </a:lnTo>
                      <a:lnTo>
                        <a:pt x="4526280" y="315277"/>
                      </a:lnTo>
                      <a:lnTo>
                        <a:pt x="4526280" y="3152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271">
                  <a:extLst>
                    <a:ext uri="{FF2B5EF4-FFF2-40B4-BE49-F238E27FC236}">
                      <a16:creationId xmlns:a16="http://schemas.microsoft.com/office/drawing/2014/main" id="{4F65A046-FDAF-A2AB-E3FD-62C8088D8C60}"/>
                    </a:ext>
                  </a:extLst>
                </p:cNvPr>
                <p:cNvSpPr/>
                <p:nvPr/>
              </p:nvSpPr>
              <p:spPr>
                <a:xfrm>
                  <a:off x="3904297" y="4681537"/>
                  <a:ext cx="4530089" cy="324802"/>
                </a:xfrm>
                <a:custGeom>
                  <a:avLst/>
                  <a:gdLst>
                    <a:gd name="connsiteX0" fmla="*/ 2476500 w 4530089"/>
                    <a:gd name="connsiteY0" fmla="*/ 324803 h 324802"/>
                    <a:gd name="connsiteX1" fmla="*/ 2412683 w 4530089"/>
                    <a:gd name="connsiteY1" fmla="*/ 314325 h 324802"/>
                    <a:gd name="connsiteX2" fmla="*/ 2364105 w 4530089"/>
                    <a:gd name="connsiteY2" fmla="*/ 282893 h 324802"/>
                    <a:gd name="connsiteX3" fmla="*/ 2332672 w 4530089"/>
                    <a:gd name="connsiteY3" fmla="*/ 232410 h 324802"/>
                    <a:gd name="connsiteX4" fmla="*/ 2322195 w 4530089"/>
                    <a:gd name="connsiteY4" fmla="*/ 163830 h 324802"/>
                    <a:gd name="connsiteX5" fmla="*/ 2332672 w 4530089"/>
                    <a:gd name="connsiteY5" fmla="*/ 95250 h 324802"/>
                    <a:gd name="connsiteX6" fmla="*/ 2364105 w 4530089"/>
                    <a:gd name="connsiteY6" fmla="*/ 43815 h 324802"/>
                    <a:gd name="connsiteX7" fmla="*/ 2412683 w 4530089"/>
                    <a:gd name="connsiteY7" fmla="*/ 12382 h 324802"/>
                    <a:gd name="connsiteX8" fmla="*/ 2476500 w 4530089"/>
                    <a:gd name="connsiteY8" fmla="*/ 1905 h 324802"/>
                    <a:gd name="connsiteX9" fmla="*/ 2540318 w 4530089"/>
                    <a:gd name="connsiteY9" fmla="*/ 13335 h 324802"/>
                    <a:gd name="connsiteX10" fmla="*/ 2588895 w 4530089"/>
                    <a:gd name="connsiteY10" fmla="*/ 44768 h 324802"/>
                    <a:gd name="connsiteX11" fmla="*/ 2620328 w 4530089"/>
                    <a:gd name="connsiteY11" fmla="*/ 96203 h 324802"/>
                    <a:gd name="connsiteX12" fmla="*/ 2630805 w 4530089"/>
                    <a:gd name="connsiteY12" fmla="*/ 164782 h 324802"/>
                    <a:gd name="connsiteX13" fmla="*/ 2619375 w 4530089"/>
                    <a:gd name="connsiteY13" fmla="*/ 233363 h 324802"/>
                    <a:gd name="connsiteX14" fmla="*/ 2587943 w 4530089"/>
                    <a:gd name="connsiteY14" fmla="*/ 283845 h 324802"/>
                    <a:gd name="connsiteX15" fmla="*/ 2539365 w 4530089"/>
                    <a:gd name="connsiteY15" fmla="*/ 315278 h 324802"/>
                    <a:gd name="connsiteX16" fmla="*/ 2476500 w 4530089"/>
                    <a:gd name="connsiteY16" fmla="*/ 324803 h 324802"/>
                    <a:gd name="connsiteX17" fmla="*/ 2476500 w 4530089"/>
                    <a:gd name="connsiteY17" fmla="*/ 324803 h 324802"/>
                    <a:gd name="connsiteX18" fmla="*/ 2476500 w 4530089"/>
                    <a:gd name="connsiteY18" fmla="*/ 1905 h 324802"/>
                    <a:gd name="connsiteX19" fmla="*/ 2413635 w 4530089"/>
                    <a:gd name="connsiteY19" fmla="*/ 12382 h 324802"/>
                    <a:gd name="connsiteX20" fmla="*/ 2366010 w 4530089"/>
                    <a:gd name="connsiteY20" fmla="*/ 43815 h 324802"/>
                    <a:gd name="connsiteX21" fmla="*/ 2335530 w 4530089"/>
                    <a:gd name="connsiteY21" fmla="*/ 95250 h 324802"/>
                    <a:gd name="connsiteX22" fmla="*/ 2325053 w 4530089"/>
                    <a:gd name="connsiteY22" fmla="*/ 162878 h 324802"/>
                    <a:gd name="connsiteX23" fmla="*/ 2335530 w 4530089"/>
                    <a:gd name="connsiteY23" fmla="*/ 230505 h 324802"/>
                    <a:gd name="connsiteX24" fmla="*/ 2366010 w 4530089"/>
                    <a:gd name="connsiteY24" fmla="*/ 280988 h 324802"/>
                    <a:gd name="connsiteX25" fmla="*/ 2413635 w 4530089"/>
                    <a:gd name="connsiteY25" fmla="*/ 312420 h 324802"/>
                    <a:gd name="connsiteX26" fmla="*/ 2476500 w 4530089"/>
                    <a:gd name="connsiteY26" fmla="*/ 322897 h 324802"/>
                    <a:gd name="connsiteX27" fmla="*/ 2539365 w 4530089"/>
                    <a:gd name="connsiteY27" fmla="*/ 312420 h 324802"/>
                    <a:gd name="connsiteX28" fmla="*/ 2586990 w 4530089"/>
                    <a:gd name="connsiteY28" fmla="*/ 280988 h 324802"/>
                    <a:gd name="connsiteX29" fmla="*/ 2617470 w 4530089"/>
                    <a:gd name="connsiteY29" fmla="*/ 230505 h 324802"/>
                    <a:gd name="connsiteX30" fmla="*/ 2627947 w 4530089"/>
                    <a:gd name="connsiteY30" fmla="*/ 161925 h 324802"/>
                    <a:gd name="connsiteX31" fmla="*/ 2617470 w 4530089"/>
                    <a:gd name="connsiteY31" fmla="*/ 94297 h 324802"/>
                    <a:gd name="connsiteX32" fmla="*/ 2586990 w 4530089"/>
                    <a:gd name="connsiteY32" fmla="*/ 43815 h 324802"/>
                    <a:gd name="connsiteX33" fmla="*/ 2539365 w 4530089"/>
                    <a:gd name="connsiteY33" fmla="*/ 13335 h 324802"/>
                    <a:gd name="connsiteX34" fmla="*/ 2476500 w 4530089"/>
                    <a:gd name="connsiteY34" fmla="*/ 1905 h 324802"/>
                    <a:gd name="connsiteX35" fmla="*/ 2476500 w 4530089"/>
                    <a:gd name="connsiteY35" fmla="*/ 1905 h 324802"/>
                    <a:gd name="connsiteX36" fmla="*/ 461010 w 4530089"/>
                    <a:gd name="connsiteY36" fmla="*/ 324803 h 324802"/>
                    <a:gd name="connsiteX37" fmla="*/ 397192 w 4530089"/>
                    <a:gd name="connsiteY37" fmla="*/ 314325 h 324802"/>
                    <a:gd name="connsiteX38" fmla="*/ 348615 w 4530089"/>
                    <a:gd name="connsiteY38" fmla="*/ 282893 h 324802"/>
                    <a:gd name="connsiteX39" fmla="*/ 318135 w 4530089"/>
                    <a:gd name="connsiteY39" fmla="*/ 232410 h 324802"/>
                    <a:gd name="connsiteX40" fmla="*/ 307657 w 4530089"/>
                    <a:gd name="connsiteY40" fmla="*/ 163830 h 324802"/>
                    <a:gd name="connsiteX41" fmla="*/ 318135 w 4530089"/>
                    <a:gd name="connsiteY41" fmla="*/ 95250 h 324802"/>
                    <a:gd name="connsiteX42" fmla="*/ 349567 w 4530089"/>
                    <a:gd name="connsiteY42" fmla="*/ 43815 h 324802"/>
                    <a:gd name="connsiteX43" fmla="*/ 398145 w 4530089"/>
                    <a:gd name="connsiteY43" fmla="*/ 12382 h 324802"/>
                    <a:gd name="connsiteX44" fmla="*/ 461963 w 4530089"/>
                    <a:gd name="connsiteY44" fmla="*/ 1905 h 324802"/>
                    <a:gd name="connsiteX45" fmla="*/ 525780 w 4530089"/>
                    <a:gd name="connsiteY45" fmla="*/ 13335 h 324802"/>
                    <a:gd name="connsiteX46" fmla="*/ 574357 w 4530089"/>
                    <a:gd name="connsiteY46" fmla="*/ 44768 h 324802"/>
                    <a:gd name="connsiteX47" fmla="*/ 605790 w 4530089"/>
                    <a:gd name="connsiteY47" fmla="*/ 96203 h 324802"/>
                    <a:gd name="connsiteX48" fmla="*/ 616268 w 4530089"/>
                    <a:gd name="connsiteY48" fmla="*/ 164782 h 324802"/>
                    <a:gd name="connsiteX49" fmla="*/ 604838 w 4530089"/>
                    <a:gd name="connsiteY49" fmla="*/ 233363 h 324802"/>
                    <a:gd name="connsiteX50" fmla="*/ 573405 w 4530089"/>
                    <a:gd name="connsiteY50" fmla="*/ 283845 h 324802"/>
                    <a:gd name="connsiteX51" fmla="*/ 524828 w 4530089"/>
                    <a:gd name="connsiteY51" fmla="*/ 315278 h 324802"/>
                    <a:gd name="connsiteX52" fmla="*/ 461010 w 4530089"/>
                    <a:gd name="connsiteY52" fmla="*/ 324803 h 324802"/>
                    <a:gd name="connsiteX53" fmla="*/ 461010 w 4530089"/>
                    <a:gd name="connsiteY53" fmla="*/ 324803 h 324802"/>
                    <a:gd name="connsiteX54" fmla="*/ 461010 w 4530089"/>
                    <a:gd name="connsiteY54" fmla="*/ 1905 h 324802"/>
                    <a:gd name="connsiteX55" fmla="*/ 398145 w 4530089"/>
                    <a:gd name="connsiteY55" fmla="*/ 12382 h 324802"/>
                    <a:gd name="connsiteX56" fmla="*/ 350520 w 4530089"/>
                    <a:gd name="connsiteY56" fmla="*/ 43815 h 324802"/>
                    <a:gd name="connsiteX57" fmla="*/ 320040 w 4530089"/>
                    <a:gd name="connsiteY57" fmla="*/ 95250 h 324802"/>
                    <a:gd name="connsiteX58" fmla="*/ 309563 w 4530089"/>
                    <a:gd name="connsiteY58" fmla="*/ 162878 h 324802"/>
                    <a:gd name="connsiteX59" fmla="*/ 320040 w 4530089"/>
                    <a:gd name="connsiteY59" fmla="*/ 230505 h 324802"/>
                    <a:gd name="connsiteX60" fmla="*/ 350520 w 4530089"/>
                    <a:gd name="connsiteY60" fmla="*/ 280988 h 324802"/>
                    <a:gd name="connsiteX61" fmla="*/ 398145 w 4530089"/>
                    <a:gd name="connsiteY61" fmla="*/ 312420 h 324802"/>
                    <a:gd name="connsiteX62" fmla="*/ 461010 w 4530089"/>
                    <a:gd name="connsiteY62" fmla="*/ 322897 h 324802"/>
                    <a:gd name="connsiteX63" fmla="*/ 523875 w 4530089"/>
                    <a:gd name="connsiteY63" fmla="*/ 312420 h 324802"/>
                    <a:gd name="connsiteX64" fmla="*/ 571500 w 4530089"/>
                    <a:gd name="connsiteY64" fmla="*/ 280988 h 324802"/>
                    <a:gd name="connsiteX65" fmla="*/ 601980 w 4530089"/>
                    <a:gd name="connsiteY65" fmla="*/ 230505 h 324802"/>
                    <a:gd name="connsiteX66" fmla="*/ 612457 w 4530089"/>
                    <a:gd name="connsiteY66" fmla="*/ 161925 h 324802"/>
                    <a:gd name="connsiteX67" fmla="*/ 601980 w 4530089"/>
                    <a:gd name="connsiteY67" fmla="*/ 94297 h 324802"/>
                    <a:gd name="connsiteX68" fmla="*/ 571500 w 4530089"/>
                    <a:gd name="connsiteY68" fmla="*/ 43815 h 324802"/>
                    <a:gd name="connsiteX69" fmla="*/ 523875 w 4530089"/>
                    <a:gd name="connsiteY69" fmla="*/ 13335 h 324802"/>
                    <a:gd name="connsiteX70" fmla="*/ 461010 w 4530089"/>
                    <a:gd name="connsiteY70" fmla="*/ 1905 h 324802"/>
                    <a:gd name="connsiteX71" fmla="*/ 461010 w 4530089"/>
                    <a:gd name="connsiteY71" fmla="*/ 1905 h 324802"/>
                    <a:gd name="connsiteX72" fmla="*/ 2139315 w 4530089"/>
                    <a:gd name="connsiteY72" fmla="*/ 323850 h 324802"/>
                    <a:gd name="connsiteX73" fmla="*/ 2074545 w 4530089"/>
                    <a:gd name="connsiteY73" fmla="*/ 317182 h 324802"/>
                    <a:gd name="connsiteX74" fmla="*/ 2016443 w 4530089"/>
                    <a:gd name="connsiteY74" fmla="*/ 298132 h 324802"/>
                    <a:gd name="connsiteX75" fmla="*/ 2015490 w 4530089"/>
                    <a:gd name="connsiteY75" fmla="*/ 298132 h 324802"/>
                    <a:gd name="connsiteX76" fmla="*/ 2015490 w 4530089"/>
                    <a:gd name="connsiteY76" fmla="*/ 244793 h 324802"/>
                    <a:gd name="connsiteX77" fmla="*/ 2019300 w 4530089"/>
                    <a:gd name="connsiteY77" fmla="*/ 244793 h 324802"/>
                    <a:gd name="connsiteX78" fmla="*/ 2077403 w 4530089"/>
                    <a:gd name="connsiteY78" fmla="*/ 275272 h 324802"/>
                    <a:gd name="connsiteX79" fmla="*/ 2138363 w 4530089"/>
                    <a:gd name="connsiteY79" fmla="*/ 285750 h 324802"/>
                    <a:gd name="connsiteX80" fmla="*/ 2201228 w 4530089"/>
                    <a:gd name="connsiteY80" fmla="*/ 271463 h 324802"/>
                    <a:gd name="connsiteX81" fmla="*/ 2223135 w 4530089"/>
                    <a:gd name="connsiteY81" fmla="*/ 234315 h 324802"/>
                    <a:gd name="connsiteX82" fmla="*/ 2212658 w 4530089"/>
                    <a:gd name="connsiteY82" fmla="*/ 204788 h 324802"/>
                    <a:gd name="connsiteX83" fmla="*/ 2180272 w 4530089"/>
                    <a:gd name="connsiteY83" fmla="*/ 189547 h 324802"/>
                    <a:gd name="connsiteX84" fmla="*/ 2144078 w 4530089"/>
                    <a:gd name="connsiteY84" fmla="*/ 182880 h 324802"/>
                    <a:gd name="connsiteX85" fmla="*/ 2103120 w 4530089"/>
                    <a:gd name="connsiteY85" fmla="*/ 176213 h 324802"/>
                    <a:gd name="connsiteX86" fmla="*/ 2037397 w 4530089"/>
                    <a:gd name="connsiteY86" fmla="*/ 145732 h 324802"/>
                    <a:gd name="connsiteX87" fmla="*/ 2015490 w 4530089"/>
                    <a:gd name="connsiteY87" fmla="*/ 89535 h 324802"/>
                    <a:gd name="connsiteX88" fmla="*/ 2050733 w 4530089"/>
                    <a:gd name="connsiteY88" fmla="*/ 24765 h 324802"/>
                    <a:gd name="connsiteX89" fmla="*/ 2140268 w 4530089"/>
                    <a:gd name="connsiteY89" fmla="*/ 0 h 324802"/>
                    <a:gd name="connsiteX90" fmla="*/ 2204085 w 4530089"/>
                    <a:gd name="connsiteY90" fmla="*/ 6668 h 324802"/>
                    <a:gd name="connsiteX91" fmla="*/ 2255520 w 4530089"/>
                    <a:gd name="connsiteY91" fmla="*/ 21907 h 324802"/>
                    <a:gd name="connsiteX92" fmla="*/ 2256472 w 4530089"/>
                    <a:gd name="connsiteY92" fmla="*/ 21907 h 324802"/>
                    <a:gd name="connsiteX93" fmla="*/ 2256472 w 4530089"/>
                    <a:gd name="connsiteY93" fmla="*/ 72390 h 324802"/>
                    <a:gd name="connsiteX94" fmla="*/ 2252663 w 4530089"/>
                    <a:gd name="connsiteY94" fmla="*/ 72390 h 324802"/>
                    <a:gd name="connsiteX95" fmla="*/ 2203133 w 4530089"/>
                    <a:gd name="connsiteY95" fmla="*/ 47625 h 324802"/>
                    <a:gd name="connsiteX96" fmla="*/ 2140268 w 4530089"/>
                    <a:gd name="connsiteY96" fmla="*/ 38100 h 324802"/>
                    <a:gd name="connsiteX97" fmla="*/ 2084070 w 4530089"/>
                    <a:gd name="connsiteY97" fmla="*/ 51435 h 324802"/>
                    <a:gd name="connsiteX98" fmla="*/ 2063115 w 4530089"/>
                    <a:gd name="connsiteY98" fmla="*/ 85725 h 324802"/>
                    <a:gd name="connsiteX99" fmla="*/ 2073593 w 4530089"/>
                    <a:gd name="connsiteY99" fmla="*/ 115253 h 324802"/>
                    <a:gd name="connsiteX100" fmla="*/ 2110740 w 4530089"/>
                    <a:gd name="connsiteY100" fmla="*/ 131445 h 324802"/>
                    <a:gd name="connsiteX101" fmla="*/ 2150745 w 4530089"/>
                    <a:gd name="connsiteY101" fmla="*/ 138113 h 324802"/>
                    <a:gd name="connsiteX102" fmla="*/ 2195513 w 4530089"/>
                    <a:gd name="connsiteY102" fmla="*/ 146685 h 324802"/>
                    <a:gd name="connsiteX103" fmla="*/ 2251710 w 4530089"/>
                    <a:gd name="connsiteY103" fmla="*/ 174307 h 324802"/>
                    <a:gd name="connsiteX104" fmla="*/ 2270760 w 4530089"/>
                    <a:gd name="connsiteY104" fmla="*/ 226695 h 324802"/>
                    <a:gd name="connsiteX105" fmla="*/ 2261235 w 4530089"/>
                    <a:gd name="connsiteY105" fmla="*/ 262890 h 324802"/>
                    <a:gd name="connsiteX106" fmla="*/ 2235518 w 4530089"/>
                    <a:gd name="connsiteY106" fmla="*/ 293370 h 324802"/>
                    <a:gd name="connsiteX107" fmla="*/ 2193608 w 4530089"/>
                    <a:gd name="connsiteY107" fmla="*/ 314325 h 324802"/>
                    <a:gd name="connsiteX108" fmla="*/ 2139315 w 4530089"/>
                    <a:gd name="connsiteY108" fmla="*/ 323850 h 324802"/>
                    <a:gd name="connsiteX109" fmla="*/ 2139315 w 4530089"/>
                    <a:gd name="connsiteY109" fmla="*/ 323850 h 324802"/>
                    <a:gd name="connsiteX110" fmla="*/ 2017395 w 4530089"/>
                    <a:gd name="connsiteY110" fmla="*/ 297180 h 324802"/>
                    <a:gd name="connsiteX111" fmla="*/ 2074545 w 4530089"/>
                    <a:gd name="connsiteY111" fmla="*/ 315278 h 324802"/>
                    <a:gd name="connsiteX112" fmla="*/ 2138363 w 4530089"/>
                    <a:gd name="connsiteY112" fmla="*/ 321945 h 324802"/>
                    <a:gd name="connsiteX113" fmla="*/ 2194560 w 4530089"/>
                    <a:gd name="connsiteY113" fmla="*/ 314325 h 324802"/>
                    <a:gd name="connsiteX114" fmla="*/ 2235518 w 4530089"/>
                    <a:gd name="connsiteY114" fmla="*/ 293370 h 324802"/>
                    <a:gd name="connsiteX115" fmla="*/ 2260283 w 4530089"/>
                    <a:gd name="connsiteY115" fmla="*/ 263843 h 324802"/>
                    <a:gd name="connsiteX116" fmla="*/ 2268855 w 4530089"/>
                    <a:gd name="connsiteY116" fmla="*/ 228600 h 324802"/>
                    <a:gd name="connsiteX117" fmla="*/ 2250758 w 4530089"/>
                    <a:gd name="connsiteY117" fmla="*/ 177165 h 324802"/>
                    <a:gd name="connsiteX118" fmla="*/ 2195513 w 4530089"/>
                    <a:gd name="connsiteY118" fmla="*/ 149543 h 324802"/>
                    <a:gd name="connsiteX119" fmla="*/ 2151697 w 4530089"/>
                    <a:gd name="connsiteY119" fmla="*/ 140970 h 324802"/>
                    <a:gd name="connsiteX120" fmla="*/ 2111693 w 4530089"/>
                    <a:gd name="connsiteY120" fmla="*/ 134303 h 324802"/>
                    <a:gd name="connsiteX121" fmla="*/ 2073593 w 4530089"/>
                    <a:gd name="connsiteY121" fmla="*/ 117157 h 324802"/>
                    <a:gd name="connsiteX122" fmla="*/ 2063115 w 4530089"/>
                    <a:gd name="connsiteY122" fmla="*/ 85725 h 324802"/>
                    <a:gd name="connsiteX123" fmla="*/ 2085022 w 4530089"/>
                    <a:gd name="connsiteY123" fmla="*/ 49530 h 324802"/>
                    <a:gd name="connsiteX124" fmla="*/ 2142172 w 4530089"/>
                    <a:gd name="connsiteY124" fmla="*/ 35243 h 324802"/>
                    <a:gd name="connsiteX125" fmla="*/ 2205038 w 4530089"/>
                    <a:gd name="connsiteY125" fmla="*/ 44768 h 324802"/>
                    <a:gd name="connsiteX126" fmla="*/ 2254568 w 4530089"/>
                    <a:gd name="connsiteY126" fmla="*/ 69532 h 324802"/>
                    <a:gd name="connsiteX127" fmla="*/ 2255520 w 4530089"/>
                    <a:gd name="connsiteY127" fmla="*/ 69532 h 324802"/>
                    <a:gd name="connsiteX128" fmla="*/ 2255520 w 4530089"/>
                    <a:gd name="connsiteY128" fmla="*/ 22860 h 324802"/>
                    <a:gd name="connsiteX129" fmla="*/ 2205038 w 4530089"/>
                    <a:gd name="connsiteY129" fmla="*/ 7620 h 324802"/>
                    <a:gd name="connsiteX130" fmla="*/ 2141220 w 4530089"/>
                    <a:gd name="connsiteY130" fmla="*/ 953 h 324802"/>
                    <a:gd name="connsiteX131" fmla="*/ 2052637 w 4530089"/>
                    <a:gd name="connsiteY131" fmla="*/ 25718 h 324802"/>
                    <a:gd name="connsiteX132" fmla="*/ 2018347 w 4530089"/>
                    <a:gd name="connsiteY132" fmla="*/ 88582 h 324802"/>
                    <a:gd name="connsiteX133" fmla="*/ 2039303 w 4530089"/>
                    <a:gd name="connsiteY133" fmla="*/ 142875 h 324802"/>
                    <a:gd name="connsiteX134" fmla="*/ 2104072 w 4530089"/>
                    <a:gd name="connsiteY134" fmla="*/ 172403 h 324802"/>
                    <a:gd name="connsiteX135" fmla="*/ 2145030 w 4530089"/>
                    <a:gd name="connsiteY135" fmla="*/ 179070 h 324802"/>
                    <a:gd name="connsiteX136" fmla="*/ 2181225 w 4530089"/>
                    <a:gd name="connsiteY136" fmla="*/ 185738 h 324802"/>
                    <a:gd name="connsiteX137" fmla="*/ 2214563 w 4530089"/>
                    <a:gd name="connsiteY137" fmla="*/ 200978 h 324802"/>
                    <a:gd name="connsiteX138" fmla="*/ 2225993 w 4530089"/>
                    <a:gd name="connsiteY138" fmla="*/ 232410 h 324802"/>
                    <a:gd name="connsiteX139" fmla="*/ 2203133 w 4530089"/>
                    <a:gd name="connsiteY139" fmla="*/ 271463 h 324802"/>
                    <a:gd name="connsiteX140" fmla="*/ 2139315 w 4530089"/>
                    <a:gd name="connsiteY140" fmla="*/ 285750 h 324802"/>
                    <a:gd name="connsiteX141" fmla="*/ 2077403 w 4530089"/>
                    <a:gd name="connsiteY141" fmla="*/ 275272 h 324802"/>
                    <a:gd name="connsiteX142" fmla="*/ 2019300 w 4530089"/>
                    <a:gd name="connsiteY142" fmla="*/ 244793 h 324802"/>
                    <a:gd name="connsiteX143" fmla="*/ 2017395 w 4530089"/>
                    <a:gd name="connsiteY143" fmla="*/ 244793 h 324802"/>
                    <a:gd name="connsiteX144" fmla="*/ 2017395 w 4530089"/>
                    <a:gd name="connsiteY144" fmla="*/ 297180 h 324802"/>
                    <a:gd name="connsiteX145" fmla="*/ 2017395 w 4530089"/>
                    <a:gd name="connsiteY145" fmla="*/ 297180 h 324802"/>
                    <a:gd name="connsiteX146" fmla="*/ 123825 w 4530089"/>
                    <a:gd name="connsiteY146" fmla="*/ 323850 h 324802"/>
                    <a:gd name="connsiteX147" fmla="*/ 59055 w 4530089"/>
                    <a:gd name="connsiteY147" fmla="*/ 317182 h 324802"/>
                    <a:gd name="connsiteX148" fmla="*/ 952 w 4530089"/>
                    <a:gd name="connsiteY148" fmla="*/ 298132 h 324802"/>
                    <a:gd name="connsiteX149" fmla="*/ 0 w 4530089"/>
                    <a:gd name="connsiteY149" fmla="*/ 298132 h 324802"/>
                    <a:gd name="connsiteX150" fmla="*/ 0 w 4530089"/>
                    <a:gd name="connsiteY150" fmla="*/ 244793 h 324802"/>
                    <a:gd name="connsiteX151" fmla="*/ 3810 w 4530089"/>
                    <a:gd name="connsiteY151" fmla="*/ 244793 h 324802"/>
                    <a:gd name="connsiteX152" fmla="*/ 61913 w 4530089"/>
                    <a:gd name="connsiteY152" fmla="*/ 275272 h 324802"/>
                    <a:gd name="connsiteX153" fmla="*/ 122873 w 4530089"/>
                    <a:gd name="connsiteY153" fmla="*/ 285750 h 324802"/>
                    <a:gd name="connsiteX154" fmla="*/ 185738 w 4530089"/>
                    <a:gd name="connsiteY154" fmla="*/ 271463 h 324802"/>
                    <a:gd name="connsiteX155" fmla="*/ 207645 w 4530089"/>
                    <a:gd name="connsiteY155" fmla="*/ 234315 h 324802"/>
                    <a:gd name="connsiteX156" fmla="*/ 197167 w 4530089"/>
                    <a:gd name="connsiteY156" fmla="*/ 204788 h 324802"/>
                    <a:gd name="connsiteX157" fmla="*/ 164782 w 4530089"/>
                    <a:gd name="connsiteY157" fmla="*/ 189547 h 324802"/>
                    <a:gd name="connsiteX158" fmla="*/ 128588 w 4530089"/>
                    <a:gd name="connsiteY158" fmla="*/ 182880 h 324802"/>
                    <a:gd name="connsiteX159" fmla="*/ 87630 w 4530089"/>
                    <a:gd name="connsiteY159" fmla="*/ 176213 h 324802"/>
                    <a:gd name="connsiteX160" fmla="*/ 21907 w 4530089"/>
                    <a:gd name="connsiteY160" fmla="*/ 145732 h 324802"/>
                    <a:gd name="connsiteX161" fmla="*/ 0 w 4530089"/>
                    <a:gd name="connsiteY161" fmla="*/ 89535 h 324802"/>
                    <a:gd name="connsiteX162" fmla="*/ 35242 w 4530089"/>
                    <a:gd name="connsiteY162" fmla="*/ 24765 h 324802"/>
                    <a:gd name="connsiteX163" fmla="*/ 124777 w 4530089"/>
                    <a:gd name="connsiteY163" fmla="*/ 0 h 324802"/>
                    <a:gd name="connsiteX164" fmla="*/ 188595 w 4530089"/>
                    <a:gd name="connsiteY164" fmla="*/ 6668 h 324802"/>
                    <a:gd name="connsiteX165" fmla="*/ 240030 w 4530089"/>
                    <a:gd name="connsiteY165" fmla="*/ 21907 h 324802"/>
                    <a:gd name="connsiteX166" fmla="*/ 240982 w 4530089"/>
                    <a:gd name="connsiteY166" fmla="*/ 21907 h 324802"/>
                    <a:gd name="connsiteX167" fmla="*/ 240982 w 4530089"/>
                    <a:gd name="connsiteY167" fmla="*/ 72390 h 324802"/>
                    <a:gd name="connsiteX168" fmla="*/ 237173 w 4530089"/>
                    <a:gd name="connsiteY168" fmla="*/ 72390 h 324802"/>
                    <a:gd name="connsiteX169" fmla="*/ 187642 w 4530089"/>
                    <a:gd name="connsiteY169" fmla="*/ 47625 h 324802"/>
                    <a:gd name="connsiteX170" fmla="*/ 124777 w 4530089"/>
                    <a:gd name="connsiteY170" fmla="*/ 38100 h 324802"/>
                    <a:gd name="connsiteX171" fmla="*/ 68580 w 4530089"/>
                    <a:gd name="connsiteY171" fmla="*/ 51435 h 324802"/>
                    <a:gd name="connsiteX172" fmla="*/ 47625 w 4530089"/>
                    <a:gd name="connsiteY172" fmla="*/ 85725 h 324802"/>
                    <a:gd name="connsiteX173" fmla="*/ 58102 w 4530089"/>
                    <a:gd name="connsiteY173" fmla="*/ 115253 h 324802"/>
                    <a:gd name="connsiteX174" fmla="*/ 95250 w 4530089"/>
                    <a:gd name="connsiteY174" fmla="*/ 131445 h 324802"/>
                    <a:gd name="connsiteX175" fmla="*/ 135255 w 4530089"/>
                    <a:gd name="connsiteY175" fmla="*/ 138113 h 324802"/>
                    <a:gd name="connsiteX176" fmla="*/ 180023 w 4530089"/>
                    <a:gd name="connsiteY176" fmla="*/ 146685 h 324802"/>
                    <a:gd name="connsiteX177" fmla="*/ 236220 w 4530089"/>
                    <a:gd name="connsiteY177" fmla="*/ 174307 h 324802"/>
                    <a:gd name="connsiteX178" fmla="*/ 255270 w 4530089"/>
                    <a:gd name="connsiteY178" fmla="*/ 226695 h 324802"/>
                    <a:gd name="connsiteX179" fmla="*/ 245745 w 4530089"/>
                    <a:gd name="connsiteY179" fmla="*/ 262890 h 324802"/>
                    <a:gd name="connsiteX180" fmla="*/ 220027 w 4530089"/>
                    <a:gd name="connsiteY180" fmla="*/ 293370 h 324802"/>
                    <a:gd name="connsiteX181" fmla="*/ 178117 w 4530089"/>
                    <a:gd name="connsiteY181" fmla="*/ 314325 h 324802"/>
                    <a:gd name="connsiteX182" fmla="*/ 123825 w 4530089"/>
                    <a:gd name="connsiteY182" fmla="*/ 323850 h 324802"/>
                    <a:gd name="connsiteX183" fmla="*/ 123825 w 4530089"/>
                    <a:gd name="connsiteY183" fmla="*/ 323850 h 324802"/>
                    <a:gd name="connsiteX184" fmla="*/ 2857 w 4530089"/>
                    <a:gd name="connsiteY184" fmla="*/ 297180 h 324802"/>
                    <a:gd name="connsiteX185" fmla="*/ 60007 w 4530089"/>
                    <a:gd name="connsiteY185" fmla="*/ 315278 h 324802"/>
                    <a:gd name="connsiteX186" fmla="*/ 123825 w 4530089"/>
                    <a:gd name="connsiteY186" fmla="*/ 321945 h 324802"/>
                    <a:gd name="connsiteX187" fmla="*/ 180023 w 4530089"/>
                    <a:gd name="connsiteY187" fmla="*/ 314325 h 324802"/>
                    <a:gd name="connsiteX188" fmla="*/ 220980 w 4530089"/>
                    <a:gd name="connsiteY188" fmla="*/ 293370 h 324802"/>
                    <a:gd name="connsiteX189" fmla="*/ 245745 w 4530089"/>
                    <a:gd name="connsiteY189" fmla="*/ 263843 h 324802"/>
                    <a:gd name="connsiteX190" fmla="*/ 254317 w 4530089"/>
                    <a:gd name="connsiteY190" fmla="*/ 228600 h 324802"/>
                    <a:gd name="connsiteX191" fmla="*/ 236220 w 4530089"/>
                    <a:gd name="connsiteY191" fmla="*/ 177165 h 324802"/>
                    <a:gd name="connsiteX192" fmla="*/ 180975 w 4530089"/>
                    <a:gd name="connsiteY192" fmla="*/ 149543 h 324802"/>
                    <a:gd name="connsiteX193" fmla="*/ 137160 w 4530089"/>
                    <a:gd name="connsiteY193" fmla="*/ 140970 h 324802"/>
                    <a:gd name="connsiteX194" fmla="*/ 97155 w 4530089"/>
                    <a:gd name="connsiteY194" fmla="*/ 134303 h 324802"/>
                    <a:gd name="connsiteX195" fmla="*/ 59055 w 4530089"/>
                    <a:gd name="connsiteY195" fmla="*/ 117157 h 324802"/>
                    <a:gd name="connsiteX196" fmla="*/ 47625 w 4530089"/>
                    <a:gd name="connsiteY196" fmla="*/ 85725 h 324802"/>
                    <a:gd name="connsiteX197" fmla="*/ 69532 w 4530089"/>
                    <a:gd name="connsiteY197" fmla="*/ 49530 h 324802"/>
                    <a:gd name="connsiteX198" fmla="*/ 126682 w 4530089"/>
                    <a:gd name="connsiteY198" fmla="*/ 35243 h 324802"/>
                    <a:gd name="connsiteX199" fmla="*/ 189548 w 4530089"/>
                    <a:gd name="connsiteY199" fmla="*/ 44768 h 324802"/>
                    <a:gd name="connsiteX200" fmla="*/ 239077 w 4530089"/>
                    <a:gd name="connsiteY200" fmla="*/ 69532 h 324802"/>
                    <a:gd name="connsiteX201" fmla="*/ 240982 w 4530089"/>
                    <a:gd name="connsiteY201" fmla="*/ 69532 h 324802"/>
                    <a:gd name="connsiteX202" fmla="*/ 240982 w 4530089"/>
                    <a:gd name="connsiteY202" fmla="*/ 22860 h 324802"/>
                    <a:gd name="connsiteX203" fmla="*/ 190500 w 4530089"/>
                    <a:gd name="connsiteY203" fmla="*/ 7620 h 324802"/>
                    <a:gd name="connsiteX204" fmla="*/ 126682 w 4530089"/>
                    <a:gd name="connsiteY204" fmla="*/ 953 h 324802"/>
                    <a:gd name="connsiteX205" fmla="*/ 38100 w 4530089"/>
                    <a:gd name="connsiteY205" fmla="*/ 25718 h 324802"/>
                    <a:gd name="connsiteX206" fmla="*/ 3810 w 4530089"/>
                    <a:gd name="connsiteY206" fmla="*/ 88582 h 324802"/>
                    <a:gd name="connsiteX207" fmla="*/ 24765 w 4530089"/>
                    <a:gd name="connsiteY207" fmla="*/ 142875 h 324802"/>
                    <a:gd name="connsiteX208" fmla="*/ 89535 w 4530089"/>
                    <a:gd name="connsiteY208" fmla="*/ 172403 h 324802"/>
                    <a:gd name="connsiteX209" fmla="*/ 130492 w 4530089"/>
                    <a:gd name="connsiteY209" fmla="*/ 179070 h 324802"/>
                    <a:gd name="connsiteX210" fmla="*/ 166688 w 4530089"/>
                    <a:gd name="connsiteY210" fmla="*/ 185738 h 324802"/>
                    <a:gd name="connsiteX211" fmla="*/ 200025 w 4530089"/>
                    <a:gd name="connsiteY211" fmla="*/ 200978 h 324802"/>
                    <a:gd name="connsiteX212" fmla="*/ 211455 w 4530089"/>
                    <a:gd name="connsiteY212" fmla="*/ 232410 h 324802"/>
                    <a:gd name="connsiteX213" fmla="*/ 188595 w 4530089"/>
                    <a:gd name="connsiteY213" fmla="*/ 271463 h 324802"/>
                    <a:gd name="connsiteX214" fmla="*/ 124777 w 4530089"/>
                    <a:gd name="connsiteY214" fmla="*/ 285750 h 324802"/>
                    <a:gd name="connsiteX215" fmla="*/ 62865 w 4530089"/>
                    <a:gd name="connsiteY215" fmla="*/ 275272 h 324802"/>
                    <a:gd name="connsiteX216" fmla="*/ 4763 w 4530089"/>
                    <a:gd name="connsiteY216" fmla="*/ 244793 h 324802"/>
                    <a:gd name="connsiteX217" fmla="*/ 2857 w 4530089"/>
                    <a:gd name="connsiteY217" fmla="*/ 244793 h 324802"/>
                    <a:gd name="connsiteX218" fmla="*/ 2857 w 4530089"/>
                    <a:gd name="connsiteY218" fmla="*/ 297180 h 324802"/>
                    <a:gd name="connsiteX219" fmla="*/ 2857 w 4530089"/>
                    <a:gd name="connsiteY219" fmla="*/ 297180 h 324802"/>
                    <a:gd name="connsiteX220" fmla="*/ 4530090 w 4530089"/>
                    <a:gd name="connsiteY220" fmla="*/ 318135 h 324802"/>
                    <a:gd name="connsiteX221" fmla="*/ 4310063 w 4530089"/>
                    <a:gd name="connsiteY221" fmla="*/ 318135 h 324802"/>
                    <a:gd name="connsiteX222" fmla="*/ 4310063 w 4530089"/>
                    <a:gd name="connsiteY222" fmla="*/ 6668 h 324802"/>
                    <a:gd name="connsiteX223" fmla="*/ 4530090 w 4530089"/>
                    <a:gd name="connsiteY223" fmla="*/ 6668 h 324802"/>
                    <a:gd name="connsiteX224" fmla="*/ 4530090 w 4530089"/>
                    <a:gd name="connsiteY224" fmla="*/ 45720 h 324802"/>
                    <a:gd name="connsiteX225" fmla="*/ 4356735 w 4530089"/>
                    <a:gd name="connsiteY225" fmla="*/ 45720 h 324802"/>
                    <a:gd name="connsiteX226" fmla="*/ 4356735 w 4530089"/>
                    <a:gd name="connsiteY226" fmla="*/ 128588 h 324802"/>
                    <a:gd name="connsiteX227" fmla="*/ 4530090 w 4530089"/>
                    <a:gd name="connsiteY227" fmla="*/ 128588 h 324802"/>
                    <a:gd name="connsiteX228" fmla="*/ 4530090 w 4530089"/>
                    <a:gd name="connsiteY228" fmla="*/ 167640 h 324802"/>
                    <a:gd name="connsiteX229" fmla="*/ 4356735 w 4530089"/>
                    <a:gd name="connsiteY229" fmla="*/ 167640 h 324802"/>
                    <a:gd name="connsiteX230" fmla="*/ 4356735 w 4530089"/>
                    <a:gd name="connsiteY230" fmla="*/ 280988 h 324802"/>
                    <a:gd name="connsiteX231" fmla="*/ 4530090 w 4530089"/>
                    <a:gd name="connsiteY231" fmla="*/ 280988 h 324802"/>
                    <a:gd name="connsiteX232" fmla="*/ 4530090 w 4530089"/>
                    <a:gd name="connsiteY232" fmla="*/ 318135 h 324802"/>
                    <a:gd name="connsiteX233" fmla="*/ 4530090 w 4530089"/>
                    <a:gd name="connsiteY233" fmla="*/ 318135 h 324802"/>
                    <a:gd name="connsiteX234" fmla="*/ 4312920 w 4530089"/>
                    <a:gd name="connsiteY234" fmla="*/ 316230 h 324802"/>
                    <a:gd name="connsiteX235" fmla="*/ 4528185 w 4530089"/>
                    <a:gd name="connsiteY235" fmla="*/ 316230 h 324802"/>
                    <a:gd name="connsiteX236" fmla="*/ 4528185 w 4530089"/>
                    <a:gd name="connsiteY236" fmla="*/ 281940 h 324802"/>
                    <a:gd name="connsiteX237" fmla="*/ 4354830 w 4530089"/>
                    <a:gd name="connsiteY237" fmla="*/ 281940 h 324802"/>
                    <a:gd name="connsiteX238" fmla="*/ 4354830 w 4530089"/>
                    <a:gd name="connsiteY238" fmla="*/ 164782 h 324802"/>
                    <a:gd name="connsiteX239" fmla="*/ 4528185 w 4530089"/>
                    <a:gd name="connsiteY239" fmla="*/ 164782 h 324802"/>
                    <a:gd name="connsiteX240" fmla="*/ 4528185 w 4530089"/>
                    <a:gd name="connsiteY240" fmla="*/ 130493 h 324802"/>
                    <a:gd name="connsiteX241" fmla="*/ 4354830 w 4530089"/>
                    <a:gd name="connsiteY241" fmla="*/ 130493 h 324802"/>
                    <a:gd name="connsiteX242" fmla="*/ 4354830 w 4530089"/>
                    <a:gd name="connsiteY242" fmla="*/ 43815 h 324802"/>
                    <a:gd name="connsiteX243" fmla="*/ 4528185 w 4530089"/>
                    <a:gd name="connsiteY243" fmla="*/ 43815 h 324802"/>
                    <a:gd name="connsiteX244" fmla="*/ 4528185 w 4530089"/>
                    <a:gd name="connsiteY244" fmla="*/ 9525 h 324802"/>
                    <a:gd name="connsiteX245" fmla="*/ 4312920 w 4530089"/>
                    <a:gd name="connsiteY245" fmla="*/ 9525 h 324802"/>
                    <a:gd name="connsiteX246" fmla="*/ 4312920 w 4530089"/>
                    <a:gd name="connsiteY246" fmla="*/ 316230 h 324802"/>
                    <a:gd name="connsiteX247" fmla="*/ 4312920 w 4530089"/>
                    <a:gd name="connsiteY247" fmla="*/ 316230 h 324802"/>
                    <a:gd name="connsiteX248" fmla="*/ 4271010 w 4530089"/>
                    <a:gd name="connsiteY248" fmla="*/ 318135 h 324802"/>
                    <a:gd name="connsiteX249" fmla="*/ 4211955 w 4530089"/>
                    <a:gd name="connsiteY249" fmla="*/ 318135 h 324802"/>
                    <a:gd name="connsiteX250" fmla="*/ 4100513 w 4530089"/>
                    <a:gd name="connsiteY250" fmla="*/ 194310 h 324802"/>
                    <a:gd name="connsiteX251" fmla="*/ 4040505 w 4530089"/>
                    <a:gd name="connsiteY251" fmla="*/ 194310 h 324802"/>
                    <a:gd name="connsiteX252" fmla="*/ 4040505 w 4530089"/>
                    <a:gd name="connsiteY252" fmla="*/ 317182 h 324802"/>
                    <a:gd name="connsiteX253" fmla="*/ 3994785 w 4530089"/>
                    <a:gd name="connsiteY253" fmla="*/ 317182 h 324802"/>
                    <a:gd name="connsiteX254" fmla="*/ 3994785 w 4530089"/>
                    <a:gd name="connsiteY254" fmla="*/ 5715 h 324802"/>
                    <a:gd name="connsiteX255" fmla="*/ 4088130 w 4530089"/>
                    <a:gd name="connsiteY255" fmla="*/ 5715 h 324802"/>
                    <a:gd name="connsiteX256" fmla="*/ 4138613 w 4530089"/>
                    <a:gd name="connsiteY256" fmla="*/ 9525 h 324802"/>
                    <a:gd name="connsiteX257" fmla="*/ 4174808 w 4530089"/>
                    <a:gd name="connsiteY257" fmla="*/ 22860 h 324802"/>
                    <a:gd name="connsiteX258" fmla="*/ 4203383 w 4530089"/>
                    <a:gd name="connsiteY258" fmla="*/ 49530 h 324802"/>
                    <a:gd name="connsiteX259" fmla="*/ 4213860 w 4530089"/>
                    <a:gd name="connsiteY259" fmla="*/ 91440 h 324802"/>
                    <a:gd name="connsiteX260" fmla="*/ 4195763 w 4530089"/>
                    <a:gd name="connsiteY260" fmla="*/ 147638 h 324802"/>
                    <a:gd name="connsiteX261" fmla="*/ 4147185 w 4530089"/>
                    <a:gd name="connsiteY261" fmla="*/ 180975 h 324802"/>
                    <a:gd name="connsiteX262" fmla="*/ 4271010 w 4530089"/>
                    <a:gd name="connsiteY262" fmla="*/ 318135 h 324802"/>
                    <a:gd name="connsiteX263" fmla="*/ 4271010 w 4530089"/>
                    <a:gd name="connsiteY263" fmla="*/ 318135 h 324802"/>
                    <a:gd name="connsiteX264" fmla="*/ 4038600 w 4530089"/>
                    <a:gd name="connsiteY264" fmla="*/ 193357 h 324802"/>
                    <a:gd name="connsiteX265" fmla="*/ 4101465 w 4530089"/>
                    <a:gd name="connsiteY265" fmla="*/ 193357 h 324802"/>
                    <a:gd name="connsiteX266" fmla="*/ 4212908 w 4530089"/>
                    <a:gd name="connsiteY266" fmla="*/ 317182 h 324802"/>
                    <a:gd name="connsiteX267" fmla="*/ 4267200 w 4530089"/>
                    <a:gd name="connsiteY267" fmla="*/ 317182 h 324802"/>
                    <a:gd name="connsiteX268" fmla="*/ 4143375 w 4530089"/>
                    <a:gd name="connsiteY268" fmla="*/ 182880 h 324802"/>
                    <a:gd name="connsiteX269" fmla="*/ 4145280 w 4530089"/>
                    <a:gd name="connsiteY269" fmla="*/ 181928 h 324802"/>
                    <a:gd name="connsiteX270" fmla="*/ 4193858 w 4530089"/>
                    <a:gd name="connsiteY270" fmla="*/ 148590 h 324802"/>
                    <a:gd name="connsiteX271" fmla="*/ 4211955 w 4530089"/>
                    <a:gd name="connsiteY271" fmla="*/ 93345 h 324802"/>
                    <a:gd name="connsiteX272" fmla="*/ 4202430 w 4530089"/>
                    <a:gd name="connsiteY272" fmla="*/ 53340 h 324802"/>
                    <a:gd name="connsiteX273" fmla="*/ 4174808 w 4530089"/>
                    <a:gd name="connsiteY273" fmla="*/ 26670 h 324802"/>
                    <a:gd name="connsiteX274" fmla="*/ 4139565 w 4530089"/>
                    <a:gd name="connsiteY274" fmla="*/ 13335 h 324802"/>
                    <a:gd name="connsiteX275" fmla="*/ 4090035 w 4530089"/>
                    <a:gd name="connsiteY275" fmla="*/ 9525 h 324802"/>
                    <a:gd name="connsiteX276" fmla="*/ 3998595 w 4530089"/>
                    <a:gd name="connsiteY276" fmla="*/ 9525 h 324802"/>
                    <a:gd name="connsiteX277" fmla="*/ 3998595 w 4530089"/>
                    <a:gd name="connsiteY277" fmla="*/ 317182 h 324802"/>
                    <a:gd name="connsiteX278" fmla="*/ 4040505 w 4530089"/>
                    <a:gd name="connsiteY278" fmla="*/ 317182 h 324802"/>
                    <a:gd name="connsiteX279" fmla="*/ 4038600 w 4530089"/>
                    <a:gd name="connsiteY279" fmla="*/ 193357 h 324802"/>
                    <a:gd name="connsiteX280" fmla="*/ 4038600 w 4530089"/>
                    <a:gd name="connsiteY280" fmla="*/ 193357 h 324802"/>
                    <a:gd name="connsiteX281" fmla="*/ 3947160 w 4530089"/>
                    <a:gd name="connsiteY281" fmla="*/ 318135 h 324802"/>
                    <a:gd name="connsiteX282" fmla="*/ 3898583 w 4530089"/>
                    <a:gd name="connsiteY282" fmla="*/ 318135 h 324802"/>
                    <a:gd name="connsiteX283" fmla="*/ 3866197 w 4530089"/>
                    <a:gd name="connsiteY283" fmla="*/ 231457 h 324802"/>
                    <a:gd name="connsiteX284" fmla="*/ 3724275 w 4530089"/>
                    <a:gd name="connsiteY284" fmla="*/ 231457 h 324802"/>
                    <a:gd name="connsiteX285" fmla="*/ 3691890 w 4530089"/>
                    <a:gd name="connsiteY285" fmla="*/ 318135 h 324802"/>
                    <a:gd name="connsiteX286" fmla="*/ 3645218 w 4530089"/>
                    <a:gd name="connsiteY286" fmla="*/ 318135 h 324802"/>
                    <a:gd name="connsiteX287" fmla="*/ 3646170 w 4530089"/>
                    <a:gd name="connsiteY287" fmla="*/ 317182 h 324802"/>
                    <a:gd name="connsiteX288" fmla="*/ 3766185 w 4530089"/>
                    <a:gd name="connsiteY288" fmla="*/ 6668 h 324802"/>
                    <a:gd name="connsiteX289" fmla="*/ 3826193 w 4530089"/>
                    <a:gd name="connsiteY289" fmla="*/ 6668 h 324802"/>
                    <a:gd name="connsiteX290" fmla="*/ 3826193 w 4530089"/>
                    <a:gd name="connsiteY290" fmla="*/ 7620 h 324802"/>
                    <a:gd name="connsiteX291" fmla="*/ 3947160 w 4530089"/>
                    <a:gd name="connsiteY291" fmla="*/ 318135 h 324802"/>
                    <a:gd name="connsiteX292" fmla="*/ 3947160 w 4530089"/>
                    <a:gd name="connsiteY292" fmla="*/ 318135 h 324802"/>
                    <a:gd name="connsiteX293" fmla="*/ 3899535 w 4530089"/>
                    <a:gd name="connsiteY293" fmla="*/ 316230 h 324802"/>
                    <a:gd name="connsiteX294" fmla="*/ 3944303 w 4530089"/>
                    <a:gd name="connsiteY294" fmla="*/ 316230 h 324802"/>
                    <a:gd name="connsiteX295" fmla="*/ 3825240 w 4530089"/>
                    <a:gd name="connsiteY295" fmla="*/ 8572 h 324802"/>
                    <a:gd name="connsiteX296" fmla="*/ 3768090 w 4530089"/>
                    <a:gd name="connsiteY296" fmla="*/ 8572 h 324802"/>
                    <a:gd name="connsiteX297" fmla="*/ 3649028 w 4530089"/>
                    <a:gd name="connsiteY297" fmla="*/ 316230 h 324802"/>
                    <a:gd name="connsiteX298" fmla="*/ 3690938 w 4530089"/>
                    <a:gd name="connsiteY298" fmla="*/ 316230 h 324802"/>
                    <a:gd name="connsiteX299" fmla="*/ 3723322 w 4530089"/>
                    <a:gd name="connsiteY299" fmla="*/ 229553 h 324802"/>
                    <a:gd name="connsiteX300" fmla="*/ 3868103 w 4530089"/>
                    <a:gd name="connsiteY300" fmla="*/ 229553 h 324802"/>
                    <a:gd name="connsiteX301" fmla="*/ 3899535 w 4530089"/>
                    <a:gd name="connsiteY301" fmla="*/ 316230 h 324802"/>
                    <a:gd name="connsiteX302" fmla="*/ 3899535 w 4530089"/>
                    <a:gd name="connsiteY302" fmla="*/ 316230 h 324802"/>
                    <a:gd name="connsiteX303" fmla="*/ 3546158 w 4530089"/>
                    <a:gd name="connsiteY303" fmla="*/ 318135 h 324802"/>
                    <a:gd name="connsiteX304" fmla="*/ 3494722 w 4530089"/>
                    <a:gd name="connsiteY304" fmla="*/ 318135 h 324802"/>
                    <a:gd name="connsiteX305" fmla="*/ 3426143 w 4530089"/>
                    <a:gd name="connsiteY305" fmla="*/ 63818 h 324802"/>
                    <a:gd name="connsiteX306" fmla="*/ 3359468 w 4530089"/>
                    <a:gd name="connsiteY306" fmla="*/ 318135 h 324802"/>
                    <a:gd name="connsiteX307" fmla="*/ 3309938 w 4530089"/>
                    <a:gd name="connsiteY307" fmla="*/ 318135 h 324802"/>
                    <a:gd name="connsiteX308" fmla="*/ 3309938 w 4530089"/>
                    <a:gd name="connsiteY308" fmla="*/ 317182 h 324802"/>
                    <a:gd name="connsiteX309" fmla="*/ 3222308 w 4530089"/>
                    <a:gd name="connsiteY309" fmla="*/ 6668 h 324802"/>
                    <a:gd name="connsiteX310" fmla="*/ 3269933 w 4530089"/>
                    <a:gd name="connsiteY310" fmla="*/ 6668 h 324802"/>
                    <a:gd name="connsiteX311" fmla="*/ 3338513 w 4530089"/>
                    <a:gd name="connsiteY311" fmla="*/ 260985 h 324802"/>
                    <a:gd name="connsiteX312" fmla="*/ 3406140 w 4530089"/>
                    <a:gd name="connsiteY312" fmla="*/ 6668 h 324802"/>
                    <a:gd name="connsiteX313" fmla="*/ 3451860 w 4530089"/>
                    <a:gd name="connsiteY313" fmla="*/ 6668 h 324802"/>
                    <a:gd name="connsiteX314" fmla="*/ 3520440 w 4530089"/>
                    <a:gd name="connsiteY314" fmla="*/ 263843 h 324802"/>
                    <a:gd name="connsiteX315" fmla="*/ 3589020 w 4530089"/>
                    <a:gd name="connsiteY315" fmla="*/ 6668 h 324802"/>
                    <a:gd name="connsiteX316" fmla="*/ 3633788 w 4530089"/>
                    <a:gd name="connsiteY316" fmla="*/ 6668 h 324802"/>
                    <a:gd name="connsiteX317" fmla="*/ 3633788 w 4530089"/>
                    <a:gd name="connsiteY317" fmla="*/ 7620 h 324802"/>
                    <a:gd name="connsiteX318" fmla="*/ 3546158 w 4530089"/>
                    <a:gd name="connsiteY318" fmla="*/ 318135 h 324802"/>
                    <a:gd name="connsiteX319" fmla="*/ 3546158 w 4530089"/>
                    <a:gd name="connsiteY319" fmla="*/ 318135 h 324802"/>
                    <a:gd name="connsiteX320" fmla="*/ 3496628 w 4530089"/>
                    <a:gd name="connsiteY320" fmla="*/ 316230 h 324802"/>
                    <a:gd name="connsiteX321" fmla="*/ 3544253 w 4530089"/>
                    <a:gd name="connsiteY321" fmla="*/ 316230 h 324802"/>
                    <a:gd name="connsiteX322" fmla="*/ 3629978 w 4530089"/>
                    <a:gd name="connsiteY322" fmla="*/ 8572 h 324802"/>
                    <a:gd name="connsiteX323" fmla="*/ 3589020 w 4530089"/>
                    <a:gd name="connsiteY323" fmla="*/ 8572 h 324802"/>
                    <a:gd name="connsiteX324" fmla="*/ 3520440 w 4530089"/>
                    <a:gd name="connsiteY324" fmla="*/ 267653 h 324802"/>
                    <a:gd name="connsiteX325" fmla="*/ 3518535 w 4530089"/>
                    <a:gd name="connsiteY325" fmla="*/ 267653 h 324802"/>
                    <a:gd name="connsiteX326" fmla="*/ 3449955 w 4530089"/>
                    <a:gd name="connsiteY326" fmla="*/ 8572 h 324802"/>
                    <a:gd name="connsiteX327" fmla="*/ 3407093 w 4530089"/>
                    <a:gd name="connsiteY327" fmla="*/ 8572 h 324802"/>
                    <a:gd name="connsiteX328" fmla="*/ 3339465 w 4530089"/>
                    <a:gd name="connsiteY328" fmla="*/ 264795 h 324802"/>
                    <a:gd name="connsiteX329" fmla="*/ 3337560 w 4530089"/>
                    <a:gd name="connsiteY329" fmla="*/ 264795 h 324802"/>
                    <a:gd name="connsiteX330" fmla="*/ 3268028 w 4530089"/>
                    <a:gd name="connsiteY330" fmla="*/ 8572 h 324802"/>
                    <a:gd name="connsiteX331" fmla="*/ 3225165 w 4530089"/>
                    <a:gd name="connsiteY331" fmla="*/ 8572 h 324802"/>
                    <a:gd name="connsiteX332" fmla="*/ 3311843 w 4530089"/>
                    <a:gd name="connsiteY332" fmla="*/ 316230 h 324802"/>
                    <a:gd name="connsiteX333" fmla="*/ 3358515 w 4530089"/>
                    <a:gd name="connsiteY333" fmla="*/ 316230 h 324802"/>
                    <a:gd name="connsiteX334" fmla="*/ 3426143 w 4530089"/>
                    <a:gd name="connsiteY334" fmla="*/ 60007 h 324802"/>
                    <a:gd name="connsiteX335" fmla="*/ 3428047 w 4530089"/>
                    <a:gd name="connsiteY335" fmla="*/ 60007 h 324802"/>
                    <a:gd name="connsiteX336" fmla="*/ 3496628 w 4530089"/>
                    <a:gd name="connsiteY336" fmla="*/ 316230 h 324802"/>
                    <a:gd name="connsiteX337" fmla="*/ 3496628 w 4530089"/>
                    <a:gd name="connsiteY337" fmla="*/ 316230 h 324802"/>
                    <a:gd name="connsiteX338" fmla="*/ 3086100 w 4530089"/>
                    <a:gd name="connsiteY338" fmla="*/ 318135 h 324802"/>
                    <a:gd name="connsiteX339" fmla="*/ 3039428 w 4530089"/>
                    <a:gd name="connsiteY339" fmla="*/ 318135 h 324802"/>
                    <a:gd name="connsiteX340" fmla="*/ 3039428 w 4530089"/>
                    <a:gd name="connsiteY340" fmla="*/ 44768 h 324802"/>
                    <a:gd name="connsiteX341" fmla="*/ 2921318 w 4530089"/>
                    <a:gd name="connsiteY341" fmla="*/ 44768 h 324802"/>
                    <a:gd name="connsiteX342" fmla="*/ 2921318 w 4530089"/>
                    <a:gd name="connsiteY342" fmla="*/ 5715 h 324802"/>
                    <a:gd name="connsiteX343" fmla="*/ 3203258 w 4530089"/>
                    <a:gd name="connsiteY343" fmla="*/ 5715 h 324802"/>
                    <a:gd name="connsiteX344" fmla="*/ 3203258 w 4530089"/>
                    <a:gd name="connsiteY344" fmla="*/ 44768 h 324802"/>
                    <a:gd name="connsiteX345" fmla="*/ 3085147 w 4530089"/>
                    <a:gd name="connsiteY345" fmla="*/ 44768 h 324802"/>
                    <a:gd name="connsiteX346" fmla="*/ 3086100 w 4530089"/>
                    <a:gd name="connsiteY346" fmla="*/ 318135 h 324802"/>
                    <a:gd name="connsiteX347" fmla="*/ 3086100 w 4530089"/>
                    <a:gd name="connsiteY347" fmla="*/ 318135 h 324802"/>
                    <a:gd name="connsiteX348" fmla="*/ 3042285 w 4530089"/>
                    <a:gd name="connsiteY348" fmla="*/ 316230 h 324802"/>
                    <a:gd name="connsiteX349" fmla="*/ 3084195 w 4530089"/>
                    <a:gd name="connsiteY349" fmla="*/ 316230 h 324802"/>
                    <a:gd name="connsiteX350" fmla="*/ 3084195 w 4530089"/>
                    <a:gd name="connsiteY350" fmla="*/ 42863 h 324802"/>
                    <a:gd name="connsiteX351" fmla="*/ 3201353 w 4530089"/>
                    <a:gd name="connsiteY351" fmla="*/ 42863 h 324802"/>
                    <a:gd name="connsiteX352" fmla="*/ 3201353 w 4530089"/>
                    <a:gd name="connsiteY352" fmla="*/ 8572 h 324802"/>
                    <a:gd name="connsiteX353" fmla="*/ 2923222 w 4530089"/>
                    <a:gd name="connsiteY353" fmla="*/ 8572 h 324802"/>
                    <a:gd name="connsiteX354" fmla="*/ 2923222 w 4530089"/>
                    <a:gd name="connsiteY354" fmla="*/ 42863 h 324802"/>
                    <a:gd name="connsiteX355" fmla="*/ 3041333 w 4530089"/>
                    <a:gd name="connsiteY355" fmla="*/ 42863 h 324802"/>
                    <a:gd name="connsiteX356" fmla="*/ 3042285 w 4530089"/>
                    <a:gd name="connsiteY356" fmla="*/ 316230 h 324802"/>
                    <a:gd name="connsiteX357" fmla="*/ 3042285 w 4530089"/>
                    <a:gd name="connsiteY357" fmla="*/ 316230 h 324802"/>
                    <a:gd name="connsiteX358" fmla="*/ 2744153 w 4530089"/>
                    <a:gd name="connsiteY358" fmla="*/ 318135 h 324802"/>
                    <a:gd name="connsiteX359" fmla="*/ 2698433 w 4530089"/>
                    <a:gd name="connsiteY359" fmla="*/ 318135 h 324802"/>
                    <a:gd name="connsiteX360" fmla="*/ 2698433 w 4530089"/>
                    <a:gd name="connsiteY360" fmla="*/ 6668 h 324802"/>
                    <a:gd name="connsiteX361" fmla="*/ 2911793 w 4530089"/>
                    <a:gd name="connsiteY361" fmla="*/ 6668 h 324802"/>
                    <a:gd name="connsiteX362" fmla="*/ 2911793 w 4530089"/>
                    <a:gd name="connsiteY362" fmla="*/ 45720 h 324802"/>
                    <a:gd name="connsiteX363" fmla="*/ 2744153 w 4530089"/>
                    <a:gd name="connsiteY363" fmla="*/ 45720 h 324802"/>
                    <a:gd name="connsiteX364" fmla="*/ 2744153 w 4530089"/>
                    <a:gd name="connsiteY364" fmla="*/ 130493 h 324802"/>
                    <a:gd name="connsiteX365" fmla="*/ 2887980 w 4530089"/>
                    <a:gd name="connsiteY365" fmla="*/ 130493 h 324802"/>
                    <a:gd name="connsiteX366" fmla="*/ 2887980 w 4530089"/>
                    <a:gd name="connsiteY366" fmla="*/ 169545 h 324802"/>
                    <a:gd name="connsiteX367" fmla="*/ 2744153 w 4530089"/>
                    <a:gd name="connsiteY367" fmla="*/ 169545 h 324802"/>
                    <a:gd name="connsiteX368" fmla="*/ 2744153 w 4530089"/>
                    <a:gd name="connsiteY368" fmla="*/ 318135 h 324802"/>
                    <a:gd name="connsiteX369" fmla="*/ 2744153 w 4530089"/>
                    <a:gd name="connsiteY369" fmla="*/ 318135 h 324802"/>
                    <a:gd name="connsiteX370" fmla="*/ 2700338 w 4530089"/>
                    <a:gd name="connsiteY370" fmla="*/ 316230 h 324802"/>
                    <a:gd name="connsiteX371" fmla="*/ 2742247 w 4530089"/>
                    <a:gd name="connsiteY371" fmla="*/ 316230 h 324802"/>
                    <a:gd name="connsiteX372" fmla="*/ 2742247 w 4530089"/>
                    <a:gd name="connsiteY372" fmla="*/ 167640 h 324802"/>
                    <a:gd name="connsiteX373" fmla="*/ 2886075 w 4530089"/>
                    <a:gd name="connsiteY373" fmla="*/ 167640 h 324802"/>
                    <a:gd name="connsiteX374" fmla="*/ 2886075 w 4530089"/>
                    <a:gd name="connsiteY374" fmla="*/ 133350 h 324802"/>
                    <a:gd name="connsiteX375" fmla="*/ 2742247 w 4530089"/>
                    <a:gd name="connsiteY375" fmla="*/ 133350 h 324802"/>
                    <a:gd name="connsiteX376" fmla="*/ 2742247 w 4530089"/>
                    <a:gd name="connsiteY376" fmla="*/ 43815 h 324802"/>
                    <a:gd name="connsiteX377" fmla="*/ 2908935 w 4530089"/>
                    <a:gd name="connsiteY377" fmla="*/ 43815 h 324802"/>
                    <a:gd name="connsiteX378" fmla="*/ 2908935 w 4530089"/>
                    <a:gd name="connsiteY378" fmla="*/ 9525 h 324802"/>
                    <a:gd name="connsiteX379" fmla="*/ 2700338 w 4530089"/>
                    <a:gd name="connsiteY379" fmla="*/ 9525 h 324802"/>
                    <a:gd name="connsiteX380" fmla="*/ 2700338 w 4530089"/>
                    <a:gd name="connsiteY380" fmla="*/ 316230 h 324802"/>
                    <a:gd name="connsiteX381" fmla="*/ 2700338 w 4530089"/>
                    <a:gd name="connsiteY381" fmla="*/ 316230 h 324802"/>
                    <a:gd name="connsiteX382" fmla="*/ 1823085 w 4530089"/>
                    <a:gd name="connsiteY382" fmla="*/ 318135 h 324802"/>
                    <a:gd name="connsiteX383" fmla="*/ 1774508 w 4530089"/>
                    <a:gd name="connsiteY383" fmla="*/ 318135 h 324802"/>
                    <a:gd name="connsiteX384" fmla="*/ 1742123 w 4530089"/>
                    <a:gd name="connsiteY384" fmla="*/ 231457 h 324802"/>
                    <a:gd name="connsiteX385" fmla="*/ 1600200 w 4530089"/>
                    <a:gd name="connsiteY385" fmla="*/ 231457 h 324802"/>
                    <a:gd name="connsiteX386" fmla="*/ 1567815 w 4530089"/>
                    <a:gd name="connsiteY386" fmla="*/ 318135 h 324802"/>
                    <a:gd name="connsiteX387" fmla="*/ 1521143 w 4530089"/>
                    <a:gd name="connsiteY387" fmla="*/ 318135 h 324802"/>
                    <a:gd name="connsiteX388" fmla="*/ 1642110 w 4530089"/>
                    <a:gd name="connsiteY388" fmla="*/ 6668 h 324802"/>
                    <a:gd name="connsiteX389" fmla="*/ 1702118 w 4530089"/>
                    <a:gd name="connsiteY389" fmla="*/ 6668 h 324802"/>
                    <a:gd name="connsiteX390" fmla="*/ 1823085 w 4530089"/>
                    <a:gd name="connsiteY390" fmla="*/ 318135 h 324802"/>
                    <a:gd name="connsiteX391" fmla="*/ 1823085 w 4530089"/>
                    <a:gd name="connsiteY391" fmla="*/ 318135 h 324802"/>
                    <a:gd name="connsiteX392" fmla="*/ 1775460 w 4530089"/>
                    <a:gd name="connsiteY392" fmla="*/ 316230 h 324802"/>
                    <a:gd name="connsiteX393" fmla="*/ 1820228 w 4530089"/>
                    <a:gd name="connsiteY393" fmla="*/ 316230 h 324802"/>
                    <a:gd name="connsiteX394" fmla="*/ 1701165 w 4530089"/>
                    <a:gd name="connsiteY394" fmla="*/ 8572 h 324802"/>
                    <a:gd name="connsiteX395" fmla="*/ 1644015 w 4530089"/>
                    <a:gd name="connsiteY395" fmla="*/ 8572 h 324802"/>
                    <a:gd name="connsiteX396" fmla="*/ 1524953 w 4530089"/>
                    <a:gd name="connsiteY396" fmla="*/ 316230 h 324802"/>
                    <a:gd name="connsiteX397" fmla="*/ 1566862 w 4530089"/>
                    <a:gd name="connsiteY397" fmla="*/ 316230 h 324802"/>
                    <a:gd name="connsiteX398" fmla="*/ 1599248 w 4530089"/>
                    <a:gd name="connsiteY398" fmla="*/ 229553 h 324802"/>
                    <a:gd name="connsiteX399" fmla="*/ 1744028 w 4530089"/>
                    <a:gd name="connsiteY399" fmla="*/ 229553 h 324802"/>
                    <a:gd name="connsiteX400" fmla="*/ 1775460 w 4530089"/>
                    <a:gd name="connsiteY400" fmla="*/ 316230 h 324802"/>
                    <a:gd name="connsiteX401" fmla="*/ 1775460 w 4530089"/>
                    <a:gd name="connsiteY401" fmla="*/ 316230 h 324802"/>
                    <a:gd name="connsiteX402" fmla="*/ 1426845 w 4530089"/>
                    <a:gd name="connsiteY402" fmla="*/ 318135 h 324802"/>
                    <a:gd name="connsiteX403" fmla="*/ 1381125 w 4530089"/>
                    <a:gd name="connsiteY403" fmla="*/ 318135 h 324802"/>
                    <a:gd name="connsiteX404" fmla="*/ 1381125 w 4530089"/>
                    <a:gd name="connsiteY404" fmla="*/ 44768 h 324802"/>
                    <a:gd name="connsiteX405" fmla="*/ 1263015 w 4530089"/>
                    <a:gd name="connsiteY405" fmla="*/ 44768 h 324802"/>
                    <a:gd name="connsiteX406" fmla="*/ 1263015 w 4530089"/>
                    <a:gd name="connsiteY406" fmla="*/ 5715 h 324802"/>
                    <a:gd name="connsiteX407" fmla="*/ 1544955 w 4530089"/>
                    <a:gd name="connsiteY407" fmla="*/ 5715 h 324802"/>
                    <a:gd name="connsiteX408" fmla="*/ 1544955 w 4530089"/>
                    <a:gd name="connsiteY408" fmla="*/ 44768 h 324802"/>
                    <a:gd name="connsiteX409" fmla="*/ 1426845 w 4530089"/>
                    <a:gd name="connsiteY409" fmla="*/ 44768 h 324802"/>
                    <a:gd name="connsiteX410" fmla="*/ 1426845 w 4530089"/>
                    <a:gd name="connsiteY410" fmla="*/ 318135 h 324802"/>
                    <a:gd name="connsiteX411" fmla="*/ 1426845 w 4530089"/>
                    <a:gd name="connsiteY411" fmla="*/ 318135 h 324802"/>
                    <a:gd name="connsiteX412" fmla="*/ 1383030 w 4530089"/>
                    <a:gd name="connsiteY412" fmla="*/ 316230 h 324802"/>
                    <a:gd name="connsiteX413" fmla="*/ 1424940 w 4530089"/>
                    <a:gd name="connsiteY413" fmla="*/ 316230 h 324802"/>
                    <a:gd name="connsiteX414" fmla="*/ 1424940 w 4530089"/>
                    <a:gd name="connsiteY414" fmla="*/ 42863 h 324802"/>
                    <a:gd name="connsiteX415" fmla="*/ 1543050 w 4530089"/>
                    <a:gd name="connsiteY415" fmla="*/ 42863 h 324802"/>
                    <a:gd name="connsiteX416" fmla="*/ 1543050 w 4530089"/>
                    <a:gd name="connsiteY416" fmla="*/ 8572 h 324802"/>
                    <a:gd name="connsiteX417" fmla="*/ 1264920 w 4530089"/>
                    <a:gd name="connsiteY417" fmla="*/ 8572 h 324802"/>
                    <a:gd name="connsiteX418" fmla="*/ 1264920 w 4530089"/>
                    <a:gd name="connsiteY418" fmla="*/ 42863 h 324802"/>
                    <a:gd name="connsiteX419" fmla="*/ 1383030 w 4530089"/>
                    <a:gd name="connsiteY419" fmla="*/ 42863 h 324802"/>
                    <a:gd name="connsiteX420" fmla="*/ 1383030 w 4530089"/>
                    <a:gd name="connsiteY420" fmla="*/ 316230 h 324802"/>
                    <a:gd name="connsiteX421" fmla="*/ 1383030 w 4530089"/>
                    <a:gd name="connsiteY421" fmla="*/ 316230 h 324802"/>
                    <a:gd name="connsiteX422" fmla="*/ 1285875 w 4530089"/>
                    <a:gd name="connsiteY422" fmla="*/ 318135 h 324802"/>
                    <a:gd name="connsiteX423" fmla="*/ 1237298 w 4530089"/>
                    <a:gd name="connsiteY423" fmla="*/ 318135 h 324802"/>
                    <a:gd name="connsiteX424" fmla="*/ 1204912 w 4530089"/>
                    <a:gd name="connsiteY424" fmla="*/ 231457 h 324802"/>
                    <a:gd name="connsiteX425" fmla="*/ 1062990 w 4530089"/>
                    <a:gd name="connsiteY425" fmla="*/ 231457 h 324802"/>
                    <a:gd name="connsiteX426" fmla="*/ 1030605 w 4530089"/>
                    <a:gd name="connsiteY426" fmla="*/ 318135 h 324802"/>
                    <a:gd name="connsiteX427" fmla="*/ 983932 w 4530089"/>
                    <a:gd name="connsiteY427" fmla="*/ 318135 h 324802"/>
                    <a:gd name="connsiteX428" fmla="*/ 1104900 w 4530089"/>
                    <a:gd name="connsiteY428" fmla="*/ 6668 h 324802"/>
                    <a:gd name="connsiteX429" fmla="*/ 1164908 w 4530089"/>
                    <a:gd name="connsiteY429" fmla="*/ 6668 h 324802"/>
                    <a:gd name="connsiteX430" fmla="*/ 1285875 w 4530089"/>
                    <a:gd name="connsiteY430" fmla="*/ 318135 h 324802"/>
                    <a:gd name="connsiteX431" fmla="*/ 1285875 w 4530089"/>
                    <a:gd name="connsiteY431" fmla="*/ 318135 h 324802"/>
                    <a:gd name="connsiteX432" fmla="*/ 1238250 w 4530089"/>
                    <a:gd name="connsiteY432" fmla="*/ 316230 h 324802"/>
                    <a:gd name="connsiteX433" fmla="*/ 1283018 w 4530089"/>
                    <a:gd name="connsiteY433" fmla="*/ 316230 h 324802"/>
                    <a:gd name="connsiteX434" fmla="*/ 1163003 w 4530089"/>
                    <a:gd name="connsiteY434" fmla="*/ 8572 h 324802"/>
                    <a:gd name="connsiteX435" fmla="*/ 1105853 w 4530089"/>
                    <a:gd name="connsiteY435" fmla="*/ 8572 h 324802"/>
                    <a:gd name="connsiteX436" fmla="*/ 986790 w 4530089"/>
                    <a:gd name="connsiteY436" fmla="*/ 316230 h 324802"/>
                    <a:gd name="connsiteX437" fmla="*/ 1028700 w 4530089"/>
                    <a:gd name="connsiteY437" fmla="*/ 316230 h 324802"/>
                    <a:gd name="connsiteX438" fmla="*/ 1061085 w 4530089"/>
                    <a:gd name="connsiteY438" fmla="*/ 229553 h 324802"/>
                    <a:gd name="connsiteX439" fmla="*/ 1205865 w 4530089"/>
                    <a:gd name="connsiteY439" fmla="*/ 229553 h 324802"/>
                    <a:gd name="connsiteX440" fmla="*/ 1238250 w 4530089"/>
                    <a:gd name="connsiteY440" fmla="*/ 316230 h 324802"/>
                    <a:gd name="connsiteX441" fmla="*/ 1238250 w 4530089"/>
                    <a:gd name="connsiteY441" fmla="*/ 316230 h 324802"/>
                    <a:gd name="connsiteX442" fmla="*/ 937260 w 4530089"/>
                    <a:gd name="connsiteY442" fmla="*/ 318135 h 324802"/>
                    <a:gd name="connsiteX443" fmla="*/ 881062 w 4530089"/>
                    <a:gd name="connsiteY443" fmla="*/ 318135 h 324802"/>
                    <a:gd name="connsiteX444" fmla="*/ 881062 w 4530089"/>
                    <a:gd name="connsiteY444" fmla="*/ 317182 h 324802"/>
                    <a:gd name="connsiteX445" fmla="*/ 726757 w 4530089"/>
                    <a:gd name="connsiteY445" fmla="*/ 43815 h 324802"/>
                    <a:gd name="connsiteX446" fmla="*/ 726757 w 4530089"/>
                    <a:gd name="connsiteY446" fmla="*/ 318135 h 324802"/>
                    <a:gd name="connsiteX447" fmla="*/ 683895 w 4530089"/>
                    <a:gd name="connsiteY447" fmla="*/ 318135 h 324802"/>
                    <a:gd name="connsiteX448" fmla="*/ 683895 w 4530089"/>
                    <a:gd name="connsiteY448" fmla="*/ 6668 h 324802"/>
                    <a:gd name="connsiteX449" fmla="*/ 753428 w 4530089"/>
                    <a:gd name="connsiteY449" fmla="*/ 6668 h 324802"/>
                    <a:gd name="connsiteX450" fmla="*/ 753428 w 4530089"/>
                    <a:gd name="connsiteY450" fmla="*/ 7620 h 324802"/>
                    <a:gd name="connsiteX451" fmla="*/ 894398 w 4530089"/>
                    <a:gd name="connsiteY451" fmla="*/ 257175 h 324802"/>
                    <a:gd name="connsiteX452" fmla="*/ 894398 w 4530089"/>
                    <a:gd name="connsiteY452" fmla="*/ 7620 h 324802"/>
                    <a:gd name="connsiteX453" fmla="*/ 937260 w 4530089"/>
                    <a:gd name="connsiteY453" fmla="*/ 7620 h 324802"/>
                    <a:gd name="connsiteX454" fmla="*/ 937260 w 4530089"/>
                    <a:gd name="connsiteY454" fmla="*/ 318135 h 324802"/>
                    <a:gd name="connsiteX455" fmla="*/ 937260 w 4530089"/>
                    <a:gd name="connsiteY455" fmla="*/ 318135 h 324802"/>
                    <a:gd name="connsiteX456" fmla="*/ 882015 w 4530089"/>
                    <a:gd name="connsiteY456" fmla="*/ 316230 h 324802"/>
                    <a:gd name="connsiteX457" fmla="*/ 934403 w 4530089"/>
                    <a:gd name="connsiteY457" fmla="*/ 316230 h 324802"/>
                    <a:gd name="connsiteX458" fmla="*/ 934403 w 4530089"/>
                    <a:gd name="connsiteY458" fmla="*/ 8572 h 324802"/>
                    <a:gd name="connsiteX459" fmla="*/ 896303 w 4530089"/>
                    <a:gd name="connsiteY459" fmla="*/ 8572 h 324802"/>
                    <a:gd name="connsiteX460" fmla="*/ 896303 w 4530089"/>
                    <a:gd name="connsiteY460" fmla="*/ 260032 h 324802"/>
                    <a:gd name="connsiteX461" fmla="*/ 894398 w 4530089"/>
                    <a:gd name="connsiteY461" fmla="*/ 260985 h 324802"/>
                    <a:gd name="connsiteX462" fmla="*/ 751523 w 4530089"/>
                    <a:gd name="connsiteY462" fmla="*/ 8572 h 324802"/>
                    <a:gd name="connsiteX463" fmla="*/ 684848 w 4530089"/>
                    <a:gd name="connsiteY463" fmla="*/ 8572 h 324802"/>
                    <a:gd name="connsiteX464" fmla="*/ 684848 w 4530089"/>
                    <a:gd name="connsiteY464" fmla="*/ 316230 h 324802"/>
                    <a:gd name="connsiteX465" fmla="*/ 723900 w 4530089"/>
                    <a:gd name="connsiteY465" fmla="*/ 316230 h 324802"/>
                    <a:gd name="connsiteX466" fmla="*/ 723900 w 4530089"/>
                    <a:gd name="connsiteY466" fmla="*/ 40005 h 324802"/>
                    <a:gd name="connsiteX467" fmla="*/ 725805 w 4530089"/>
                    <a:gd name="connsiteY467" fmla="*/ 39053 h 324802"/>
                    <a:gd name="connsiteX468" fmla="*/ 882015 w 4530089"/>
                    <a:gd name="connsiteY468" fmla="*/ 316230 h 324802"/>
                    <a:gd name="connsiteX469" fmla="*/ 882015 w 4530089"/>
                    <a:gd name="connsiteY469" fmla="*/ 316230 h 324802"/>
                    <a:gd name="connsiteX470" fmla="*/ 2476500 w 4530089"/>
                    <a:gd name="connsiteY470" fmla="*/ 289560 h 324802"/>
                    <a:gd name="connsiteX471" fmla="*/ 2397443 w 4530089"/>
                    <a:gd name="connsiteY471" fmla="*/ 257175 h 324802"/>
                    <a:gd name="connsiteX472" fmla="*/ 2367915 w 4530089"/>
                    <a:gd name="connsiteY472" fmla="*/ 162878 h 324802"/>
                    <a:gd name="connsiteX473" fmla="*/ 2396490 w 4530089"/>
                    <a:gd name="connsiteY473" fmla="*/ 69532 h 324802"/>
                    <a:gd name="connsiteX474" fmla="*/ 2476500 w 4530089"/>
                    <a:gd name="connsiteY474" fmla="*/ 36195 h 324802"/>
                    <a:gd name="connsiteX475" fmla="*/ 2555558 w 4530089"/>
                    <a:gd name="connsiteY475" fmla="*/ 69532 h 324802"/>
                    <a:gd name="connsiteX476" fmla="*/ 2585085 w 4530089"/>
                    <a:gd name="connsiteY476" fmla="*/ 162878 h 324802"/>
                    <a:gd name="connsiteX477" fmla="*/ 2555558 w 4530089"/>
                    <a:gd name="connsiteY477" fmla="*/ 257175 h 324802"/>
                    <a:gd name="connsiteX478" fmla="*/ 2476500 w 4530089"/>
                    <a:gd name="connsiteY478" fmla="*/ 289560 h 324802"/>
                    <a:gd name="connsiteX479" fmla="*/ 2476500 w 4530089"/>
                    <a:gd name="connsiteY479" fmla="*/ 289560 h 324802"/>
                    <a:gd name="connsiteX480" fmla="*/ 2476500 w 4530089"/>
                    <a:gd name="connsiteY480" fmla="*/ 38100 h 324802"/>
                    <a:gd name="connsiteX481" fmla="*/ 2398395 w 4530089"/>
                    <a:gd name="connsiteY481" fmla="*/ 70485 h 324802"/>
                    <a:gd name="connsiteX482" fmla="*/ 2369820 w 4530089"/>
                    <a:gd name="connsiteY482" fmla="*/ 162878 h 324802"/>
                    <a:gd name="connsiteX483" fmla="*/ 2398395 w 4530089"/>
                    <a:gd name="connsiteY483" fmla="*/ 255270 h 324802"/>
                    <a:gd name="connsiteX484" fmla="*/ 2476500 w 4530089"/>
                    <a:gd name="connsiteY484" fmla="*/ 287655 h 324802"/>
                    <a:gd name="connsiteX485" fmla="*/ 2554605 w 4530089"/>
                    <a:gd name="connsiteY485" fmla="*/ 255270 h 324802"/>
                    <a:gd name="connsiteX486" fmla="*/ 2583180 w 4530089"/>
                    <a:gd name="connsiteY486" fmla="*/ 162878 h 324802"/>
                    <a:gd name="connsiteX487" fmla="*/ 2554605 w 4530089"/>
                    <a:gd name="connsiteY487" fmla="*/ 70485 h 324802"/>
                    <a:gd name="connsiteX488" fmla="*/ 2476500 w 4530089"/>
                    <a:gd name="connsiteY488" fmla="*/ 38100 h 324802"/>
                    <a:gd name="connsiteX489" fmla="*/ 2476500 w 4530089"/>
                    <a:gd name="connsiteY489" fmla="*/ 38100 h 324802"/>
                    <a:gd name="connsiteX490" fmla="*/ 461010 w 4530089"/>
                    <a:gd name="connsiteY490" fmla="*/ 289560 h 324802"/>
                    <a:gd name="connsiteX491" fmla="*/ 381953 w 4530089"/>
                    <a:gd name="connsiteY491" fmla="*/ 257175 h 324802"/>
                    <a:gd name="connsiteX492" fmla="*/ 352425 w 4530089"/>
                    <a:gd name="connsiteY492" fmla="*/ 162878 h 324802"/>
                    <a:gd name="connsiteX493" fmla="*/ 381000 w 4530089"/>
                    <a:gd name="connsiteY493" fmla="*/ 69532 h 324802"/>
                    <a:gd name="connsiteX494" fmla="*/ 461010 w 4530089"/>
                    <a:gd name="connsiteY494" fmla="*/ 36195 h 324802"/>
                    <a:gd name="connsiteX495" fmla="*/ 540068 w 4530089"/>
                    <a:gd name="connsiteY495" fmla="*/ 69532 h 324802"/>
                    <a:gd name="connsiteX496" fmla="*/ 569595 w 4530089"/>
                    <a:gd name="connsiteY496" fmla="*/ 162878 h 324802"/>
                    <a:gd name="connsiteX497" fmla="*/ 540068 w 4530089"/>
                    <a:gd name="connsiteY497" fmla="*/ 257175 h 324802"/>
                    <a:gd name="connsiteX498" fmla="*/ 461010 w 4530089"/>
                    <a:gd name="connsiteY498" fmla="*/ 289560 h 324802"/>
                    <a:gd name="connsiteX499" fmla="*/ 461010 w 4530089"/>
                    <a:gd name="connsiteY499" fmla="*/ 289560 h 324802"/>
                    <a:gd name="connsiteX500" fmla="*/ 461010 w 4530089"/>
                    <a:gd name="connsiteY500" fmla="*/ 38100 h 324802"/>
                    <a:gd name="connsiteX501" fmla="*/ 382905 w 4530089"/>
                    <a:gd name="connsiteY501" fmla="*/ 70485 h 324802"/>
                    <a:gd name="connsiteX502" fmla="*/ 354330 w 4530089"/>
                    <a:gd name="connsiteY502" fmla="*/ 162878 h 324802"/>
                    <a:gd name="connsiteX503" fmla="*/ 382905 w 4530089"/>
                    <a:gd name="connsiteY503" fmla="*/ 255270 h 324802"/>
                    <a:gd name="connsiteX504" fmla="*/ 461010 w 4530089"/>
                    <a:gd name="connsiteY504" fmla="*/ 287655 h 324802"/>
                    <a:gd name="connsiteX505" fmla="*/ 539115 w 4530089"/>
                    <a:gd name="connsiteY505" fmla="*/ 255270 h 324802"/>
                    <a:gd name="connsiteX506" fmla="*/ 567690 w 4530089"/>
                    <a:gd name="connsiteY506" fmla="*/ 162878 h 324802"/>
                    <a:gd name="connsiteX507" fmla="*/ 539115 w 4530089"/>
                    <a:gd name="connsiteY507" fmla="*/ 70485 h 324802"/>
                    <a:gd name="connsiteX508" fmla="*/ 461010 w 4530089"/>
                    <a:gd name="connsiteY508" fmla="*/ 38100 h 324802"/>
                    <a:gd name="connsiteX509" fmla="*/ 461010 w 4530089"/>
                    <a:gd name="connsiteY509" fmla="*/ 38100 h 324802"/>
                    <a:gd name="connsiteX510" fmla="*/ 3854768 w 4530089"/>
                    <a:gd name="connsiteY510" fmla="*/ 197168 h 324802"/>
                    <a:gd name="connsiteX511" fmla="*/ 3735705 w 4530089"/>
                    <a:gd name="connsiteY511" fmla="*/ 197168 h 324802"/>
                    <a:gd name="connsiteX512" fmla="*/ 3794760 w 4530089"/>
                    <a:gd name="connsiteY512" fmla="*/ 43815 h 324802"/>
                    <a:gd name="connsiteX513" fmla="*/ 3796665 w 4530089"/>
                    <a:gd name="connsiteY513" fmla="*/ 43815 h 324802"/>
                    <a:gd name="connsiteX514" fmla="*/ 3854768 w 4530089"/>
                    <a:gd name="connsiteY514" fmla="*/ 197168 h 324802"/>
                    <a:gd name="connsiteX515" fmla="*/ 3854768 w 4530089"/>
                    <a:gd name="connsiteY515" fmla="*/ 197168 h 324802"/>
                    <a:gd name="connsiteX516" fmla="*/ 3738563 w 4530089"/>
                    <a:gd name="connsiteY516" fmla="*/ 194310 h 324802"/>
                    <a:gd name="connsiteX517" fmla="*/ 3850958 w 4530089"/>
                    <a:gd name="connsiteY517" fmla="*/ 194310 h 324802"/>
                    <a:gd name="connsiteX518" fmla="*/ 3794760 w 4530089"/>
                    <a:gd name="connsiteY518" fmla="*/ 46672 h 324802"/>
                    <a:gd name="connsiteX519" fmla="*/ 3738563 w 4530089"/>
                    <a:gd name="connsiteY519" fmla="*/ 194310 h 324802"/>
                    <a:gd name="connsiteX520" fmla="*/ 3738563 w 4530089"/>
                    <a:gd name="connsiteY520" fmla="*/ 194310 h 324802"/>
                    <a:gd name="connsiteX521" fmla="*/ 1730693 w 4530089"/>
                    <a:gd name="connsiteY521" fmla="*/ 197168 h 324802"/>
                    <a:gd name="connsiteX522" fmla="*/ 1611630 w 4530089"/>
                    <a:gd name="connsiteY522" fmla="*/ 197168 h 324802"/>
                    <a:gd name="connsiteX523" fmla="*/ 1612583 w 4530089"/>
                    <a:gd name="connsiteY523" fmla="*/ 196215 h 324802"/>
                    <a:gd name="connsiteX524" fmla="*/ 1670685 w 4530089"/>
                    <a:gd name="connsiteY524" fmla="*/ 44768 h 324802"/>
                    <a:gd name="connsiteX525" fmla="*/ 1672590 w 4530089"/>
                    <a:gd name="connsiteY525" fmla="*/ 44768 h 324802"/>
                    <a:gd name="connsiteX526" fmla="*/ 1730693 w 4530089"/>
                    <a:gd name="connsiteY526" fmla="*/ 197168 h 324802"/>
                    <a:gd name="connsiteX527" fmla="*/ 1730693 w 4530089"/>
                    <a:gd name="connsiteY527" fmla="*/ 197168 h 324802"/>
                    <a:gd name="connsiteX528" fmla="*/ 1614487 w 4530089"/>
                    <a:gd name="connsiteY528" fmla="*/ 194310 h 324802"/>
                    <a:gd name="connsiteX529" fmla="*/ 1726883 w 4530089"/>
                    <a:gd name="connsiteY529" fmla="*/ 194310 h 324802"/>
                    <a:gd name="connsiteX530" fmla="*/ 1670685 w 4530089"/>
                    <a:gd name="connsiteY530" fmla="*/ 46672 h 324802"/>
                    <a:gd name="connsiteX531" fmla="*/ 1614487 w 4530089"/>
                    <a:gd name="connsiteY531" fmla="*/ 194310 h 324802"/>
                    <a:gd name="connsiteX532" fmla="*/ 1614487 w 4530089"/>
                    <a:gd name="connsiteY532" fmla="*/ 194310 h 324802"/>
                    <a:gd name="connsiteX533" fmla="*/ 1193483 w 4530089"/>
                    <a:gd name="connsiteY533" fmla="*/ 197168 h 324802"/>
                    <a:gd name="connsiteX534" fmla="*/ 1074420 w 4530089"/>
                    <a:gd name="connsiteY534" fmla="*/ 197168 h 324802"/>
                    <a:gd name="connsiteX535" fmla="*/ 1075373 w 4530089"/>
                    <a:gd name="connsiteY535" fmla="*/ 196215 h 324802"/>
                    <a:gd name="connsiteX536" fmla="*/ 1133475 w 4530089"/>
                    <a:gd name="connsiteY536" fmla="*/ 44768 h 324802"/>
                    <a:gd name="connsiteX537" fmla="*/ 1135380 w 4530089"/>
                    <a:gd name="connsiteY537" fmla="*/ 44768 h 324802"/>
                    <a:gd name="connsiteX538" fmla="*/ 1193483 w 4530089"/>
                    <a:gd name="connsiteY538" fmla="*/ 197168 h 324802"/>
                    <a:gd name="connsiteX539" fmla="*/ 1193483 w 4530089"/>
                    <a:gd name="connsiteY539" fmla="*/ 197168 h 324802"/>
                    <a:gd name="connsiteX540" fmla="*/ 1077278 w 4530089"/>
                    <a:gd name="connsiteY540" fmla="*/ 194310 h 324802"/>
                    <a:gd name="connsiteX541" fmla="*/ 1189673 w 4530089"/>
                    <a:gd name="connsiteY541" fmla="*/ 194310 h 324802"/>
                    <a:gd name="connsiteX542" fmla="*/ 1133475 w 4530089"/>
                    <a:gd name="connsiteY542" fmla="*/ 46672 h 324802"/>
                    <a:gd name="connsiteX543" fmla="*/ 1077278 w 4530089"/>
                    <a:gd name="connsiteY543" fmla="*/ 194310 h 324802"/>
                    <a:gd name="connsiteX544" fmla="*/ 1077278 w 4530089"/>
                    <a:gd name="connsiteY544" fmla="*/ 194310 h 324802"/>
                    <a:gd name="connsiteX545" fmla="*/ 4084320 w 4530089"/>
                    <a:gd name="connsiteY545" fmla="*/ 160972 h 324802"/>
                    <a:gd name="connsiteX546" fmla="*/ 4038600 w 4530089"/>
                    <a:gd name="connsiteY546" fmla="*/ 160972 h 324802"/>
                    <a:gd name="connsiteX547" fmla="*/ 4038600 w 4530089"/>
                    <a:gd name="connsiteY547" fmla="*/ 41910 h 324802"/>
                    <a:gd name="connsiteX548" fmla="*/ 4090988 w 4530089"/>
                    <a:gd name="connsiteY548" fmla="*/ 41910 h 324802"/>
                    <a:gd name="connsiteX549" fmla="*/ 4122420 w 4530089"/>
                    <a:gd name="connsiteY549" fmla="*/ 44768 h 324802"/>
                    <a:gd name="connsiteX550" fmla="*/ 4145280 w 4530089"/>
                    <a:gd name="connsiteY550" fmla="*/ 53340 h 324802"/>
                    <a:gd name="connsiteX551" fmla="*/ 4162425 w 4530089"/>
                    <a:gd name="connsiteY551" fmla="*/ 71438 h 324802"/>
                    <a:gd name="connsiteX552" fmla="*/ 4167188 w 4530089"/>
                    <a:gd name="connsiteY552" fmla="*/ 95250 h 324802"/>
                    <a:gd name="connsiteX553" fmla="*/ 4162425 w 4530089"/>
                    <a:gd name="connsiteY553" fmla="*/ 124778 h 324802"/>
                    <a:gd name="connsiteX554" fmla="*/ 4147185 w 4530089"/>
                    <a:gd name="connsiteY554" fmla="*/ 144780 h 324802"/>
                    <a:gd name="connsiteX555" fmla="*/ 4120515 w 4530089"/>
                    <a:gd name="connsiteY555" fmla="*/ 158115 h 324802"/>
                    <a:gd name="connsiteX556" fmla="*/ 4084320 w 4530089"/>
                    <a:gd name="connsiteY556" fmla="*/ 160972 h 324802"/>
                    <a:gd name="connsiteX557" fmla="*/ 4084320 w 4530089"/>
                    <a:gd name="connsiteY557" fmla="*/ 160972 h 324802"/>
                    <a:gd name="connsiteX558" fmla="*/ 4040505 w 4530089"/>
                    <a:gd name="connsiteY558" fmla="*/ 159068 h 324802"/>
                    <a:gd name="connsiteX559" fmla="*/ 4083368 w 4530089"/>
                    <a:gd name="connsiteY559" fmla="*/ 159068 h 324802"/>
                    <a:gd name="connsiteX560" fmla="*/ 4119563 w 4530089"/>
                    <a:gd name="connsiteY560" fmla="*/ 155257 h 324802"/>
                    <a:gd name="connsiteX561" fmla="*/ 4145280 w 4530089"/>
                    <a:gd name="connsiteY561" fmla="*/ 142875 h 324802"/>
                    <a:gd name="connsiteX562" fmla="*/ 4159568 w 4530089"/>
                    <a:gd name="connsiteY562" fmla="*/ 122872 h 324802"/>
                    <a:gd name="connsiteX563" fmla="*/ 4164330 w 4530089"/>
                    <a:gd name="connsiteY563" fmla="*/ 94297 h 324802"/>
                    <a:gd name="connsiteX564" fmla="*/ 4159568 w 4530089"/>
                    <a:gd name="connsiteY564" fmla="*/ 71438 h 324802"/>
                    <a:gd name="connsiteX565" fmla="*/ 4143375 w 4530089"/>
                    <a:gd name="connsiteY565" fmla="*/ 54293 h 324802"/>
                    <a:gd name="connsiteX566" fmla="*/ 4121468 w 4530089"/>
                    <a:gd name="connsiteY566" fmla="*/ 45720 h 324802"/>
                    <a:gd name="connsiteX567" fmla="*/ 4090988 w 4530089"/>
                    <a:gd name="connsiteY567" fmla="*/ 42863 h 324802"/>
                    <a:gd name="connsiteX568" fmla="*/ 4040505 w 4530089"/>
                    <a:gd name="connsiteY568" fmla="*/ 42863 h 324802"/>
                    <a:gd name="connsiteX569" fmla="*/ 4040505 w 4530089"/>
                    <a:gd name="connsiteY569" fmla="*/ 159068 h 324802"/>
                    <a:gd name="connsiteX570" fmla="*/ 4040505 w 4530089"/>
                    <a:gd name="connsiteY570" fmla="*/ 159068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Lst>
                  <a:rect l="l" t="t" r="r" b="b"/>
                  <a:pathLst>
                    <a:path w="4530089" h="324802">
                      <a:moveTo>
                        <a:pt x="2476500" y="324803"/>
                      </a:moveTo>
                      <a:cubicBezTo>
                        <a:pt x="2453640" y="324803"/>
                        <a:pt x="2431733" y="320993"/>
                        <a:pt x="2412683" y="314325"/>
                      </a:cubicBezTo>
                      <a:cubicBezTo>
                        <a:pt x="2393633" y="306705"/>
                        <a:pt x="2377440" y="296228"/>
                        <a:pt x="2364105" y="282893"/>
                      </a:cubicBezTo>
                      <a:cubicBezTo>
                        <a:pt x="2350770" y="269557"/>
                        <a:pt x="2340293" y="252413"/>
                        <a:pt x="2332672" y="232410"/>
                      </a:cubicBezTo>
                      <a:cubicBezTo>
                        <a:pt x="2325053" y="212407"/>
                        <a:pt x="2322195" y="189547"/>
                        <a:pt x="2322195" y="163830"/>
                      </a:cubicBezTo>
                      <a:cubicBezTo>
                        <a:pt x="2322195" y="139065"/>
                        <a:pt x="2326005" y="115253"/>
                        <a:pt x="2332672" y="95250"/>
                      </a:cubicBezTo>
                      <a:cubicBezTo>
                        <a:pt x="2339340" y="75247"/>
                        <a:pt x="2349818" y="58103"/>
                        <a:pt x="2364105" y="43815"/>
                      </a:cubicBezTo>
                      <a:cubicBezTo>
                        <a:pt x="2377440" y="30480"/>
                        <a:pt x="2393633" y="20003"/>
                        <a:pt x="2412683" y="12382"/>
                      </a:cubicBezTo>
                      <a:cubicBezTo>
                        <a:pt x="2431733" y="4763"/>
                        <a:pt x="2453640" y="1905"/>
                        <a:pt x="2476500" y="1905"/>
                      </a:cubicBezTo>
                      <a:cubicBezTo>
                        <a:pt x="2500313" y="1905"/>
                        <a:pt x="2522220" y="5715"/>
                        <a:pt x="2540318" y="13335"/>
                      </a:cubicBezTo>
                      <a:cubicBezTo>
                        <a:pt x="2559368" y="20955"/>
                        <a:pt x="2575560" y="31432"/>
                        <a:pt x="2588895" y="44768"/>
                      </a:cubicBezTo>
                      <a:cubicBezTo>
                        <a:pt x="2602230" y="59055"/>
                        <a:pt x="2612708" y="76200"/>
                        <a:pt x="2620328" y="96203"/>
                      </a:cubicBezTo>
                      <a:cubicBezTo>
                        <a:pt x="2627947" y="116205"/>
                        <a:pt x="2630805" y="139065"/>
                        <a:pt x="2630805" y="164782"/>
                      </a:cubicBezTo>
                      <a:cubicBezTo>
                        <a:pt x="2630805" y="190500"/>
                        <a:pt x="2626995" y="213360"/>
                        <a:pt x="2619375" y="233363"/>
                      </a:cubicBezTo>
                      <a:cubicBezTo>
                        <a:pt x="2611755" y="253365"/>
                        <a:pt x="2601278" y="270510"/>
                        <a:pt x="2587943" y="283845"/>
                      </a:cubicBezTo>
                      <a:cubicBezTo>
                        <a:pt x="2574608" y="298132"/>
                        <a:pt x="2558415" y="308610"/>
                        <a:pt x="2539365" y="315278"/>
                      </a:cubicBezTo>
                      <a:cubicBezTo>
                        <a:pt x="2521268" y="320993"/>
                        <a:pt x="2500313" y="324803"/>
                        <a:pt x="2476500" y="324803"/>
                      </a:cubicBezTo>
                      <a:lnTo>
                        <a:pt x="2476500" y="324803"/>
                      </a:lnTo>
                      <a:close/>
                      <a:moveTo>
                        <a:pt x="2476500" y="1905"/>
                      </a:moveTo>
                      <a:cubicBezTo>
                        <a:pt x="2453640" y="1905"/>
                        <a:pt x="2432685" y="5715"/>
                        <a:pt x="2413635" y="12382"/>
                      </a:cubicBezTo>
                      <a:cubicBezTo>
                        <a:pt x="2394585" y="20003"/>
                        <a:pt x="2378393" y="29528"/>
                        <a:pt x="2366010" y="43815"/>
                      </a:cubicBezTo>
                      <a:cubicBezTo>
                        <a:pt x="2352675" y="58103"/>
                        <a:pt x="2342197" y="75247"/>
                        <a:pt x="2335530" y="95250"/>
                      </a:cubicBezTo>
                      <a:cubicBezTo>
                        <a:pt x="2328863" y="115253"/>
                        <a:pt x="2325053" y="138113"/>
                        <a:pt x="2325053" y="162878"/>
                      </a:cubicBezTo>
                      <a:cubicBezTo>
                        <a:pt x="2325053" y="188595"/>
                        <a:pt x="2328863" y="211455"/>
                        <a:pt x="2335530" y="230505"/>
                      </a:cubicBezTo>
                      <a:cubicBezTo>
                        <a:pt x="2342197" y="250507"/>
                        <a:pt x="2352675" y="266700"/>
                        <a:pt x="2366010" y="280988"/>
                      </a:cubicBezTo>
                      <a:cubicBezTo>
                        <a:pt x="2379345" y="294322"/>
                        <a:pt x="2395538" y="304800"/>
                        <a:pt x="2413635" y="312420"/>
                      </a:cubicBezTo>
                      <a:cubicBezTo>
                        <a:pt x="2432685" y="319088"/>
                        <a:pt x="2453640" y="322897"/>
                        <a:pt x="2476500" y="322897"/>
                      </a:cubicBezTo>
                      <a:cubicBezTo>
                        <a:pt x="2500313" y="322897"/>
                        <a:pt x="2521268" y="319088"/>
                        <a:pt x="2539365" y="312420"/>
                      </a:cubicBezTo>
                      <a:cubicBezTo>
                        <a:pt x="2557463" y="305753"/>
                        <a:pt x="2573655" y="295275"/>
                        <a:pt x="2586990" y="280988"/>
                      </a:cubicBezTo>
                      <a:cubicBezTo>
                        <a:pt x="2600325" y="267653"/>
                        <a:pt x="2609850" y="250507"/>
                        <a:pt x="2617470" y="230505"/>
                      </a:cubicBezTo>
                      <a:cubicBezTo>
                        <a:pt x="2625090" y="210503"/>
                        <a:pt x="2627947" y="187643"/>
                        <a:pt x="2627947" y="161925"/>
                      </a:cubicBezTo>
                      <a:cubicBezTo>
                        <a:pt x="2627947" y="136207"/>
                        <a:pt x="2624138" y="113347"/>
                        <a:pt x="2617470" y="94297"/>
                      </a:cubicBezTo>
                      <a:cubicBezTo>
                        <a:pt x="2610803" y="74295"/>
                        <a:pt x="2600325" y="57150"/>
                        <a:pt x="2586990" y="43815"/>
                      </a:cubicBezTo>
                      <a:cubicBezTo>
                        <a:pt x="2573655" y="30480"/>
                        <a:pt x="2558415" y="20003"/>
                        <a:pt x="2539365" y="13335"/>
                      </a:cubicBezTo>
                      <a:cubicBezTo>
                        <a:pt x="2521268" y="5715"/>
                        <a:pt x="2500313" y="1905"/>
                        <a:pt x="2476500" y="1905"/>
                      </a:cubicBezTo>
                      <a:lnTo>
                        <a:pt x="2476500" y="1905"/>
                      </a:lnTo>
                      <a:close/>
                      <a:moveTo>
                        <a:pt x="461010" y="324803"/>
                      </a:moveTo>
                      <a:cubicBezTo>
                        <a:pt x="438150" y="324803"/>
                        <a:pt x="416242" y="320993"/>
                        <a:pt x="397192" y="314325"/>
                      </a:cubicBezTo>
                      <a:cubicBezTo>
                        <a:pt x="378142" y="306705"/>
                        <a:pt x="361950" y="296228"/>
                        <a:pt x="348615" y="282893"/>
                      </a:cubicBezTo>
                      <a:cubicBezTo>
                        <a:pt x="335280" y="269557"/>
                        <a:pt x="324803" y="252413"/>
                        <a:pt x="318135" y="232410"/>
                      </a:cubicBezTo>
                      <a:cubicBezTo>
                        <a:pt x="310515" y="212407"/>
                        <a:pt x="307657" y="189547"/>
                        <a:pt x="307657" y="163830"/>
                      </a:cubicBezTo>
                      <a:cubicBezTo>
                        <a:pt x="307657" y="139065"/>
                        <a:pt x="311467" y="115253"/>
                        <a:pt x="318135" y="95250"/>
                      </a:cubicBezTo>
                      <a:cubicBezTo>
                        <a:pt x="324803" y="75247"/>
                        <a:pt x="335280" y="58103"/>
                        <a:pt x="349567" y="43815"/>
                      </a:cubicBezTo>
                      <a:cubicBezTo>
                        <a:pt x="362903" y="30480"/>
                        <a:pt x="379095" y="20003"/>
                        <a:pt x="398145" y="12382"/>
                      </a:cubicBezTo>
                      <a:cubicBezTo>
                        <a:pt x="417195" y="4763"/>
                        <a:pt x="439103" y="1905"/>
                        <a:pt x="461963" y="1905"/>
                      </a:cubicBezTo>
                      <a:cubicBezTo>
                        <a:pt x="485775" y="1905"/>
                        <a:pt x="507682" y="5715"/>
                        <a:pt x="525780" y="13335"/>
                      </a:cubicBezTo>
                      <a:cubicBezTo>
                        <a:pt x="544830" y="20955"/>
                        <a:pt x="561023" y="31432"/>
                        <a:pt x="574357" y="44768"/>
                      </a:cubicBezTo>
                      <a:cubicBezTo>
                        <a:pt x="587693" y="59055"/>
                        <a:pt x="598170" y="76200"/>
                        <a:pt x="605790" y="96203"/>
                      </a:cubicBezTo>
                      <a:cubicBezTo>
                        <a:pt x="613410" y="116205"/>
                        <a:pt x="616268" y="139065"/>
                        <a:pt x="616268" y="164782"/>
                      </a:cubicBezTo>
                      <a:cubicBezTo>
                        <a:pt x="616268" y="190500"/>
                        <a:pt x="612457" y="213360"/>
                        <a:pt x="604838" y="233363"/>
                      </a:cubicBezTo>
                      <a:cubicBezTo>
                        <a:pt x="597218" y="253365"/>
                        <a:pt x="586740" y="270510"/>
                        <a:pt x="573405" y="283845"/>
                      </a:cubicBezTo>
                      <a:cubicBezTo>
                        <a:pt x="560070" y="298132"/>
                        <a:pt x="543878" y="308610"/>
                        <a:pt x="524828" y="315278"/>
                      </a:cubicBezTo>
                      <a:cubicBezTo>
                        <a:pt x="506730" y="320993"/>
                        <a:pt x="484823" y="324803"/>
                        <a:pt x="461010" y="324803"/>
                      </a:cubicBezTo>
                      <a:lnTo>
                        <a:pt x="461010" y="324803"/>
                      </a:lnTo>
                      <a:close/>
                      <a:moveTo>
                        <a:pt x="461010" y="1905"/>
                      </a:moveTo>
                      <a:cubicBezTo>
                        <a:pt x="438150" y="1905"/>
                        <a:pt x="417195" y="5715"/>
                        <a:pt x="398145" y="12382"/>
                      </a:cubicBezTo>
                      <a:cubicBezTo>
                        <a:pt x="379095" y="19050"/>
                        <a:pt x="362903" y="29528"/>
                        <a:pt x="350520" y="43815"/>
                      </a:cubicBezTo>
                      <a:cubicBezTo>
                        <a:pt x="337185" y="58103"/>
                        <a:pt x="326707" y="75247"/>
                        <a:pt x="320040" y="95250"/>
                      </a:cubicBezTo>
                      <a:cubicBezTo>
                        <a:pt x="313373" y="115253"/>
                        <a:pt x="309563" y="138113"/>
                        <a:pt x="309563" y="162878"/>
                      </a:cubicBezTo>
                      <a:cubicBezTo>
                        <a:pt x="309563" y="188595"/>
                        <a:pt x="313373" y="211455"/>
                        <a:pt x="320040" y="230505"/>
                      </a:cubicBezTo>
                      <a:cubicBezTo>
                        <a:pt x="326707" y="250507"/>
                        <a:pt x="337185" y="267653"/>
                        <a:pt x="350520" y="280988"/>
                      </a:cubicBezTo>
                      <a:cubicBezTo>
                        <a:pt x="363855" y="294322"/>
                        <a:pt x="380048" y="304800"/>
                        <a:pt x="398145" y="312420"/>
                      </a:cubicBezTo>
                      <a:cubicBezTo>
                        <a:pt x="417195" y="319088"/>
                        <a:pt x="438150" y="322897"/>
                        <a:pt x="461010" y="322897"/>
                      </a:cubicBezTo>
                      <a:cubicBezTo>
                        <a:pt x="484823" y="322897"/>
                        <a:pt x="505778" y="319088"/>
                        <a:pt x="523875" y="312420"/>
                      </a:cubicBezTo>
                      <a:cubicBezTo>
                        <a:pt x="541973" y="305753"/>
                        <a:pt x="558165" y="295275"/>
                        <a:pt x="571500" y="280988"/>
                      </a:cubicBezTo>
                      <a:cubicBezTo>
                        <a:pt x="584835" y="267653"/>
                        <a:pt x="594360" y="250507"/>
                        <a:pt x="601980" y="230505"/>
                      </a:cubicBezTo>
                      <a:cubicBezTo>
                        <a:pt x="609600" y="210503"/>
                        <a:pt x="612457" y="187643"/>
                        <a:pt x="612457" y="161925"/>
                      </a:cubicBezTo>
                      <a:cubicBezTo>
                        <a:pt x="612457" y="136207"/>
                        <a:pt x="608648" y="113347"/>
                        <a:pt x="601980" y="94297"/>
                      </a:cubicBezTo>
                      <a:cubicBezTo>
                        <a:pt x="595313" y="74295"/>
                        <a:pt x="584835" y="57150"/>
                        <a:pt x="571500" y="43815"/>
                      </a:cubicBezTo>
                      <a:cubicBezTo>
                        <a:pt x="558165" y="30480"/>
                        <a:pt x="542925" y="20003"/>
                        <a:pt x="523875" y="13335"/>
                      </a:cubicBezTo>
                      <a:cubicBezTo>
                        <a:pt x="505778" y="5715"/>
                        <a:pt x="484823" y="1905"/>
                        <a:pt x="461010" y="1905"/>
                      </a:cubicBezTo>
                      <a:lnTo>
                        <a:pt x="461010" y="1905"/>
                      </a:lnTo>
                      <a:close/>
                      <a:moveTo>
                        <a:pt x="2139315" y="323850"/>
                      </a:moveTo>
                      <a:cubicBezTo>
                        <a:pt x="2115503" y="323850"/>
                        <a:pt x="2093595" y="321945"/>
                        <a:pt x="2074545" y="317182"/>
                      </a:cubicBezTo>
                      <a:cubicBezTo>
                        <a:pt x="2055495" y="313372"/>
                        <a:pt x="2036445" y="306705"/>
                        <a:pt x="2016443" y="298132"/>
                      </a:cubicBezTo>
                      <a:lnTo>
                        <a:pt x="2015490" y="298132"/>
                      </a:lnTo>
                      <a:lnTo>
                        <a:pt x="2015490" y="244793"/>
                      </a:lnTo>
                      <a:lnTo>
                        <a:pt x="2019300" y="244793"/>
                      </a:lnTo>
                      <a:cubicBezTo>
                        <a:pt x="2036445" y="258128"/>
                        <a:pt x="2055495" y="267653"/>
                        <a:pt x="2077403" y="275272"/>
                      </a:cubicBezTo>
                      <a:cubicBezTo>
                        <a:pt x="2099310" y="281940"/>
                        <a:pt x="2119313" y="285750"/>
                        <a:pt x="2138363" y="285750"/>
                      </a:cubicBezTo>
                      <a:cubicBezTo>
                        <a:pt x="2165033" y="285750"/>
                        <a:pt x="2185988" y="280988"/>
                        <a:pt x="2201228" y="271463"/>
                      </a:cubicBezTo>
                      <a:cubicBezTo>
                        <a:pt x="2216468" y="261938"/>
                        <a:pt x="2223135" y="249555"/>
                        <a:pt x="2223135" y="234315"/>
                      </a:cubicBezTo>
                      <a:cubicBezTo>
                        <a:pt x="2223135" y="220980"/>
                        <a:pt x="2219325" y="210503"/>
                        <a:pt x="2212658" y="204788"/>
                      </a:cubicBezTo>
                      <a:cubicBezTo>
                        <a:pt x="2205990" y="198120"/>
                        <a:pt x="2194560" y="193357"/>
                        <a:pt x="2180272" y="189547"/>
                      </a:cubicBezTo>
                      <a:cubicBezTo>
                        <a:pt x="2168843" y="186690"/>
                        <a:pt x="2157413" y="184785"/>
                        <a:pt x="2144078" y="182880"/>
                      </a:cubicBezTo>
                      <a:cubicBezTo>
                        <a:pt x="2130743" y="180975"/>
                        <a:pt x="2117408" y="179070"/>
                        <a:pt x="2103120" y="176213"/>
                      </a:cubicBezTo>
                      <a:cubicBezTo>
                        <a:pt x="2073593" y="170497"/>
                        <a:pt x="2051685" y="160020"/>
                        <a:pt x="2037397" y="145732"/>
                      </a:cubicBezTo>
                      <a:cubicBezTo>
                        <a:pt x="2023110" y="131445"/>
                        <a:pt x="2015490" y="112395"/>
                        <a:pt x="2015490" y="89535"/>
                      </a:cubicBezTo>
                      <a:cubicBezTo>
                        <a:pt x="2015490" y="62865"/>
                        <a:pt x="2027872" y="41910"/>
                        <a:pt x="2050733" y="24765"/>
                      </a:cubicBezTo>
                      <a:cubicBezTo>
                        <a:pt x="2074545" y="8572"/>
                        <a:pt x="2104072" y="0"/>
                        <a:pt x="2140268" y="0"/>
                      </a:cubicBezTo>
                      <a:cubicBezTo>
                        <a:pt x="2163128" y="0"/>
                        <a:pt x="2185035" y="1905"/>
                        <a:pt x="2204085" y="6668"/>
                      </a:cubicBezTo>
                      <a:cubicBezTo>
                        <a:pt x="2223135" y="10478"/>
                        <a:pt x="2240280" y="16193"/>
                        <a:pt x="2255520" y="21907"/>
                      </a:cubicBezTo>
                      <a:lnTo>
                        <a:pt x="2256472" y="21907"/>
                      </a:lnTo>
                      <a:lnTo>
                        <a:pt x="2256472" y="72390"/>
                      </a:lnTo>
                      <a:lnTo>
                        <a:pt x="2252663" y="72390"/>
                      </a:lnTo>
                      <a:cubicBezTo>
                        <a:pt x="2239328" y="61913"/>
                        <a:pt x="2223135" y="54293"/>
                        <a:pt x="2203133" y="47625"/>
                      </a:cubicBezTo>
                      <a:cubicBezTo>
                        <a:pt x="2183130" y="40957"/>
                        <a:pt x="2162175" y="38100"/>
                        <a:pt x="2140268" y="38100"/>
                      </a:cubicBezTo>
                      <a:cubicBezTo>
                        <a:pt x="2117408" y="38100"/>
                        <a:pt x="2098358" y="42863"/>
                        <a:pt x="2084070" y="51435"/>
                      </a:cubicBezTo>
                      <a:cubicBezTo>
                        <a:pt x="2069783" y="60007"/>
                        <a:pt x="2063115" y="72390"/>
                        <a:pt x="2063115" y="85725"/>
                      </a:cubicBezTo>
                      <a:cubicBezTo>
                        <a:pt x="2063115" y="98107"/>
                        <a:pt x="2066925" y="108585"/>
                        <a:pt x="2073593" y="115253"/>
                      </a:cubicBezTo>
                      <a:cubicBezTo>
                        <a:pt x="2080260" y="122872"/>
                        <a:pt x="2092643" y="127635"/>
                        <a:pt x="2110740" y="131445"/>
                      </a:cubicBezTo>
                      <a:cubicBezTo>
                        <a:pt x="2120265" y="133350"/>
                        <a:pt x="2133600" y="135255"/>
                        <a:pt x="2150745" y="138113"/>
                      </a:cubicBezTo>
                      <a:cubicBezTo>
                        <a:pt x="2168843" y="140970"/>
                        <a:pt x="2183130" y="143828"/>
                        <a:pt x="2195513" y="146685"/>
                      </a:cubicBezTo>
                      <a:cubicBezTo>
                        <a:pt x="2220278" y="152400"/>
                        <a:pt x="2239328" y="161925"/>
                        <a:pt x="2251710" y="174307"/>
                      </a:cubicBezTo>
                      <a:cubicBezTo>
                        <a:pt x="2264093" y="186690"/>
                        <a:pt x="2270760" y="204788"/>
                        <a:pt x="2270760" y="226695"/>
                      </a:cubicBezTo>
                      <a:cubicBezTo>
                        <a:pt x="2270760" y="239078"/>
                        <a:pt x="2267903" y="251460"/>
                        <a:pt x="2261235" y="262890"/>
                      </a:cubicBezTo>
                      <a:cubicBezTo>
                        <a:pt x="2255520" y="274320"/>
                        <a:pt x="2246947" y="284797"/>
                        <a:pt x="2235518" y="293370"/>
                      </a:cubicBezTo>
                      <a:cubicBezTo>
                        <a:pt x="2224088" y="301943"/>
                        <a:pt x="2209800" y="309563"/>
                        <a:pt x="2193608" y="314325"/>
                      </a:cubicBezTo>
                      <a:cubicBezTo>
                        <a:pt x="2180272" y="321945"/>
                        <a:pt x="2161222" y="323850"/>
                        <a:pt x="2139315" y="323850"/>
                      </a:cubicBezTo>
                      <a:lnTo>
                        <a:pt x="2139315" y="323850"/>
                      </a:lnTo>
                      <a:close/>
                      <a:moveTo>
                        <a:pt x="2017395" y="297180"/>
                      </a:moveTo>
                      <a:cubicBezTo>
                        <a:pt x="2036445" y="304800"/>
                        <a:pt x="2056447" y="311468"/>
                        <a:pt x="2074545" y="315278"/>
                      </a:cubicBezTo>
                      <a:cubicBezTo>
                        <a:pt x="2093595" y="319088"/>
                        <a:pt x="2114550" y="321945"/>
                        <a:pt x="2138363" y="321945"/>
                      </a:cubicBezTo>
                      <a:cubicBezTo>
                        <a:pt x="2160270" y="321945"/>
                        <a:pt x="2179320" y="319088"/>
                        <a:pt x="2194560" y="314325"/>
                      </a:cubicBezTo>
                      <a:cubicBezTo>
                        <a:pt x="2209800" y="309563"/>
                        <a:pt x="2224088" y="301943"/>
                        <a:pt x="2235518" y="293370"/>
                      </a:cubicBezTo>
                      <a:cubicBezTo>
                        <a:pt x="2245995" y="284797"/>
                        <a:pt x="2254568" y="275272"/>
                        <a:pt x="2260283" y="263843"/>
                      </a:cubicBezTo>
                      <a:cubicBezTo>
                        <a:pt x="2265997" y="252413"/>
                        <a:pt x="2268855" y="240030"/>
                        <a:pt x="2268855" y="228600"/>
                      </a:cubicBezTo>
                      <a:cubicBezTo>
                        <a:pt x="2268855" y="206693"/>
                        <a:pt x="2263140" y="189547"/>
                        <a:pt x="2250758" y="177165"/>
                      </a:cubicBezTo>
                      <a:cubicBezTo>
                        <a:pt x="2238375" y="164782"/>
                        <a:pt x="2220278" y="156210"/>
                        <a:pt x="2195513" y="149543"/>
                      </a:cubicBezTo>
                      <a:cubicBezTo>
                        <a:pt x="2183130" y="146685"/>
                        <a:pt x="2168843" y="143828"/>
                        <a:pt x="2151697" y="140970"/>
                      </a:cubicBezTo>
                      <a:cubicBezTo>
                        <a:pt x="2133600" y="138113"/>
                        <a:pt x="2120265" y="136207"/>
                        <a:pt x="2111693" y="134303"/>
                      </a:cubicBezTo>
                      <a:cubicBezTo>
                        <a:pt x="2093595" y="130493"/>
                        <a:pt x="2081212" y="124778"/>
                        <a:pt x="2073593" y="117157"/>
                      </a:cubicBezTo>
                      <a:cubicBezTo>
                        <a:pt x="2065972" y="109538"/>
                        <a:pt x="2063115" y="99060"/>
                        <a:pt x="2063115" y="85725"/>
                      </a:cubicBezTo>
                      <a:cubicBezTo>
                        <a:pt x="2063115" y="71438"/>
                        <a:pt x="2070735" y="59055"/>
                        <a:pt x="2085022" y="49530"/>
                      </a:cubicBezTo>
                      <a:cubicBezTo>
                        <a:pt x="2099310" y="40005"/>
                        <a:pt x="2118360" y="35243"/>
                        <a:pt x="2142172" y="35243"/>
                      </a:cubicBezTo>
                      <a:cubicBezTo>
                        <a:pt x="2164080" y="35243"/>
                        <a:pt x="2185035" y="39053"/>
                        <a:pt x="2205038" y="44768"/>
                      </a:cubicBezTo>
                      <a:cubicBezTo>
                        <a:pt x="2225993" y="51435"/>
                        <a:pt x="2242185" y="60007"/>
                        <a:pt x="2254568" y="69532"/>
                      </a:cubicBezTo>
                      <a:lnTo>
                        <a:pt x="2255520" y="69532"/>
                      </a:lnTo>
                      <a:lnTo>
                        <a:pt x="2255520" y="22860"/>
                      </a:lnTo>
                      <a:cubicBezTo>
                        <a:pt x="2240280" y="17145"/>
                        <a:pt x="2223135" y="11430"/>
                        <a:pt x="2205038" y="7620"/>
                      </a:cubicBezTo>
                      <a:cubicBezTo>
                        <a:pt x="2185988" y="3810"/>
                        <a:pt x="2164080" y="953"/>
                        <a:pt x="2141220" y="953"/>
                      </a:cubicBezTo>
                      <a:cubicBezTo>
                        <a:pt x="2105978" y="953"/>
                        <a:pt x="2075497" y="9525"/>
                        <a:pt x="2052637" y="25718"/>
                      </a:cubicBezTo>
                      <a:cubicBezTo>
                        <a:pt x="2029778" y="41910"/>
                        <a:pt x="2018347" y="62865"/>
                        <a:pt x="2018347" y="88582"/>
                      </a:cubicBezTo>
                      <a:cubicBezTo>
                        <a:pt x="2018347" y="110490"/>
                        <a:pt x="2025015" y="128588"/>
                        <a:pt x="2039303" y="142875"/>
                      </a:cubicBezTo>
                      <a:cubicBezTo>
                        <a:pt x="2053590" y="157163"/>
                        <a:pt x="2074545" y="166688"/>
                        <a:pt x="2104072" y="172403"/>
                      </a:cubicBezTo>
                      <a:cubicBezTo>
                        <a:pt x="2118360" y="175260"/>
                        <a:pt x="2131695" y="177165"/>
                        <a:pt x="2145030" y="179070"/>
                      </a:cubicBezTo>
                      <a:cubicBezTo>
                        <a:pt x="2157413" y="180975"/>
                        <a:pt x="2169795" y="182880"/>
                        <a:pt x="2181225" y="185738"/>
                      </a:cubicBezTo>
                      <a:cubicBezTo>
                        <a:pt x="2196465" y="189547"/>
                        <a:pt x="2206943" y="194310"/>
                        <a:pt x="2214563" y="200978"/>
                      </a:cubicBezTo>
                      <a:cubicBezTo>
                        <a:pt x="2222183" y="207645"/>
                        <a:pt x="2225993" y="218122"/>
                        <a:pt x="2225993" y="232410"/>
                      </a:cubicBezTo>
                      <a:cubicBezTo>
                        <a:pt x="2225993" y="248603"/>
                        <a:pt x="2218372" y="261938"/>
                        <a:pt x="2203133" y="271463"/>
                      </a:cubicBezTo>
                      <a:cubicBezTo>
                        <a:pt x="2187893" y="280988"/>
                        <a:pt x="2165985" y="285750"/>
                        <a:pt x="2139315" y="285750"/>
                      </a:cubicBezTo>
                      <a:cubicBezTo>
                        <a:pt x="2120265" y="285750"/>
                        <a:pt x="2099310" y="281940"/>
                        <a:pt x="2077403" y="275272"/>
                      </a:cubicBezTo>
                      <a:cubicBezTo>
                        <a:pt x="2055495" y="268605"/>
                        <a:pt x="2035493" y="258128"/>
                        <a:pt x="2019300" y="244793"/>
                      </a:cubicBezTo>
                      <a:lnTo>
                        <a:pt x="2017395" y="244793"/>
                      </a:lnTo>
                      <a:lnTo>
                        <a:pt x="2017395" y="297180"/>
                      </a:lnTo>
                      <a:lnTo>
                        <a:pt x="2017395" y="297180"/>
                      </a:lnTo>
                      <a:close/>
                      <a:moveTo>
                        <a:pt x="123825" y="323850"/>
                      </a:moveTo>
                      <a:cubicBezTo>
                        <a:pt x="100013" y="323850"/>
                        <a:pt x="78105" y="321945"/>
                        <a:pt x="59055" y="317182"/>
                      </a:cubicBezTo>
                      <a:cubicBezTo>
                        <a:pt x="40005" y="313372"/>
                        <a:pt x="20955" y="306705"/>
                        <a:pt x="952" y="298132"/>
                      </a:cubicBezTo>
                      <a:lnTo>
                        <a:pt x="0" y="298132"/>
                      </a:lnTo>
                      <a:lnTo>
                        <a:pt x="0" y="244793"/>
                      </a:lnTo>
                      <a:lnTo>
                        <a:pt x="3810" y="244793"/>
                      </a:lnTo>
                      <a:cubicBezTo>
                        <a:pt x="20955" y="258128"/>
                        <a:pt x="40005" y="267653"/>
                        <a:pt x="61913" y="275272"/>
                      </a:cubicBezTo>
                      <a:cubicBezTo>
                        <a:pt x="83820" y="281940"/>
                        <a:pt x="104775" y="285750"/>
                        <a:pt x="122873" y="285750"/>
                      </a:cubicBezTo>
                      <a:cubicBezTo>
                        <a:pt x="149542" y="285750"/>
                        <a:pt x="170498" y="280988"/>
                        <a:pt x="185738" y="271463"/>
                      </a:cubicBezTo>
                      <a:cubicBezTo>
                        <a:pt x="200977" y="261938"/>
                        <a:pt x="207645" y="249555"/>
                        <a:pt x="207645" y="234315"/>
                      </a:cubicBezTo>
                      <a:cubicBezTo>
                        <a:pt x="207645" y="220980"/>
                        <a:pt x="203835" y="210503"/>
                        <a:pt x="197167" y="204788"/>
                      </a:cubicBezTo>
                      <a:cubicBezTo>
                        <a:pt x="190500" y="198120"/>
                        <a:pt x="179070" y="193357"/>
                        <a:pt x="164782" y="189547"/>
                      </a:cubicBezTo>
                      <a:cubicBezTo>
                        <a:pt x="153352" y="186690"/>
                        <a:pt x="141923" y="184785"/>
                        <a:pt x="128588" y="182880"/>
                      </a:cubicBezTo>
                      <a:cubicBezTo>
                        <a:pt x="115252" y="180975"/>
                        <a:pt x="101917" y="179070"/>
                        <a:pt x="87630" y="176213"/>
                      </a:cubicBezTo>
                      <a:cubicBezTo>
                        <a:pt x="58102" y="170497"/>
                        <a:pt x="36195" y="160020"/>
                        <a:pt x="21907" y="145732"/>
                      </a:cubicBezTo>
                      <a:cubicBezTo>
                        <a:pt x="7620" y="131445"/>
                        <a:pt x="0" y="112395"/>
                        <a:pt x="0" y="89535"/>
                      </a:cubicBezTo>
                      <a:cubicBezTo>
                        <a:pt x="0" y="62865"/>
                        <a:pt x="12382" y="41910"/>
                        <a:pt x="35242" y="24765"/>
                      </a:cubicBezTo>
                      <a:cubicBezTo>
                        <a:pt x="59055" y="8572"/>
                        <a:pt x="88582" y="0"/>
                        <a:pt x="124777" y="0"/>
                      </a:cubicBezTo>
                      <a:cubicBezTo>
                        <a:pt x="147638" y="0"/>
                        <a:pt x="169545" y="1905"/>
                        <a:pt x="188595" y="6668"/>
                      </a:cubicBezTo>
                      <a:cubicBezTo>
                        <a:pt x="207645" y="10478"/>
                        <a:pt x="224790" y="16193"/>
                        <a:pt x="240030" y="21907"/>
                      </a:cubicBezTo>
                      <a:lnTo>
                        <a:pt x="240982" y="21907"/>
                      </a:lnTo>
                      <a:lnTo>
                        <a:pt x="240982" y="72390"/>
                      </a:lnTo>
                      <a:lnTo>
                        <a:pt x="237173" y="72390"/>
                      </a:lnTo>
                      <a:cubicBezTo>
                        <a:pt x="223838" y="61913"/>
                        <a:pt x="207645" y="54293"/>
                        <a:pt x="187642" y="47625"/>
                      </a:cubicBezTo>
                      <a:cubicBezTo>
                        <a:pt x="167640" y="40957"/>
                        <a:pt x="146685" y="38100"/>
                        <a:pt x="124777" y="38100"/>
                      </a:cubicBezTo>
                      <a:cubicBezTo>
                        <a:pt x="101917" y="38100"/>
                        <a:pt x="82867" y="42863"/>
                        <a:pt x="68580" y="51435"/>
                      </a:cubicBezTo>
                      <a:cubicBezTo>
                        <a:pt x="54292" y="60007"/>
                        <a:pt x="47625" y="72390"/>
                        <a:pt x="47625" y="85725"/>
                      </a:cubicBezTo>
                      <a:cubicBezTo>
                        <a:pt x="47625" y="98107"/>
                        <a:pt x="51435" y="108585"/>
                        <a:pt x="58102" y="115253"/>
                      </a:cubicBezTo>
                      <a:cubicBezTo>
                        <a:pt x="64770" y="122872"/>
                        <a:pt x="77152" y="127635"/>
                        <a:pt x="95250" y="131445"/>
                      </a:cubicBezTo>
                      <a:cubicBezTo>
                        <a:pt x="104775" y="133350"/>
                        <a:pt x="118110" y="135255"/>
                        <a:pt x="135255" y="138113"/>
                      </a:cubicBezTo>
                      <a:cubicBezTo>
                        <a:pt x="153352" y="140970"/>
                        <a:pt x="167640" y="143828"/>
                        <a:pt x="180023" y="146685"/>
                      </a:cubicBezTo>
                      <a:cubicBezTo>
                        <a:pt x="204788" y="152400"/>
                        <a:pt x="223838" y="161925"/>
                        <a:pt x="236220" y="174307"/>
                      </a:cubicBezTo>
                      <a:cubicBezTo>
                        <a:pt x="248602" y="186690"/>
                        <a:pt x="255270" y="204788"/>
                        <a:pt x="255270" y="226695"/>
                      </a:cubicBezTo>
                      <a:cubicBezTo>
                        <a:pt x="255270" y="239078"/>
                        <a:pt x="252413" y="251460"/>
                        <a:pt x="245745" y="262890"/>
                      </a:cubicBezTo>
                      <a:cubicBezTo>
                        <a:pt x="240030" y="274320"/>
                        <a:pt x="231457" y="284797"/>
                        <a:pt x="220027" y="293370"/>
                      </a:cubicBezTo>
                      <a:cubicBezTo>
                        <a:pt x="208598" y="301943"/>
                        <a:pt x="194310" y="309563"/>
                        <a:pt x="178117" y="314325"/>
                      </a:cubicBezTo>
                      <a:cubicBezTo>
                        <a:pt x="164782" y="321945"/>
                        <a:pt x="145732" y="323850"/>
                        <a:pt x="123825" y="323850"/>
                      </a:cubicBezTo>
                      <a:lnTo>
                        <a:pt x="123825" y="323850"/>
                      </a:lnTo>
                      <a:close/>
                      <a:moveTo>
                        <a:pt x="2857" y="297180"/>
                      </a:moveTo>
                      <a:cubicBezTo>
                        <a:pt x="21907" y="304800"/>
                        <a:pt x="41910" y="311468"/>
                        <a:pt x="60007" y="315278"/>
                      </a:cubicBezTo>
                      <a:cubicBezTo>
                        <a:pt x="79057" y="319088"/>
                        <a:pt x="100013" y="321945"/>
                        <a:pt x="123825" y="321945"/>
                      </a:cubicBezTo>
                      <a:cubicBezTo>
                        <a:pt x="145732" y="321945"/>
                        <a:pt x="164782" y="319088"/>
                        <a:pt x="180023" y="314325"/>
                      </a:cubicBezTo>
                      <a:cubicBezTo>
                        <a:pt x="195263" y="309563"/>
                        <a:pt x="209550" y="301943"/>
                        <a:pt x="220980" y="293370"/>
                      </a:cubicBezTo>
                      <a:cubicBezTo>
                        <a:pt x="231457" y="284797"/>
                        <a:pt x="240030" y="275272"/>
                        <a:pt x="245745" y="263843"/>
                      </a:cubicBezTo>
                      <a:cubicBezTo>
                        <a:pt x="251460" y="252413"/>
                        <a:pt x="254317" y="240030"/>
                        <a:pt x="254317" y="228600"/>
                      </a:cubicBezTo>
                      <a:cubicBezTo>
                        <a:pt x="254317" y="206693"/>
                        <a:pt x="248602" y="189547"/>
                        <a:pt x="236220" y="177165"/>
                      </a:cubicBezTo>
                      <a:cubicBezTo>
                        <a:pt x="223838" y="164782"/>
                        <a:pt x="205740" y="156210"/>
                        <a:pt x="180975" y="149543"/>
                      </a:cubicBezTo>
                      <a:cubicBezTo>
                        <a:pt x="168592" y="146685"/>
                        <a:pt x="154305" y="143828"/>
                        <a:pt x="137160" y="140970"/>
                      </a:cubicBezTo>
                      <a:cubicBezTo>
                        <a:pt x="119063" y="138113"/>
                        <a:pt x="105727" y="136207"/>
                        <a:pt x="97155" y="134303"/>
                      </a:cubicBezTo>
                      <a:cubicBezTo>
                        <a:pt x="79057" y="130493"/>
                        <a:pt x="66675" y="124778"/>
                        <a:pt x="59055" y="117157"/>
                      </a:cubicBezTo>
                      <a:cubicBezTo>
                        <a:pt x="51435" y="109538"/>
                        <a:pt x="47625" y="99060"/>
                        <a:pt x="47625" y="85725"/>
                      </a:cubicBezTo>
                      <a:cubicBezTo>
                        <a:pt x="47625" y="71438"/>
                        <a:pt x="55245" y="59055"/>
                        <a:pt x="69532" y="49530"/>
                      </a:cubicBezTo>
                      <a:cubicBezTo>
                        <a:pt x="83820" y="40005"/>
                        <a:pt x="102870" y="35243"/>
                        <a:pt x="126682" y="35243"/>
                      </a:cubicBezTo>
                      <a:cubicBezTo>
                        <a:pt x="148590" y="35243"/>
                        <a:pt x="169545" y="39053"/>
                        <a:pt x="189548" y="44768"/>
                      </a:cubicBezTo>
                      <a:cubicBezTo>
                        <a:pt x="210502" y="51435"/>
                        <a:pt x="226695" y="60007"/>
                        <a:pt x="239077" y="69532"/>
                      </a:cubicBezTo>
                      <a:lnTo>
                        <a:pt x="240982" y="69532"/>
                      </a:lnTo>
                      <a:lnTo>
                        <a:pt x="240982" y="22860"/>
                      </a:lnTo>
                      <a:cubicBezTo>
                        <a:pt x="225742" y="17145"/>
                        <a:pt x="209550" y="11430"/>
                        <a:pt x="190500" y="7620"/>
                      </a:cubicBezTo>
                      <a:cubicBezTo>
                        <a:pt x="171450" y="3810"/>
                        <a:pt x="149542" y="953"/>
                        <a:pt x="126682" y="953"/>
                      </a:cubicBezTo>
                      <a:cubicBezTo>
                        <a:pt x="91440" y="953"/>
                        <a:pt x="60960" y="9525"/>
                        <a:pt x="38100" y="25718"/>
                      </a:cubicBezTo>
                      <a:cubicBezTo>
                        <a:pt x="15240" y="41910"/>
                        <a:pt x="3810" y="62865"/>
                        <a:pt x="3810" y="88582"/>
                      </a:cubicBezTo>
                      <a:cubicBezTo>
                        <a:pt x="3810" y="110490"/>
                        <a:pt x="10477" y="128588"/>
                        <a:pt x="24765" y="142875"/>
                      </a:cubicBezTo>
                      <a:cubicBezTo>
                        <a:pt x="39052" y="157163"/>
                        <a:pt x="60007" y="166688"/>
                        <a:pt x="89535" y="172403"/>
                      </a:cubicBezTo>
                      <a:cubicBezTo>
                        <a:pt x="103822" y="175260"/>
                        <a:pt x="117157" y="177165"/>
                        <a:pt x="130492" y="179070"/>
                      </a:cubicBezTo>
                      <a:cubicBezTo>
                        <a:pt x="142875" y="180975"/>
                        <a:pt x="155257" y="182880"/>
                        <a:pt x="166688" y="185738"/>
                      </a:cubicBezTo>
                      <a:cubicBezTo>
                        <a:pt x="181927" y="189547"/>
                        <a:pt x="192405" y="194310"/>
                        <a:pt x="200025" y="200978"/>
                      </a:cubicBezTo>
                      <a:cubicBezTo>
                        <a:pt x="207645" y="207645"/>
                        <a:pt x="211455" y="218122"/>
                        <a:pt x="211455" y="232410"/>
                      </a:cubicBezTo>
                      <a:cubicBezTo>
                        <a:pt x="211455" y="248603"/>
                        <a:pt x="203835" y="261938"/>
                        <a:pt x="188595" y="271463"/>
                      </a:cubicBezTo>
                      <a:cubicBezTo>
                        <a:pt x="173355" y="280988"/>
                        <a:pt x="151448" y="285750"/>
                        <a:pt x="124777" y="285750"/>
                      </a:cubicBezTo>
                      <a:cubicBezTo>
                        <a:pt x="105727" y="285750"/>
                        <a:pt x="84772" y="281940"/>
                        <a:pt x="62865" y="275272"/>
                      </a:cubicBezTo>
                      <a:cubicBezTo>
                        <a:pt x="40957" y="268605"/>
                        <a:pt x="20955" y="258128"/>
                        <a:pt x="4763" y="244793"/>
                      </a:cubicBezTo>
                      <a:lnTo>
                        <a:pt x="2857" y="244793"/>
                      </a:lnTo>
                      <a:lnTo>
                        <a:pt x="2857" y="297180"/>
                      </a:lnTo>
                      <a:lnTo>
                        <a:pt x="2857" y="297180"/>
                      </a:lnTo>
                      <a:close/>
                      <a:moveTo>
                        <a:pt x="4530090" y="318135"/>
                      </a:moveTo>
                      <a:lnTo>
                        <a:pt x="4310063" y="318135"/>
                      </a:lnTo>
                      <a:lnTo>
                        <a:pt x="4310063" y="6668"/>
                      </a:lnTo>
                      <a:lnTo>
                        <a:pt x="4530090" y="6668"/>
                      </a:lnTo>
                      <a:lnTo>
                        <a:pt x="4530090" y="45720"/>
                      </a:lnTo>
                      <a:lnTo>
                        <a:pt x="4356735" y="45720"/>
                      </a:lnTo>
                      <a:lnTo>
                        <a:pt x="4356735" y="128588"/>
                      </a:lnTo>
                      <a:lnTo>
                        <a:pt x="4530090" y="128588"/>
                      </a:lnTo>
                      <a:lnTo>
                        <a:pt x="4530090" y="167640"/>
                      </a:lnTo>
                      <a:lnTo>
                        <a:pt x="4356735" y="167640"/>
                      </a:lnTo>
                      <a:lnTo>
                        <a:pt x="4356735" y="280988"/>
                      </a:lnTo>
                      <a:lnTo>
                        <a:pt x="4530090" y="280988"/>
                      </a:lnTo>
                      <a:lnTo>
                        <a:pt x="4530090" y="318135"/>
                      </a:lnTo>
                      <a:lnTo>
                        <a:pt x="4530090" y="318135"/>
                      </a:lnTo>
                      <a:close/>
                      <a:moveTo>
                        <a:pt x="4312920" y="316230"/>
                      </a:moveTo>
                      <a:lnTo>
                        <a:pt x="4528185" y="316230"/>
                      </a:lnTo>
                      <a:lnTo>
                        <a:pt x="4528185" y="281940"/>
                      </a:lnTo>
                      <a:lnTo>
                        <a:pt x="4354830" y="281940"/>
                      </a:lnTo>
                      <a:lnTo>
                        <a:pt x="4354830" y="164782"/>
                      </a:lnTo>
                      <a:lnTo>
                        <a:pt x="4528185" y="164782"/>
                      </a:lnTo>
                      <a:lnTo>
                        <a:pt x="4528185" y="130493"/>
                      </a:lnTo>
                      <a:lnTo>
                        <a:pt x="4354830" y="130493"/>
                      </a:lnTo>
                      <a:lnTo>
                        <a:pt x="4354830" y="43815"/>
                      </a:lnTo>
                      <a:lnTo>
                        <a:pt x="4528185" y="43815"/>
                      </a:lnTo>
                      <a:lnTo>
                        <a:pt x="4528185" y="9525"/>
                      </a:lnTo>
                      <a:lnTo>
                        <a:pt x="4312920" y="9525"/>
                      </a:lnTo>
                      <a:lnTo>
                        <a:pt x="4312920" y="316230"/>
                      </a:lnTo>
                      <a:lnTo>
                        <a:pt x="4312920" y="316230"/>
                      </a:lnTo>
                      <a:close/>
                      <a:moveTo>
                        <a:pt x="4271010" y="318135"/>
                      </a:moveTo>
                      <a:lnTo>
                        <a:pt x="4211955" y="318135"/>
                      </a:lnTo>
                      <a:lnTo>
                        <a:pt x="4100513" y="194310"/>
                      </a:lnTo>
                      <a:lnTo>
                        <a:pt x="4040505" y="194310"/>
                      </a:lnTo>
                      <a:lnTo>
                        <a:pt x="4040505" y="317182"/>
                      </a:lnTo>
                      <a:lnTo>
                        <a:pt x="3994785" y="317182"/>
                      </a:lnTo>
                      <a:lnTo>
                        <a:pt x="3994785" y="5715"/>
                      </a:lnTo>
                      <a:lnTo>
                        <a:pt x="4088130" y="5715"/>
                      </a:lnTo>
                      <a:cubicBezTo>
                        <a:pt x="4108133" y="5715"/>
                        <a:pt x="4124325" y="6668"/>
                        <a:pt x="4138613" y="9525"/>
                      </a:cubicBezTo>
                      <a:cubicBezTo>
                        <a:pt x="4151947" y="12382"/>
                        <a:pt x="4164330" y="16193"/>
                        <a:pt x="4174808" y="22860"/>
                      </a:cubicBezTo>
                      <a:cubicBezTo>
                        <a:pt x="4187190" y="30480"/>
                        <a:pt x="4196715" y="39053"/>
                        <a:pt x="4203383" y="49530"/>
                      </a:cubicBezTo>
                      <a:cubicBezTo>
                        <a:pt x="4210050" y="60007"/>
                        <a:pt x="4213860" y="74295"/>
                        <a:pt x="4213860" y="91440"/>
                      </a:cubicBezTo>
                      <a:cubicBezTo>
                        <a:pt x="4213860" y="114300"/>
                        <a:pt x="4208145" y="133350"/>
                        <a:pt x="4195763" y="147638"/>
                      </a:cubicBezTo>
                      <a:cubicBezTo>
                        <a:pt x="4184333" y="162878"/>
                        <a:pt x="4168140" y="173355"/>
                        <a:pt x="4147185" y="180975"/>
                      </a:cubicBezTo>
                      <a:lnTo>
                        <a:pt x="4271010" y="318135"/>
                      </a:lnTo>
                      <a:lnTo>
                        <a:pt x="4271010" y="318135"/>
                      </a:lnTo>
                      <a:close/>
                      <a:moveTo>
                        <a:pt x="4038600" y="193357"/>
                      </a:moveTo>
                      <a:lnTo>
                        <a:pt x="4101465" y="193357"/>
                      </a:lnTo>
                      <a:lnTo>
                        <a:pt x="4212908" y="317182"/>
                      </a:lnTo>
                      <a:lnTo>
                        <a:pt x="4267200" y="317182"/>
                      </a:lnTo>
                      <a:lnTo>
                        <a:pt x="4143375" y="182880"/>
                      </a:lnTo>
                      <a:lnTo>
                        <a:pt x="4145280" y="181928"/>
                      </a:lnTo>
                      <a:cubicBezTo>
                        <a:pt x="4166235" y="174307"/>
                        <a:pt x="4182428" y="162878"/>
                        <a:pt x="4193858" y="148590"/>
                      </a:cubicBezTo>
                      <a:cubicBezTo>
                        <a:pt x="4205288" y="133350"/>
                        <a:pt x="4211955" y="115253"/>
                        <a:pt x="4211955" y="93345"/>
                      </a:cubicBezTo>
                      <a:cubicBezTo>
                        <a:pt x="4211955" y="77153"/>
                        <a:pt x="4208145" y="63818"/>
                        <a:pt x="4202430" y="53340"/>
                      </a:cubicBezTo>
                      <a:cubicBezTo>
                        <a:pt x="4195763" y="42863"/>
                        <a:pt x="4186238" y="34290"/>
                        <a:pt x="4174808" y="26670"/>
                      </a:cubicBezTo>
                      <a:cubicBezTo>
                        <a:pt x="4164330" y="20955"/>
                        <a:pt x="4152900" y="16193"/>
                        <a:pt x="4139565" y="13335"/>
                      </a:cubicBezTo>
                      <a:cubicBezTo>
                        <a:pt x="4126230" y="11430"/>
                        <a:pt x="4109085" y="9525"/>
                        <a:pt x="4090035" y="9525"/>
                      </a:cubicBezTo>
                      <a:lnTo>
                        <a:pt x="3998595" y="9525"/>
                      </a:lnTo>
                      <a:lnTo>
                        <a:pt x="3998595" y="317182"/>
                      </a:lnTo>
                      <a:lnTo>
                        <a:pt x="4040505" y="317182"/>
                      </a:lnTo>
                      <a:lnTo>
                        <a:pt x="4038600" y="193357"/>
                      </a:lnTo>
                      <a:lnTo>
                        <a:pt x="4038600" y="193357"/>
                      </a:lnTo>
                      <a:close/>
                      <a:moveTo>
                        <a:pt x="3947160" y="318135"/>
                      </a:moveTo>
                      <a:lnTo>
                        <a:pt x="3898583" y="318135"/>
                      </a:lnTo>
                      <a:lnTo>
                        <a:pt x="3866197" y="231457"/>
                      </a:lnTo>
                      <a:lnTo>
                        <a:pt x="3724275" y="231457"/>
                      </a:lnTo>
                      <a:lnTo>
                        <a:pt x="3691890" y="318135"/>
                      </a:lnTo>
                      <a:lnTo>
                        <a:pt x="3645218" y="318135"/>
                      </a:lnTo>
                      <a:lnTo>
                        <a:pt x="3646170" y="317182"/>
                      </a:lnTo>
                      <a:lnTo>
                        <a:pt x="3766185" y="6668"/>
                      </a:lnTo>
                      <a:lnTo>
                        <a:pt x="3826193" y="6668"/>
                      </a:lnTo>
                      <a:lnTo>
                        <a:pt x="3826193" y="7620"/>
                      </a:lnTo>
                      <a:lnTo>
                        <a:pt x="3947160" y="318135"/>
                      </a:lnTo>
                      <a:lnTo>
                        <a:pt x="3947160" y="318135"/>
                      </a:lnTo>
                      <a:close/>
                      <a:moveTo>
                        <a:pt x="3899535" y="316230"/>
                      </a:moveTo>
                      <a:lnTo>
                        <a:pt x="3944303" y="316230"/>
                      </a:lnTo>
                      <a:lnTo>
                        <a:pt x="3825240" y="8572"/>
                      </a:lnTo>
                      <a:lnTo>
                        <a:pt x="3768090" y="8572"/>
                      </a:lnTo>
                      <a:lnTo>
                        <a:pt x="3649028" y="316230"/>
                      </a:lnTo>
                      <a:lnTo>
                        <a:pt x="3690938" y="316230"/>
                      </a:lnTo>
                      <a:lnTo>
                        <a:pt x="3723322" y="229553"/>
                      </a:lnTo>
                      <a:lnTo>
                        <a:pt x="3868103" y="229553"/>
                      </a:lnTo>
                      <a:lnTo>
                        <a:pt x="3899535" y="316230"/>
                      </a:lnTo>
                      <a:lnTo>
                        <a:pt x="3899535" y="316230"/>
                      </a:lnTo>
                      <a:close/>
                      <a:moveTo>
                        <a:pt x="3546158" y="318135"/>
                      </a:moveTo>
                      <a:lnTo>
                        <a:pt x="3494722" y="318135"/>
                      </a:lnTo>
                      <a:lnTo>
                        <a:pt x="3426143" y="63818"/>
                      </a:lnTo>
                      <a:lnTo>
                        <a:pt x="3359468" y="318135"/>
                      </a:lnTo>
                      <a:lnTo>
                        <a:pt x="3309938" y="318135"/>
                      </a:lnTo>
                      <a:lnTo>
                        <a:pt x="3309938" y="317182"/>
                      </a:lnTo>
                      <a:lnTo>
                        <a:pt x="3222308" y="6668"/>
                      </a:lnTo>
                      <a:lnTo>
                        <a:pt x="3269933" y="6668"/>
                      </a:lnTo>
                      <a:lnTo>
                        <a:pt x="3338513" y="260985"/>
                      </a:lnTo>
                      <a:lnTo>
                        <a:pt x="3406140" y="6668"/>
                      </a:lnTo>
                      <a:lnTo>
                        <a:pt x="3451860" y="6668"/>
                      </a:lnTo>
                      <a:lnTo>
                        <a:pt x="3520440" y="263843"/>
                      </a:lnTo>
                      <a:lnTo>
                        <a:pt x="3589020" y="6668"/>
                      </a:lnTo>
                      <a:lnTo>
                        <a:pt x="3633788" y="6668"/>
                      </a:lnTo>
                      <a:lnTo>
                        <a:pt x="3633788" y="7620"/>
                      </a:lnTo>
                      <a:lnTo>
                        <a:pt x="3546158" y="318135"/>
                      </a:lnTo>
                      <a:lnTo>
                        <a:pt x="3546158" y="318135"/>
                      </a:lnTo>
                      <a:close/>
                      <a:moveTo>
                        <a:pt x="3496628" y="316230"/>
                      </a:moveTo>
                      <a:lnTo>
                        <a:pt x="3544253" y="316230"/>
                      </a:lnTo>
                      <a:lnTo>
                        <a:pt x="3629978" y="8572"/>
                      </a:lnTo>
                      <a:lnTo>
                        <a:pt x="3589020" y="8572"/>
                      </a:lnTo>
                      <a:lnTo>
                        <a:pt x="3520440" y="267653"/>
                      </a:lnTo>
                      <a:lnTo>
                        <a:pt x="3518535" y="267653"/>
                      </a:lnTo>
                      <a:lnTo>
                        <a:pt x="3449955" y="8572"/>
                      </a:lnTo>
                      <a:lnTo>
                        <a:pt x="3407093" y="8572"/>
                      </a:lnTo>
                      <a:lnTo>
                        <a:pt x="3339465" y="264795"/>
                      </a:lnTo>
                      <a:lnTo>
                        <a:pt x="3337560" y="264795"/>
                      </a:lnTo>
                      <a:lnTo>
                        <a:pt x="3268028" y="8572"/>
                      </a:lnTo>
                      <a:lnTo>
                        <a:pt x="3225165" y="8572"/>
                      </a:lnTo>
                      <a:lnTo>
                        <a:pt x="3311843" y="316230"/>
                      </a:lnTo>
                      <a:lnTo>
                        <a:pt x="3358515" y="316230"/>
                      </a:lnTo>
                      <a:lnTo>
                        <a:pt x="3426143" y="60007"/>
                      </a:lnTo>
                      <a:lnTo>
                        <a:pt x="3428047" y="60007"/>
                      </a:lnTo>
                      <a:lnTo>
                        <a:pt x="3496628" y="316230"/>
                      </a:lnTo>
                      <a:lnTo>
                        <a:pt x="3496628" y="316230"/>
                      </a:lnTo>
                      <a:close/>
                      <a:moveTo>
                        <a:pt x="3086100" y="318135"/>
                      </a:moveTo>
                      <a:lnTo>
                        <a:pt x="3039428" y="318135"/>
                      </a:lnTo>
                      <a:lnTo>
                        <a:pt x="3039428" y="44768"/>
                      </a:lnTo>
                      <a:lnTo>
                        <a:pt x="2921318" y="44768"/>
                      </a:lnTo>
                      <a:lnTo>
                        <a:pt x="2921318" y="5715"/>
                      </a:lnTo>
                      <a:lnTo>
                        <a:pt x="3203258" y="5715"/>
                      </a:lnTo>
                      <a:lnTo>
                        <a:pt x="3203258" y="44768"/>
                      </a:lnTo>
                      <a:lnTo>
                        <a:pt x="3085147" y="44768"/>
                      </a:lnTo>
                      <a:lnTo>
                        <a:pt x="3086100" y="318135"/>
                      </a:lnTo>
                      <a:lnTo>
                        <a:pt x="3086100" y="318135"/>
                      </a:lnTo>
                      <a:close/>
                      <a:moveTo>
                        <a:pt x="3042285" y="316230"/>
                      </a:moveTo>
                      <a:lnTo>
                        <a:pt x="3084195" y="316230"/>
                      </a:lnTo>
                      <a:lnTo>
                        <a:pt x="3084195" y="42863"/>
                      </a:lnTo>
                      <a:lnTo>
                        <a:pt x="3201353" y="42863"/>
                      </a:lnTo>
                      <a:lnTo>
                        <a:pt x="3201353" y="8572"/>
                      </a:lnTo>
                      <a:lnTo>
                        <a:pt x="2923222" y="8572"/>
                      </a:lnTo>
                      <a:lnTo>
                        <a:pt x="2923222" y="42863"/>
                      </a:lnTo>
                      <a:lnTo>
                        <a:pt x="3041333" y="42863"/>
                      </a:lnTo>
                      <a:lnTo>
                        <a:pt x="3042285" y="316230"/>
                      </a:lnTo>
                      <a:lnTo>
                        <a:pt x="3042285" y="316230"/>
                      </a:lnTo>
                      <a:close/>
                      <a:moveTo>
                        <a:pt x="2744153" y="318135"/>
                      </a:moveTo>
                      <a:lnTo>
                        <a:pt x="2698433" y="318135"/>
                      </a:lnTo>
                      <a:lnTo>
                        <a:pt x="2698433" y="6668"/>
                      </a:lnTo>
                      <a:lnTo>
                        <a:pt x="2911793" y="6668"/>
                      </a:lnTo>
                      <a:lnTo>
                        <a:pt x="2911793" y="45720"/>
                      </a:lnTo>
                      <a:lnTo>
                        <a:pt x="2744153" y="45720"/>
                      </a:lnTo>
                      <a:lnTo>
                        <a:pt x="2744153" y="130493"/>
                      </a:lnTo>
                      <a:lnTo>
                        <a:pt x="2887980" y="130493"/>
                      </a:lnTo>
                      <a:lnTo>
                        <a:pt x="2887980" y="169545"/>
                      </a:lnTo>
                      <a:lnTo>
                        <a:pt x="2744153" y="169545"/>
                      </a:lnTo>
                      <a:lnTo>
                        <a:pt x="2744153" y="318135"/>
                      </a:lnTo>
                      <a:lnTo>
                        <a:pt x="2744153" y="318135"/>
                      </a:lnTo>
                      <a:close/>
                      <a:moveTo>
                        <a:pt x="2700338" y="316230"/>
                      </a:moveTo>
                      <a:lnTo>
                        <a:pt x="2742247" y="316230"/>
                      </a:lnTo>
                      <a:lnTo>
                        <a:pt x="2742247" y="167640"/>
                      </a:lnTo>
                      <a:lnTo>
                        <a:pt x="2886075" y="167640"/>
                      </a:lnTo>
                      <a:lnTo>
                        <a:pt x="2886075" y="133350"/>
                      </a:lnTo>
                      <a:lnTo>
                        <a:pt x="2742247" y="133350"/>
                      </a:lnTo>
                      <a:lnTo>
                        <a:pt x="2742247" y="43815"/>
                      </a:lnTo>
                      <a:lnTo>
                        <a:pt x="2908935" y="43815"/>
                      </a:lnTo>
                      <a:lnTo>
                        <a:pt x="2908935" y="9525"/>
                      </a:lnTo>
                      <a:lnTo>
                        <a:pt x="2700338" y="9525"/>
                      </a:lnTo>
                      <a:lnTo>
                        <a:pt x="2700338" y="316230"/>
                      </a:lnTo>
                      <a:lnTo>
                        <a:pt x="2700338" y="316230"/>
                      </a:lnTo>
                      <a:close/>
                      <a:moveTo>
                        <a:pt x="1823085" y="318135"/>
                      </a:moveTo>
                      <a:lnTo>
                        <a:pt x="1774508" y="318135"/>
                      </a:lnTo>
                      <a:lnTo>
                        <a:pt x="1742123" y="231457"/>
                      </a:lnTo>
                      <a:lnTo>
                        <a:pt x="1600200" y="231457"/>
                      </a:lnTo>
                      <a:lnTo>
                        <a:pt x="1567815" y="318135"/>
                      </a:lnTo>
                      <a:lnTo>
                        <a:pt x="1521143" y="318135"/>
                      </a:lnTo>
                      <a:lnTo>
                        <a:pt x="1642110" y="6668"/>
                      </a:lnTo>
                      <a:lnTo>
                        <a:pt x="1702118" y="6668"/>
                      </a:lnTo>
                      <a:lnTo>
                        <a:pt x="1823085" y="318135"/>
                      </a:lnTo>
                      <a:lnTo>
                        <a:pt x="1823085" y="318135"/>
                      </a:lnTo>
                      <a:close/>
                      <a:moveTo>
                        <a:pt x="1775460" y="316230"/>
                      </a:moveTo>
                      <a:lnTo>
                        <a:pt x="1820228" y="316230"/>
                      </a:lnTo>
                      <a:lnTo>
                        <a:pt x="1701165" y="8572"/>
                      </a:lnTo>
                      <a:lnTo>
                        <a:pt x="1644015" y="8572"/>
                      </a:lnTo>
                      <a:lnTo>
                        <a:pt x="1524953" y="316230"/>
                      </a:lnTo>
                      <a:lnTo>
                        <a:pt x="1566862" y="316230"/>
                      </a:lnTo>
                      <a:lnTo>
                        <a:pt x="1599248" y="229553"/>
                      </a:lnTo>
                      <a:lnTo>
                        <a:pt x="1744028" y="229553"/>
                      </a:lnTo>
                      <a:lnTo>
                        <a:pt x="1775460" y="316230"/>
                      </a:lnTo>
                      <a:lnTo>
                        <a:pt x="1775460" y="316230"/>
                      </a:lnTo>
                      <a:close/>
                      <a:moveTo>
                        <a:pt x="1426845" y="318135"/>
                      </a:moveTo>
                      <a:lnTo>
                        <a:pt x="1381125" y="318135"/>
                      </a:lnTo>
                      <a:lnTo>
                        <a:pt x="1381125" y="44768"/>
                      </a:lnTo>
                      <a:lnTo>
                        <a:pt x="1263015" y="44768"/>
                      </a:lnTo>
                      <a:lnTo>
                        <a:pt x="1263015" y="5715"/>
                      </a:lnTo>
                      <a:lnTo>
                        <a:pt x="1544955" y="5715"/>
                      </a:lnTo>
                      <a:lnTo>
                        <a:pt x="1544955" y="44768"/>
                      </a:lnTo>
                      <a:lnTo>
                        <a:pt x="1426845" y="44768"/>
                      </a:lnTo>
                      <a:lnTo>
                        <a:pt x="1426845" y="318135"/>
                      </a:lnTo>
                      <a:lnTo>
                        <a:pt x="1426845" y="318135"/>
                      </a:lnTo>
                      <a:close/>
                      <a:moveTo>
                        <a:pt x="1383030" y="316230"/>
                      </a:moveTo>
                      <a:lnTo>
                        <a:pt x="1424940" y="316230"/>
                      </a:lnTo>
                      <a:lnTo>
                        <a:pt x="1424940" y="42863"/>
                      </a:lnTo>
                      <a:lnTo>
                        <a:pt x="1543050" y="42863"/>
                      </a:lnTo>
                      <a:lnTo>
                        <a:pt x="1543050" y="8572"/>
                      </a:lnTo>
                      <a:lnTo>
                        <a:pt x="1264920" y="8572"/>
                      </a:lnTo>
                      <a:lnTo>
                        <a:pt x="1264920" y="42863"/>
                      </a:lnTo>
                      <a:lnTo>
                        <a:pt x="1383030" y="42863"/>
                      </a:lnTo>
                      <a:lnTo>
                        <a:pt x="1383030" y="316230"/>
                      </a:lnTo>
                      <a:lnTo>
                        <a:pt x="1383030" y="316230"/>
                      </a:lnTo>
                      <a:close/>
                      <a:moveTo>
                        <a:pt x="1285875" y="318135"/>
                      </a:moveTo>
                      <a:lnTo>
                        <a:pt x="1237298" y="318135"/>
                      </a:lnTo>
                      <a:lnTo>
                        <a:pt x="1204912" y="231457"/>
                      </a:lnTo>
                      <a:lnTo>
                        <a:pt x="1062990" y="231457"/>
                      </a:lnTo>
                      <a:lnTo>
                        <a:pt x="1030605" y="318135"/>
                      </a:lnTo>
                      <a:lnTo>
                        <a:pt x="983932" y="318135"/>
                      </a:lnTo>
                      <a:lnTo>
                        <a:pt x="1104900" y="6668"/>
                      </a:lnTo>
                      <a:lnTo>
                        <a:pt x="1164908" y="6668"/>
                      </a:lnTo>
                      <a:lnTo>
                        <a:pt x="1285875" y="318135"/>
                      </a:lnTo>
                      <a:lnTo>
                        <a:pt x="1285875" y="318135"/>
                      </a:lnTo>
                      <a:close/>
                      <a:moveTo>
                        <a:pt x="1238250" y="316230"/>
                      </a:moveTo>
                      <a:lnTo>
                        <a:pt x="1283018" y="316230"/>
                      </a:lnTo>
                      <a:lnTo>
                        <a:pt x="1163003" y="8572"/>
                      </a:lnTo>
                      <a:lnTo>
                        <a:pt x="1105853" y="8572"/>
                      </a:lnTo>
                      <a:lnTo>
                        <a:pt x="986790" y="316230"/>
                      </a:lnTo>
                      <a:lnTo>
                        <a:pt x="1028700" y="316230"/>
                      </a:lnTo>
                      <a:lnTo>
                        <a:pt x="1061085" y="229553"/>
                      </a:lnTo>
                      <a:lnTo>
                        <a:pt x="1205865" y="229553"/>
                      </a:lnTo>
                      <a:lnTo>
                        <a:pt x="1238250" y="316230"/>
                      </a:lnTo>
                      <a:lnTo>
                        <a:pt x="1238250" y="316230"/>
                      </a:lnTo>
                      <a:close/>
                      <a:moveTo>
                        <a:pt x="937260" y="318135"/>
                      </a:moveTo>
                      <a:lnTo>
                        <a:pt x="881062" y="318135"/>
                      </a:lnTo>
                      <a:lnTo>
                        <a:pt x="881062" y="317182"/>
                      </a:lnTo>
                      <a:lnTo>
                        <a:pt x="726757" y="43815"/>
                      </a:lnTo>
                      <a:lnTo>
                        <a:pt x="726757" y="318135"/>
                      </a:lnTo>
                      <a:lnTo>
                        <a:pt x="683895" y="318135"/>
                      </a:lnTo>
                      <a:lnTo>
                        <a:pt x="683895" y="6668"/>
                      </a:lnTo>
                      <a:lnTo>
                        <a:pt x="753428" y="6668"/>
                      </a:lnTo>
                      <a:lnTo>
                        <a:pt x="753428" y="7620"/>
                      </a:lnTo>
                      <a:lnTo>
                        <a:pt x="894398" y="257175"/>
                      </a:lnTo>
                      <a:lnTo>
                        <a:pt x="894398" y="7620"/>
                      </a:lnTo>
                      <a:lnTo>
                        <a:pt x="937260" y="7620"/>
                      </a:lnTo>
                      <a:lnTo>
                        <a:pt x="937260" y="318135"/>
                      </a:lnTo>
                      <a:lnTo>
                        <a:pt x="937260" y="318135"/>
                      </a:lnTo>
                      <a:close/>
                      <a:moveTo>
                        <a:pt x="882015" y="316230"/>
                      </a:moveTo>
                      <a:lnTo>
                        <a:pt x="934403" y="316230"/>
                      </a:lnTo>
                      <a:lnTo>
                        <a:pt x="934403" y="8572"/>
                      </a:lnTo>
                      <a:lnTo>
                        <a:pt x="896303" y="8572"/>
                      </a:lnTo>
                      <a:lnTo>
                        <a:pt x="896303" y="260032"/>
                      </a:lnTo>
                      <a:lnTo>
                        <a:pt x="894398" y="260985"/>
                      </a:lnTo>
                      <a:lnTo>
                        <a:pt x="751523" y="8572"/>
                      </a:lnTo>
                      <a:lnTo>
                        <a:pt x="684848" y="8572"/>
                      </a:lnTo>
                      <a:lnTo>
                        <a:pt x="684848" y="316230"/>
                      </a:lnTo>
                      <a:lnTo>
                        <a:pt x="723900" y="316230"/>
                      </a:lnTo>
                      <a:lnTo>
                        <a:pt x="723900" y="40005"/>
                      </a:lnTo>
                      <a:lnTo>
                        <a:pt x="725805" y="39053"/>
                      </a:lnTo>
                      <a:lnTo>
                        <a:pt x="882015" y="316230"/>
                      </a:lnTo>
                      <a:lnTo>
                        <a:pt x="882015" y="316230"/>
                      </a:lnTo>
                      <a:close/>
                      <a:moveTo>
                        <a:pt x="2476500" y="289560"/>
                      </a:moveTo>
                      <a:cubicBezTo>
                        <a:pt x="2443163" y="289560"/>
                        <a:pt x="2416493" y="278130"/>
                        <a:pt x="2397443" y="257175"/>
                      </a:cubicBezTo>
                      <a:cubicBezTo>
                        <a:pt x="2377440" y="235268"/>
                        <a:pt x="2367915" y="203835"/>
                        <a:pt x="2367915" y="162878"/>
                      </a:cubicBezTo>
                      <a:cubicBezTo>
                        <a:pt x="2367915" y="122872"/>
                        <a:pt x="2377440" y="91440"/>
                        <a:pt x="2396490" y="69532"/>
                      </a:cubicBezTo>
                      <a:cubicBezTo>
                        <a:pt x="2415540" y="47625"/>
                        <a:pt x="2442210" y="36195"/>
                        <a:pt x="2476500" y="36195"/>
                      </a:cubicBezTo>
                      <a:cubicBezTo>
                        <a:pt x="2509838" y="36195"/>
                        <a:pt x="2536508" y="47625"/>
                        <a:pt x="2555558" y="69532"/>
                      </a:cubicBezTo>
                      <a:cubicBezTo>
                        <a:pt x="2574608" y="91440"/>
                        <a:pt x="2585085" y="122872"/>
                        <a:pt x="2585085" y="162878"/>
                      </a:cubicBezTo>
                      <a:cubicBezTo>
                        <a:pt x="2585085" y="203835"/>
                        <a:pt x="2575560" y="235268"/>
                        <a:pt x="2555558" y="257175"/>
                      </a:cubicBezTo>
                      <a:cubicBezTo>
                        <a:pt x="2536508" y="278130"/>
                        <a:pt x="2509838" y="289560"/>
                        <a:pt x="2476500" y="289560"/>
                      </a:cubicBezTo>
                      <a:lnTo>
                        <a:pt x="2476500" y="289560"/>
                      </a:lnTo>
                      <a:close/>
                      <a:moveTo>
                        <a:pt x="2476500" y="38100"/>
                      </a:moveTo>
                      <a:cubicBezTo>
                        <a:pt x="2443163" y="38100"/>
                        <a:pt x="2417445" y="48578"/>
                        <a:pt x="2398395" y="70485"/>
                      </a:cubicBezTo>
                      <a:cubicBezTo>
                        <a:pt x="2379345" y="92393"/>
                        <a:pt x="2369820" y="122872"/>
                        <a:pt x="2369820" y="162878"/>
                      </a:cubicBezTo>
                      <a:cubicBezTo>
                        <a:pt x="2369820" y="202882"/>
                        <a:pt x="2379345" y="234315"/>
                        <a:pt x="2398395" y="255270"/>
                      </a:cubicBezTo>
                      <a:cubicBezTo>
                        <a:pt x="2417445" y="276225"/>
                        <a:pt x="2444115" y="287655"/>
                        <a:pt x="2476500" y="287655"/>
                      </a:cubicBezTo>
                      <a:cubicBezTo>
                        <a:pt x="2508885" y="287655"/>
                        <a:pt x="2534603" y="277178"/>
                        <a:pt x="2554605" y="255270"/>
                      </a:cubicBezTo>
                      <a:cubicBezTo>
                        <a:pt x="2573655" y="234315"/>
                        <a:pt x="2583180" y="202882"/>
                        <a:pt x="2583180" y="162878"/>
                      </a:cubicBezTo>
                      <a:cubicBezTo>
                        <a:pt x="2583180" y="122872"/>
                        <a:pt x="2573655" y="92393"/>
                        <a:pt x="2554605" y="70485"/>
                      </a:cubicBezTo>
                      <a:cubicBezTo>
                        <a:pt x="2535555" y="48578"/>
                        <a:pt x="2508885" y="38100"/>
                        <a:pt x="2476500" y="38100"/>
                      </a:cubicBezTo>
                      <a:lnTo>
                        <a:pt x="2476500" y="38100"/>
                      </a:lnTo>
                      <a:close/>
                      <a:moveTo>
                        <a:pt x="461010" y="289560"/>
                      </a:moveTo>
                      <a:cubicBezTo>
                        <a:pt x="427673" y="289560"/>
                        <a:pt x="401003" y="278130"/>
                        <a:pt x="381953" y="257175"/>
                      </a:cubicBezTo>
                      <a:cubicBezTo>
                        <a:pt x="361950" y="235268"/>
                        <a:pt x="352425" y="203835"/>
                        <a:pt x="352425" y="162878"/>
                      </a:cubicBezTo>
                      <a:cubicBezTo>
                        <a:pt x="352425" y="122872"/>
                        <a:pt x="361950" y="91440"/>
                        <a:pt x="381000" y="69532"/>
                      </a:cubicBezTo>
                      <a:cubicBezTo>
                        <a:pt x="400050" y="47625"/>
                        <a:pt x="426720" y="36195"/>
                        <a:pt x="461010" y="36195"/>
                      </a:cubicBezTo>
                      <a:cubicBezTo>
                        <a:pt x="494348" y="36195"/>
                        <a:pt x="521017" y="47625"/>
                        <a:pt x="540068" y="69532"/>
                      </a:cubicBezTo>
                      <a:cubicBezTo>
                        <a:pt x="559118" y="91440"/>
                        <a:pt x="569595" y="122872"/>
                        <a:pt x="569595" y="162878"/>
                      </a:cubicBezTo>
                      <a:cubicBezTo>
                        <a:pt x="569595" y="203835"/>
                        <a:pt x="560070" y="235268"/>
                        <a:pt x="540068" y="257175"/>
                      </a:cubicBezTo>
                      <a:cubicBezTo>
                        <a:pt x="521017" y="278130"/>
                        <a:pt x="494348" y="289560"/>
                        <a:pt x="461010" y="289560"/>
                      </a:cubicBezTo>
                      <a:lnTo>
                        <a:pt x="461010" y="289560"/>
                      </a:lnTo>
                      <a:close/>
                      <a:moveTo>
                        <a:pt x="461010" y="38100"/>
                      </a:moveTo>
                      <a:cubicBezTo>
                        <a:pt x="427673" y="38100"/>
                        <a:pt x="401955" y="48578"/>
                        <a:pt x="382905" y="70485"/>
                      </a:cubicBezTo>
                      <a:cubicBezTo>
                        <a:pt x="363855" y="92393"/>
                        <a:pt x="354330" y="122872"/>
                        <a:pt x="354330" y="162878"/>
                      </a:cubicBezTo>
                      <a:cubicBezTo>
                        <a:pt x="354330" y="202882"/>
                        <a:pt x="363855" y="234315"/>
                        <a:pt x="382905" y="255270"/>
                      </a:cubicBezTo>
                      <a:cubicBezTo>
                        <a:pt x="401955" y="276225"/>
                        <a:pt x="428625" y="287655"/>
                        <a:pt x="461010" y="287655"/>
                      </a:cubicBezTo>
                      <a:cubicBezTo>
                        <a:pt x="493395" y="287655"/>
                        <a:pt x="519113" y="277178"/>
                        <a:pt x="539115" y="255270"/>
                      </a:cubicBezTo>
                      <a:cubicBezTo>
                        <a:pt x="558165" y="234315"/>
                        <a:pt x="567690" y="202882"/>
                        <a:pt x="567690" y="162878"/>
                      </a:cubicBezTo>
                      <a:cubicBezTo>
                        <a:pt x="567690" y="122872"/>
                        <a:pt x="558165" y="92393"/>
                        <a:pt x="539115" y="70485"/>
                      </a:cubicBezTo>
                      <a:cubicBezTo>
                        <a:pt x="520065" y="48578"/>
                        <a:pt x="494348" y="38100"/>
                        <a:pt x="461010" y="38100"/>
                      </a:cubicBezTo>
                      <a:lnTo>
                        <a:pt x="461010" y="38100"/>
                      </a:lnTo>
                      <a:close/>
                      <a:moveTo>
                        <a:pt x="3854768" y="197168"/>
                      </a:moveTo>
                      <a:lnTo>
                        <a:pt x="3735705" y="197168"/>
                      </a:lnTo>
                      <a:lnTo>
                        <a:pt x="3794760" y="43815"/>
                      </a:lnTo>
                      <a:lnTo>
                        <a:pt x="3796665" y="43815"/>
                      </a:lnTo>
                      <a:lnTo>
                        <a:pt x="3854768" y="197168"/>
                      </a:lnTo>
                      <a:lnTo>
                        <a:pt x="3854768" y="197168"/>
                      </a:lnTo>
                      <a:close/>
                      <a:moveTo>
                        <a:pt x="3738563" y="194310"/>
                      </a:moveTo>
                      <a:lnTo>
                        <a:pt x="3850958" y="194310"/>
                      </a:lnTo>
                      <a:lnTo>
                        <a:pt x="3794760" y="46672"/>
                      </a:lnTo>
                      <a:lnTo>
                        <a:pt x="3738563" y="194310"/>
                      </a:lnTo>
                      <a:lnTo>
                        <a:pt x="3738563" y="194310"/>
                      </a:lnTo>
                      <a:close/>
                      <a:moveTo>
                        <a:pt x="1730693" y="197168"/>
                      </a:moveTo>
                      <a:lnTo>
                        <a:pt x="1611630" y="197168"/>
                      </a:lnTo>
                      <a:lnTo>
                        <a:pt x="1612583" y="196215"/>
                      </a:lnTo>
                      <a:lnTo>
                        <a:pt x="1670685" y="44768"/>
                      </a:lnTo>
                      <a:lnTo>
                        <a:pt x="1672590" y="44768"/>
                      </a:lnTo>
                      <a:lnTo>
                        <a:pt x="1730693" y="197168"/>
                      </a:lnTo>
                      <a:lnTo>
                        <a:pt x="1730693" y="197168"/>
                      </a:lnTo>
                      <a:close/>
                      <a:moveTo>
                        <a:pt x="1614487" y="194310"/>
                      </a:moveTo>
                      <a:lnTo>
                        <a:pt x="1726883" y="194310"/>
                      </a:lnTo>
                      <a:lnTo>
                        <a:pt x="1670685" y="46672"/>
                      </a:lnTo>
                      <a:lnTo>
                        <a:pt x="1614487" y="194310"/>
                      </a:lnTo>
                      <a:lnTo>
                        <a:pt x="1614487" y="194310"/>
                      </a:lnTo>
                      <a:close/>
                      <a:moveTo>
                        <a:pt x="1193483" y="197168"/>
                      </a:moveTo>
                      <a:lnTo>
                        <a:pt x="1074420" y="197168"/>
                      </a:lnTo>
                      <a:lnTo>
                        <a:pt x="1075373" y="196215"/>
                      </a:lnTo>
                      <a:lnTo>
                        <a:pt x="1133475" y="44768"/>
                      </a:lnTo>
                      <a:lnTo>
                        <a:pt x="1135380" y="44768"/>
                      </a:lnTo>
                      <a:lnTo>
                        <a:pt x="1193483" y="197168"/>
                      </a:lnTo>
                      <a:lnTo>
                        <a:pt x="1193483" y="197168"/>
                      </a:lnTo>
                      <a:close/>
                      <a:moveTo>
                        <a:pt x="1077278" y="194310"/>
                      </a:moveTo>
                      <a:lnTo>
                        <a:pt x="1189673" y="194310"/>
                      </a:lnTo>
                      <a:lnTo>
                        <a:pt x="1133475" y="46672"/>
                      </a:lnTo>
                      <a:lnTo>
                        <a:pt x="1077278" y="194310"/>
                      </a:lnTo>
                      <a:lnTo>
                        <a:pt x="1077278" y="194310"/>
                      </a:lnTo>
                      <a:close/>
                      <a:moveTo>
                        <a:pt x="4084320" y="160972"/>
                      </a:moveTo>
                      <a:lnTo>
                        <a:pt x="4038600" y="160972"/>
                      </a:lnTo>
                      <a:lnTo>
                        <a:pt x="4038600" y="41910"/>
                      </a:lnTo>
                      <a:lnTo>
                        <a:pt x="4090988" y="41910"/>
                      </a:lnTo>
                      <a:cubicBezTo>
                        <a:pt x="4103370" y="41910"/>
                        <a:pt x="4113847" y="42863"/>
                        <a:pt x="4122420" y="44768"/>
                      </a:cubicBezTo>
                      <a:cubicBezTo>
                        <a:pt x="4130993" y="46672"/>
                        <a:pt x="4138613" y="49530"/>
                        <a:pt x="4145280" y="53340"/>
                      </a:cubicBezTo>
                      <a:cubicBezTo>
                        <a:pt x="4152900" y="58103"/>
                        <a:pt x="4158615" y="63818"/>
                        <a:pt x="4162425" y="71438"/>
                      </a:cubicBezTo>
                      <a:cubicBezTo>
                        <a:pt x="4166235" y="78105"/>
                        <a:pt x="4167188" y="86678"/>
                        <a:pt x="4167188" y="95250"/>
                      </a:cubicBezTo>
                      <a:cubicBezTo>
                        <a:pt x="4167188" y="106680"/>
                        <a:pt x="4165283" y="117157"/>
                        <a:pt x="4162425" y="124778"/>
                      </a:cubicBezTo>
                      <a:cubicBezTo>
                        <a:pt x="4159568" y="132397"/>
                        <a:pt x="4153853" y="139065"/>
                        <a:pt x="4147185" y="144780"/>
                      </a:cubicBezTo>
                      <a:cubicBezTo>
                        <a:pt x="4139565" y="151447"/>
                        <a:pt x="4130993" y="155257"/>
                        <a:pt x="4120515" y="158115"/>
                      </a:cubicBezTo>
                      <a:cubicBezTo>
                        <a:pt x="4110038" y="160020"/>
                        <a:pt x="4097655" y="160972"/>
                        <a:pt x="4084320" y="160972"/>
                      </a:cubicBezTo>
                      <a:lnTo>
                        <a:pt x="4084320" y="160972"/>
                      </a:lnTo>
                      <a:close/>
                      <a:moveTo>
                        <a:pt x="4040505" y="159068"/>
                      </a:moveTo>
                      <a:lnTo>
                        <a:pt x="4083368" y="159068"/>
                      </a:lnTo>
                      <a:cubicBezTo>
                        <a:pt x="4096703" y="159068"/>
                        <a:pt x="4109085" y="158115"/>
                        <a:pt x="4119563" y="155257"/>
                      </a:cubicBezTo>
                      <a:cubicBezTo>
                        <a:pt x="4130040" y="153353"/>
                        <a:pt x="4138613" y="148590"/>
                        <a:pt x="4145280" y="142875"/>
                      </a:cubicBezTo>
                      <a:cubicBezTo>
                        <a:pt x="4151947" y="137160"/>
                        <a:pt x="4156710" y="130493"/>
                        <a:pt x="4159568" y="122872"/>
                      </a:cubicBezTo>
                      <a:cubicBezTo>
                        <a:pt x="4162425" y="115253"/>
                        <a:pt x="4164330" y="105728"/>
                        <a:pt x="4164330" y="94297"/>
                      </a:cubicBezTo>
                      <a:cubicBezTo>
                        <a:pt x="4164330" y="85725"/>
                        <a:pt x="4162425" y="78105"/>
                        <a:pt x="4159568" y="71438"/>
                      </a:cubicBezTo>
                      <a:cubicBezTo>
                        <a:pt x="4156710" y="64770"/>
                        <a:pt x="4150995" y="59055"/>
                        <a:pt x="4143375" y="54293"/>
                      </a:cubicBezTo>
                      <a:cubicBezTo>
                        <a:pt x="4136708" y="50482"/>
                        <a:pt x="4130040" y="47625"/>
                        <a:pt x="4121468" y="45720"/>
                      </a:cubicBezTo>
                      <a:cubicBezTo>
                        <a:pt x="4112895" y="43815"/>
                        <a:pt x="4102418" y="42863"/>
                        <a:pt x="4090988" y="42863"/>
                      </a:cubicBezTo>
                      <a:lnTo>
                        <a:pt x="4040505" y="42863"/>
                      </a:lnTo>
                      <a:lnTo>
                        <a:pt x="4040505" y="159068"/>
                      </a:lnTo>
                      <a:lnTo>
                        <a:pt x="4040505" y="1590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5" name="Freeform 274">
                <a:extLst>
                  <a:ext uri="{FF2B5EF4-FFF2-40B4-BE49-F238E27FC236}">
                    <a16:creationId xmlns:a16="http://schemas.microsoft.com/office/drawing/2014/main" id="{9985FB6F-E52A-CC3A-C079-B631E9F48E2D}"/>
                  </a:ext>
                </a:extLst>
              </p:cNvPr>
              <p:cNvSpPr/>
              <p:nvPr/>
            </p:nvSpPr>
            <p:spPr>
              <a:xfrm>
                <a:off x="14251902" y="2452819"/>
                <a:ext cx="4279582" cy="1294448"/>
              </a:xfrm>
              <a:custGeom>
                <a:avLst/>
                <a:gdLst>
                  <a:gd name="connsiteX0" fmla="*/ 3645218 w 4279582"/>
                  <a:gd name="connsiteY0" fmla="*/ 433387 h 1294448"/>
                  <a:gd name="connsiteX1" fmla="*/ 3739514 w 4279582"/>
                  <a:gd name="connsiteY1" fmla="*/ 680085 h 1294448"/>
                  <a:gd name="connsiteX2" fmla="*/ 3641408 w 4279582"/>
                  <a:gd name="connsiteY2" fmla="*/ 675322 h 1294448"/>
                  <a:gd name="connsiteX3" fmla="*/ 3548062 w 4279582"/>
                  <a:gd name="connsiteY3" fmla="*/ 680085 h 1294448"/>
                  <a:gd name="connsiteX4" fmla="*/ 2562226 w 4279582"/>
                  <a:gd name="connsiteY4" fmla="*/ 433387 h 1294448"/>
                  <a:gd name="connsiteX5" fmla="*/ 2656522 w 4279582"/>
                  <a:gd name="connsiteY5" fmla="*/ 680085 h 1294448"/>
                  <a:gd name="connsiteX6" fmla="*/ 2558414 w 4279582"/>
                  <a:gd name="connsiteY6" fmla="*/ 675322 h 1294448"/>
                  <a:gd name="connsiteX7" fmla="*/ 2465070 w 4279582"/>
                  <a:gd name="connsiteY7" fmla="*/ 680085 h 1294448"/>
                  <a:gd name="connsiteX8" fmla="*/ 1099185 w 4279582"/>
                  <a:gd name="connsiteY8" fmla="*/ 328612 h 1294448"/>
                  <a:gd name="connsiteX9" fmla="*/ 1356360 w 4279582"/>
                  <a:gd name="connsiteY9" fmla="*/ 666750 h 1294448"/>
                  <a:gd name="connsiteX10" fmla="*/ 1116330 w 4279582"/>
                  <a:gd name="connsiteY10" fmla="*/ 964882 h 1294448"/>
                  <a:gd name="connsiteX11" fmla="*/ 855345 w 4279582"/>
                  <a:gd name="connsiteY11" fmla="*/ 632460 h 1294448"/>
                  <a:gd name="connsiteX12" fmla="*/ 1099185 w 4279582"/>
                  <a:gd name="connsiteY12" fmla="*/ 328612 h 1294448"/>
                  <a:gd name="connsiteX13" fmla="*/ 2841308 w 4279582"/>
                  <a:gd name="connsiteY13" fmla="*/ 310515 h 1294448"/>
                  <a:gd name="connsiteX14" fmla="*/ 2829878 w 4279582"/>
                  <a:gd name="connsiteY14" fmla="*/ 427672 h 1294448"/>
                  <a:gd name="connsiteX15" fmla="*/ 2831782 w 4279582"/>
                  <a:gd name="connsiteY15" fmla="*/ 472440 h 1294448"/>
                  <a:gd name="connsiteX16" fmla="*/ 2856548 w 4279582"/>
                  <a:gd name="connsiteY16" fmla="*/ 472440 h 1294448"/>
                  <a:gd name="connsiteX17" fmla="*/ 3025140 w 4279582"/>
                  <a:gd name="connsiteY17" fmla="*/ 339090 h 1294448"/>
                  <a:gd name="connsiteX18" fmla="*/ 3078480 w 4279582"/>
                  <a:gd name="connsiteY18" fmla="*/ 339090 h 1294448"/>
                  <a:gd name="connsiteX19" fmla="*/ 3078480 w 4279582"/>
                  <a:gd name="connsiteY19" fmla="*/ 823912 h 1294448"/>
                  <a:gd name="connsiteX20" fmla="*/ 3022282 w 4279582"/>
                  <a:gd name="connsiteY20" fmla="*/ 957262 h 1294448"/>
                  <a:gd name="connsiteX21" fmla="*/ 2984182 w 4279582"/>
                  <a:gd name="connsiteY21" fmla="*/ 960120 h 1294448"/>
                  <a:gd name="connsiteX22" fmla="*/ 2985134 w 4279582"/>
                  <a:gd name="connsiteY22" fmla="*/ 982980 h 1294448"/>
                  <a:gd name="connsiteX23" fmla="*/ 3268980 w 4279582"/>
                  <a:gd name="connsiteY23" fmla="*/ 982980 h 1294448"/>
                  <a:gd name="connsiteX24" fmla="*/ 3268980 w 4279582"/>
                  <a:gd name="connsiteY24" fmla="*/ 960120 h 1294448"/>
                  <a:gd name="connsiteX25" fmla="*/ 3231834 w 4279582"/>
                  <a:gd name="connsiteY25" fmla="*/ 957262 h 1294448"/>
                  <a:gd name="connsiteX26" fmla="*/ 3174682 w 4279582"/>
                  <a:gd name="connsiteY26" fmla="*/ 823912 h 1294448"/>
                  <a:gd name="connsiteX27" fmla="*/ 3174682 w 4279582"/>
                  <a:gd name="connsiteY27" fmla="*/ 339090 h 1294448"/>
                  <a:gd name="connsiteX28" fmla="*/ 3228022 w 4279582"/>
                  <a:gd name="connsiteY28" fmla="*/ 339090 h 1294448"/>
                  <a:gd name="connsiteX29" fmla="*/ 3396614 w 4279582"/>
                  <a:gd name="connsiteY29" fmla="*/ 472440 h 1294448"/>
                  <a:gd name="connsiteX30" fmla="*/ 3421380 w 4279582"/>
                  <a:gd name="connsiteY30" fmla="*/ 472440 h 1294448"/>
                  <a:gd name="connsiteX31" fmla="*/ 3423286 w 4279582"/>
                  <a:gd name="connsiteY31" fmla="*/ 427672 h 1294448"/>
                  <a:gd name="connsiteX32" fmla="*/ 3411854 w 4279582"/>
                  <a:gd name="connsiteY32" fmla="*/ 310515 h 1294448"/>
                  <a:gd name="connsiteX33" fmla="*/ 2011680 w 4279582"/>
                  <a:gd name="connsiteY33" fmla="*/ 307657 h 1294448"/>
                  <a:gd name="connsiteX34" fmla="*/ 2011680 w 4279582"/>
                  <a:gd name="connsiteY34" fmla="*/ 325755 h 1294448"/>
                  <a:gd name="connsiteX35" fmla="*/ 2035492 w 4279582"/>
                  <a:gd name="connsiteY35" fmla="*/ 325755 h 1294448"/>
                  <a:gd name="connsiteX36" fmla="*/ 2093595 w 4279582"/>
                  <a:gd name="connsiteY36" fmla="*/ 346710 h 1294448"/>
                  <a:gd name="connsiteX37" fmla="*/ 2107883 w 4279582"/>
                  <a:gd name="connsiteY37" fmla="*/ 424815 h 1294448"/>
                  <a:gd name="connsiteX38" fmla="*/ 2107883 w 4279582"/>
                  <a:gd name="connsiteY38" fmla="*/ 815340 h 1294448"/>
                  <a:gd name="connsiteX39" fmla="*/ 1693545 w 4279582"/>
                  <a:gd name="connsiteY39" fmla="*/ 308610 h 1294448"/>
                  <a:gd name="connsiteX40" fmla="*/ 1509713 w 4279582"/>
                  <a:gd name="connsiteY40" fmla="*/ 308610 h 1294448"/>
                  <a:gd name="connsiteX41" fmla="*/ 1508760 w 4279582"/>
                  <a:gd name="connsiteY41" fmla="*/ 326707 h 1294448"/>
                  <a:gd name="connsiteX42" fmla="*/ 1552575 w 4279582"/>
                  <a:gd name="connsiteY42" fmla="*/ 331470 h 1294448"/>
                  <a:gd name="connsiteX43" fmla="*/ 1597343 w 4279582"/>
                  <a:gd name="connsiteY43" fmla="*/ 351472 h 1294448"/>
                  <a:gd name="connsiteX44" fmla="*/ 1642110 w 4279582"/>
                  <a:gd name="connsiteY44" fmla="*/ 397192 h 1294448"/>
                  <a:gd name="connsiteX45" fmla="*/ 1642110 w 4279582"/>
                  <a:gd name="connsiteY45" fmla="*/ 865822 h 1294448"/>
                  <a:gd name="connsiteX46" fmla="*/ 1631633 w 4279582"/>
                  <a:gd name="connsiteY46" fmla="*/ 938212 h 1294448"/>
                  <a:gd name="connsiteX47" fmla="*/ 1569720 w 4279582"/>
                  <a:gd name="connsiteY47" fmla="*/ 963930 h 1294448"/>
                  <a:gd name="connsiteX48" fmla="*/ 1545908 w 4279582"/>
                  <a:gd name="connsiteY48" fmla="*/ 963930 h 1294448"/>
                  <a:gd name="connsiteX49" fmla="*/ 1545908 w 4279582"/>
                  <a:gd name="connsiteY49" fmla="*/ 982027 h 1294448"/>
                  <a:gd name="connsiteX50" fmla="*/ 1782128 w 4279582"/>
                  <a:gd name="connsiteY50" fmla="*/ 982027 h 1294448"/>
                  <a:gd name="connsiteX51" fmla="*/ 1782128 w 4279582"/>
                  <a:gd name="connsiteY51" fmla="*/ 963930 h 1294448"/>
                  <a:gd name="connsiteX52" fmla="*/ 1758315 w 4279582"/>
                  <a:gd name="connsiteY52" fmla="*/ 963930 h 1294448"/>
                  <a:gd name="connsiteX53" fmla="*/ 1700213 w 4279582"/>
                  <a:gd name="connsiteY53" fmla="*/ 942975 h 1294448"/>
                  <a:gd name="connsiteX54" fmla="*/ 1686878 w 4279582"/>
                  <a:gd name="connsiteY54" fmla="*/ 864870 h 1294448"/>
                  <a:gd name="connsiteX55" fmla="*/ 1686878 w 4279582"/>
                  <a:gd name="connsiteY55" fmla="*/ 448627 h 1294448"/>
                  <a:gd name="connsiteX56" fmla="*/ 2095500 w 4279582"/>
                  <a:gd name="connsiteY56" fmla="*/ 992505 h 1294448"/>
                  <a:gd name="connsiteX57" fmla="*/ 2152650 w 4279582"/>
                  <a:gd name="connsiteY57" fmla="*/ 992505 h 1294448"/>
                  <a:gd name="connsiteX58" fmla="*/ 2152650 w 4279582"/>
                  <a:gd name="connsiteY58" fmla="*/ 423862 h 1294448"/>
                  <a:gd name="connsiteX59" fmla="*/ 2163128 w 4279582"/>
                  <a:gd name="connsiteY59" fmla="*/ 351472 h 1294448"/>
                  <a:gd name="connsiteX60" fmla="*/ 2224088 w 4279582"/>
                  <a:gd name="connsiteY60" fmla="*/ 325755 h 1294448"/>
                  <a:gd name="connsiteX61" fmla="*/ 2247900 w 4279582"/>
                  <a:gd name="connsiteY61" fmla="*/ 325755 h 1294448"/>
                  <a:gd name="connsiteX62" fmla="*/ 2247900 w 4279582"/>
                  <a:gd name="connsiteY62" fmla="*/ 307657 h 1294448"/>
                  <a:gd name="connsiteX63" fmla="*/ 1116330 w 4279582"/>
                  <a:gd name="connsiteY63" fmla="*/ 294322 h 1294448"/>
                  <a:gd name="connsiteX64" fmla="*/ 747713 w 4279582"/>
                  <a:gd name="connsiteY64" fmla="*/ 651510 h 1294448"/>
                  <a:gd name="connsiteX65" fmla="*/ 1097280 w 4279582"/>
                  <a:gd name="connsiteY65" fmla="*/ 998220 h 1294448"/>
                  <a:gd name="connsiteX66" fmla="*/ 1463993 w 4279582"/>
                  <a:gd name="connsiteY66" fmla="*/ 640080 h 1294448"/>
                  <a:gd name="connsiteX67" fmla="*/ 1116330 w 4279582"/>
                  <a:gd name="connsiteY67" fmla="*/ 294322 h 1294448"/>
                  <a:gd name="connsiteX68" fmla="*/ 453390 w 4279582"/>
                  <a:gd name="connsiteY68" fmla="*/ 294322 h 1294448"/>
                  <a:gd name="connsiteX69" fmla="*/ 240030 w 4279582"/>
                  <a:gd name="connsiteY69" fmla="*/ 470535 h 1294448"/>
                  <a:gd name="connsiteX70" fmla="*/ 352425 w 4279582"/>
                  <a:gd name="connsiteY70" fmla="*/ 641985 h 1294448"/>
                  <a:gd name="connsiteX71" fmla="*/ 418148 w 4279582"/>
                  <a:gd name="connsiteY71" fmla="*/ 677227 h 1294448"/>
                  <a:gd name="connsiteX72" fmla="*/ 560070 w 4279582"/>
                  <a:gd name="connsiteY72" fmla="*/ 838200 h 1294448"/>
                  <a:gd name="connsiteX73" fmla="*/ 437198 w 4279582"/>
                  <a:gd name="connsiteY73" fmla="*/ 963930 h 1294448"/>
                  <a:gd name="connsiteX74" fmla="*/ 247650 w 4279582"/>
                  <a:gd name="connsiteY74" fmla="*/ 769620 h 1294448"/>
                  <a:gd name="connsiteX75" fmla="*/ 215265 w 4279582"/>
                  <a:gd name="connsiteY75" fmla="*/ 778192 h 1294448"/>
                  <a:gd name="connsiteX76" fmla="*/ 247650 w 4279582"/>
                  <a:gd name="connsiteY76" fmla="*/ 957262 h 1294448"/>
                  <a:gd name="connsiteX77" fmla="*/ 408623 w 4279582"/>
                  <a:gd name="connsiteY77" fmla="*/ 998220 h 1294448"/>
                  <a:gd name="connsiteX78" fmla="*/ 644843 w 4279582"/>
                  <a:gd name="connsiteY78" fmla="*/ 807720 h 1294448"/>
                  <a:gd name="connsiteX79" fmla="*/ 480060 w 4279582"/>
                  <a:gd name="connsiteY79" fmla="*/ 596265 h 1294448"/>
                  <a:gd name="connsiteX80" fmla="*/ 424815 w 4279582"/>
                  <a:gd name="connsiteY80" fmla="*/ 564832 h 1294448"/>
                  <a:gd name="connsiteX81" fmla="*/ 325755 w 4279582"/>
                  <a:gd name="connsiteY81" fmla="*/ 439102 h 1294448"/>
                  <a:gd name="connsiteX82" fmla="*/ 437198 w 4279582"/>
                  <a:gd name="connsiteY82" fmla="*/ 327660 h 1294448"/>
                  <a:gd name="connsiteX83" fmla="*/ 579120 w 4279582"/>
                  <a:gd name="connsiteY83" fmla="*/ 467677 h 1294448"/>
                  <a:gd name="connsiteX84" fmla="*/ 604838 w 4279582"/>
                  <a:gd name="connsiteY84" fmla="*/ 467677 h 1294448"/>
                  <a:gd name="connsiteX85" fmla="*/ 594360 w 4279582"/>
                  <a:gd name="connsiteY85" fmla="*/ 326707 h 1294448"/>
                  <a:gd name="connsiteX86" fmla="*/ 453390 w 4279582"/>
                  <a:gd name="connsiteY86" fmla="*/ 294322 h 1294448"/>
                  <a:gd name="connsiteX87" fmla="*/ 3688080 w 4279582"/>
                  <a:gd name="connsiteY87" fmla="*/ 292417 h 1294448"/>
                  <a:gd name="connsiteX88" fmla="*/ 3658554 w 4279582"/>
                  <a:gd name="connsiteY88" fmla="*/ 302895 h 1294448"/>
                  <a:gd name="connsiteX89" fmla="*/ 3633788 w 4279582"/>
                  <a:gd name="connsiteY89" fmla="*/ 362902 h 1294448"/>
                  <a:gd name="connsiteX90" fmla="*/ 3420428 w 4279582"/>
                  <a:gd name="connsiteY90" fmla="*/ 881062 h 1294448"/>
                  <a:gd name="connsiteX91" fmla="*/ 3351848 w 4279582"/>
                  <a:gd name="connsiteY91" fmla="*/ 957262 h 1294448"/>
                  <a:gd name="connsiteX92" fmla="*/ 3331846 w 4279582"/>
                  <a:gd name="connsiteY92" fmla="*/ 960120 h 1294448"/>
                  <a:gd name="connsiteX93" fmla="*/ 3332798 w 4279582"/>
                  <a:gd name="connsiteY93" fmla="*/ 982980 h 1294448"/>
                  <a:gd name="connsiteX94" fmla="*/ 3548062 w 4279582"/>
                  <a:gd name="connsiteY94" fmla="*/ 982980 h 1294448"/>
                  <a:gd name="connsiteX95" fmla="*/ 3548062 w 4279582"/>
                  <a:gd name="connsiteY95" fmla="*/ 960120 h 1294448"/>
                  <a:gd name="connsiteX96" fmla="*/ 3486150 w 4279582"/>
                  <a:gd name="connsiteY96" fmla="*/ 951547 h 1294448"/>
                  <a:gd name="connsiteX97" fmla="*/ 3461386 w 4279582"/>
                  <a:gd name="connsiteY97" fmla="*/ 927735 h 1294448"/>
                  <a:gd name="connsiteX98" fmla="*/ 3482340 w 4279582"/>
                  <a:gd name="connsiteY98" fmla="*/ 859155 h 1294448"/>
                  <a:gd name="connsiteX99" fmla="*/ 3534728 w 4279582"/>
                  <a:gd name="connsiteY99" fmla="*/ 717232 h 1294448"/>
                  <a:gd name="connsiteX100" fmla="*/ 3642360 w 4279582"/>
                  <a:gd name="connsiteY100" fmla="*/ 706755 h 1294448"/>
                  <a:gd name="connsiteX101" fmla="*/ 3755708 w 4279582"/>
                  <a:gd name="connsiteY101" fmla="*/ 717232 h 1294448"/>
                  <a:gd name="connsiteX102" fmla="*/ 3827146 w 4279582"/>
                  <a:gd name="connsiteY102" fmla="*/ 909637 h 1294448"/>
                  <a:gd name="connsiteX103" fmla="*/ 3832860 w 4279582"/>
                  <a:gd name="connsiteY103" fmla="*/ 930592 h 1294448"/>
                  <a:gd name="connsiteX104" fmla="*/ 3801428 w 4279582"/>
                  <a:gd name="connsiteY104" fmla="*/ 949642 h 1294448"/>
                  <a:gd name="connsiteX105" fmla="*/ 3755708 w 4279582"/>
                  <a:gd name="connsiteY105" fmla="*/ 958215 h 1294448"/>
                  <a:gd name="connsiteX106" fmla="*/ 3755708 w 4279582"/>
                  <a:gd name="connsiteY106" fmla="*/ 981075 h 1294448"/>
                  <a:gd name="connsiteX107" fmla="*/ 4010026 w 4279582"/>
                  <a:gd name="connsiteY107" fmla="*/ 981075 h 1294448"/>
                  <a:gd name="connsiteX108" fmla="*/ 4010026 w 4279582"/>
                  <a:gd name="connsiteY108" fmla="*/ 958215 h 1294448"/>
                  <a:gd name="connsiteX109" fmla="*/ 3969068 w 4279582"/>
                  <a:gd name="connsiteY109" fmla="*/ 952500 h 1294448"/>
                  <a:gd name="connsiteX110" fmla="*/ 3916680 w 4279582"/>
                  <a:gd name="connsiteY110" fmla="*/ 882967 h 1294448"/>
                  <a:gd name="connsiteX111" fmla="*/ 2604134 w 4279582"/>
                  <a:gd name="connsiteY111" fmla="*/ 292417 h 1294448"/>
                  <a:gd name="connsiteX112" fmla="*/ 2574608 w 4279582"/>
                  <a:gd name="connsiteY112" fmla="*/ 302895 h 1294448"/>
                  <a:gd name="connsiteX113" fmla="*/ 2549842 w 4279582"/>
                  <a:gd name="connsiteY113" fmla="*/ 362902 h 1294448"/>
                  <a:gd name="connsiteX114" fmla="*/ 2338388 w 4279582"/>
                  <a:gd name="connsiteY114" fmla="*/ 881062 h 1294448"/>
                  <a:gd name="connsiteX115" fmla="*/ 2269808 w 4279582"/>
                  <a:gd name="connsiteY115" fmla="*/ 957262 h 1294448"/>
                  <a:gd name="connsiteX116" fmla="*/ 2249805 w 4279582"/>
                  <a:gd name="connsiteY116" fmla="*/ 960120 h 1294448"/>
                  <a:gd name="connsiteX117" fmla="*/ 2249805 w 4279582"/>
                  <a:gd name="connsiteY117" fmla="*/ 982980 h 1294448"/>
                  <a:gd name="connsiteX118" fmla="*/ 2465070 w 4279582"/>
                  <a:gd name="connsiteY118" fmla="*/ 982980 h 1294448"/>
                  <a:gd name="connsiteX119" fmla="*/ 2465070 w 4279582"/>
                  <a:gd name="connsiteY119" fmla="*/ 960120 h 1294448"/>
                  <a:gd name="connsiteX120" fmla="*/ 2403158 w 4279582"/>
                  <a:gd name="connsiteY120" fmla="*/ 951547 h 1294448"/>
                  <a:gd name="connsiteX121" fmla="*/ 2378393 w 4279582"/>
                  <a:gd name="connsiteY121" fmla="*/ 927735 h 1294448"/>
                  <a:gd name="connsiteX122" fmla="*/ 2398395 w 4279582"/>
                  <a:gd name="connsiteY122" fmla="*/ 859155 h 1294448"/>
                  <a:gd name="connsiteX123" fmla="*/ 2450783 w 4279582"/>
                  <a:gd name="connsiteY123" fmla="*/ 717232 h 1294448"/>
                  <a:gd name="connsiteX124" fmla="*/ 2558414 w 4279582"/>
                  <a:gd name="connsiteY124" fmla="*/ 706755 h 1294448"/>
                  <a:gd name="connsiteX125" fmla="*/ 2671762 w 4279582"/>
                  <a:gd name="connsiteY125" fmla="*/ 717232 h 1294448"/>
                  <a:gd name="connsiteX126" fmla="*/ 2743200 w 4279582"/>
                  <a:gd name="connsiteY126" fmla="*/ 909637 h 1294448"/>
                  <a:gd name="connsiteX127" fmla="*/ 2748914 w 4279582"/>
                  <a:gd name="connsiteY127" fmla="*/ 930592 h 1294448"/>
                  <a:gd name="connsiteX128" fmla="*/ 2717482 w 4279582"/>
                  <a:gd name="connsiteY128" fmla="*/ 949642 h 1294448"/>
                  <a:gd name="connsiteX129" fmla="*/ 2671762 w 4279582"/>
                  <a:gd name="connsiteY129" fmla="*/ 958215 h 1294448"/>
                  <a:gd name="connsiteX130" fmla="*/ 2671762 w 4279582"/>
                  <a:gd name="connsiteY130" fmla="*/ 981075 h 1294448"/>
                  <a:gd name="connsiteX131" fmla="*/ 2926080 w 4279582"/>
                  <a:gd name="connsiteY131" fmla="*/ 981075 h 1294448"/>
                  <a:gd name="connsiteX132" fmla="*/ 2926080 w 4279582"/>
                  <a:gd name="connsiteY132" fmla="*/ 958215 h 1294448"/>
                  <a:gd name="connsiteX133" fmla="*/ 2885122 w 4279582"/>
                  <a:gd name="connsiteY133" fmla="*/ 952500 h 1294448"/>
                  <a:gd name="connsiteX134" fmla="*/ 2832734 w 4279582"/>
                  <a:gd name="connsiteY134" fmla="*/ 882967 h 1294448"/>
                  <a:gd name="connsiteX135" fmla="*/ 0 w 4279582"/>
                  <a:gd name="connsiteY135" fmla="*/ 0 h 1294448"/>
                  <a:gd name="connsiteX136" fmla="*/ 4279582 w 4279582"/>
                  <a:gd name="connsiteY136" fmla="*/ 0 h 1294448"/>
                  <a:gd name="connsiteX137" fmla="*/ 4279582 w 4279582"/>
                  <a:gd name="connsiteY137" fmla="*/ 1294448 h 1294448"/>
                  <a:gd name="connsiteX138" fmla="*/ 0 w 4279582"/>
                  <a:gd name="connsiteY138" fmla="*/ 1294448 h 129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4279582" h="1294448">
                    <a:moveTo>
                      <a:pt x="3645218" y="433387"/>
                    </a:moveTo>
                    <a:lnTo>
                      <a:pt x="3739514" y="680085"/>
                    </a:lnTo>
                    <a:cubicBezTo>
                      <a:pt x="3707130" y="676275"/>
                      <a:pt x="3673794" y="675322"/>
                      <a:pt x="3641408" y="675322"/>
                    </a:cubicBezTo>
                    <a:cubicBezTo>
                      <a:pt x="3610928" y="675322"/>
                      <a:pt x="3578542" y="678180"/>
                      <a:pt x="3548062" y="680085"/>
                    </a:cubicBezTo>
                    <a:close/>
                    <a:moveTo>
                      <a:pt x="2562226" y="433387"/>
                    </a:moveTo>
                    <a:lnTo>
                      <a:pt x="2656522" y="680085"/>
                    </a:lnTo>
                    <a:cubicBezTo>
                      <a:pt x="2624138" y="676275"/>
                      <a:pt x="2590800" y="675322"/>
                      <a:pt x="2558414" y="675322"/>
                    </a:cubicBezTo>
                    <a:cubicBezTo>
                      <a:pt x="2527934" y="675322"/>
                      <a:pt x="2495550" y="678180"/>
                      <a:pt x="2465070" y="680085"/>
                    </a:cubicBezTo>
                    <a:close/>
                    <a:moveTo>
                      <a:pt x="1099185" y="328612"/>
                    </a:moveTo>
                    <a:cubicBezTo>
                      <a:pt x="1260158" y="328612"/>
                      <a:pt x="1356360" y="474345"/>
                      <a:pt x="1356360" y="666750"/>
                    </a:cubicBezTo>
                    <a:cubicBezTo>
                      <a:pt x="1356360" y="815340"/>
                      <a:pt x="1290638" y="964882"/>
                      <a:pt x="1116330" y="964882"/>
                    </a:cubicBezTo>
                    <a:cubicBezTo>
                      <a:pt x="962025" y="964882"/>
                      <a:pt x="855345" y="840105"/>
                      <a:pt x="855345" y="632460"/>
                    </a:cubicBezTo>
                    <a:cubicBezTo>
                      <a:pt x="855345" y="456247"/>
                      <a:pt x="945833" y="328612"/>
                      <a:pt x="1099185" y="328612"/>
                    </a:cubicBezTo>
                    <a:close/>
                    <a:moveTo>
                      <a:pt x="2841308" y="310515"/>
                    </a:moveTo>
                    <a:cubicBezTo>
                      <a:pt x="2837498" y="333375"/>
                      <a:pt x="2829878" y="381000"/>
                      <a:pt x="2829878" y="427672"/>
                    </a:cubicBezTo>
                    <a:cubicBezTo>
                      <a:pt x="2829878" y="441007"/>
                      <a:pt x="2831782" y="468630"/>
                      <a:pt x="2831782" y="472440"/>
                    </a:cubicBezTo>
                    <a:lnTo>
                      <a:pt x="2856548" y="472440"/>
                    </a:lnTo>
                    <a:cubicBezTo>
                      <a:pt x="2879408" y="354330"/>
                      <a:pt x="2881314" y="339090"/>
                      <a:pt x="3025140" y="339090"/>
                    </a:cubicBezTo>
                    <a:lnTo>
                      <a:pt x="3078480" y="339090"/>
                    </a:lnTo>
                    <a:lnTo>
                      <a:pt x="3078480" y="823912"/>
                    </a:lnTo>
                    <a:cubicBezTo>
                      <a:pt x="3078480" y="948690"/>
                      <a:pt x="3078480" y="953452"/>
                      <a:pt x="3022282" y="957262"/>
                    </a:cubicBezTo>
                    <a:lnTo>
                      <a:pt x="2984182" y="960120"/>
                    </a:lnTo>
                    <a:lnTo>
                      <a:pt x="2985134" y="982980"/>
                    </a:lnTo>
                    <a:lnTo>
                      <a:pt x="3268980" y="982980"/>
                    </a:lnTo>
                    <a:lnTo>
                      <a:pt x="3268980" y="960120"/>
                    </a:lnTo>
                    <a:lnTo>
                      <a:pt x="3231834" y="957262"/>
                    </a:lnTo>
                    <a:cubicBezTo>
                      <a:pt x="3174682" y="953452"/>
                      <a:pt x="3174682" y="947737"/>
                      <a:pt x="3174682" y="823912"/>
                    </a:cubicBezTo>
                    <a:lnTo>
                      <a:pt x="3174682" y="339090"/>
                    </a:lnTo>
                    <a:lnTo>
                      <a:pt x="3228022" y="339090"/>
                    </a:lnTo>
                    <a:cubicBezTo>
                      <a:pt x="3372802" y="339090"/>
                      <a:pt x="3374708" y="354330"/>
                      <a:pt x="3396614" y="472440"/>
                    </a:cubicBezTo>
                    <a:lnTo>
                      <a:pt x="3421380" y="472440"/>
                    </a:lnTo>
                    <a:cubicBezTo>
                      <a:pt x="3421380" y="468630"/>
                      <a:pt x="3423286" y="441007"/>
                      <a:pt x="3423286" y="427672"/>
                    </a:cubicBezTo>
                    <a:cubicBezTo>
                      <a:pt x="3423286" y="381000"/>
                      <a:pt x="3415666" y="332422"/>
                      <a:pt x="3411854" y="310515"/>
                    </a:cubicBezTo>
                    <a:close/>
                    <a:moveTo>
                      <a:pt x="2011680" y="307657"/>
                    </a:moveTo>
                    <a:lnTo>
                      <a:pt x="2011680" y="325755"/>
                    </a:lnTo>
                    <a:lnTo>
                      <a:pt x="2035492" y="325755"/>
                    </a:lnTo>
                    <a:cubicBezTo>
                      <a:pt x="2061210" y="325755"/>
                      <a:pt x="2081213" y="332422"/>
                      <a:pt x="2093595" y="346710"/>
                    </a:cubicBezTo>
                    <a:cubicBezTo>
                      <a:pt x="2103120" y="357187"/>
                      <a:pt x="2107883" y="382905"/>
                      <a:pt x="2107883" y="424815"/>
                    </a:cubicBezTo>
                    <a:lnTo>
                      <a:pt x="2107883" y="815340"/>
                    </a:lnTo>
                    <a:lnTo>
                      <a:pt x="1693545" y="308610"/>
                    </a:lnTo>
                    <a:lnTo>
                      <a:pt x="1509713" y="308610"/>
                    </a:lnTo>
                    <a:lnTo>
                      <a:pt x="1508760" y="326707"/>
                    </a:lnTo>
                    <a:cubicBezTo>
                      <a:pt x="1527810" y="326707"/>
                      <a:pt x="1543050" y="328612"/>
                      <a:pt x="1552575" y="331470"/>
                    </a:cubicBezTo>
                    <a:cubicBezTo>
                      <a:pt x="1572578" y="337185"/>
                      <a:pt x="1586865" y="343852"/>
                      <a:pt x="1597343" y="351472"/>
                    </a:cubicBezTo>
                    <a:cubicBezTo>
                      <a:pt x="1607820" y="359092"/>
                      <a:pt x="1622108" y="374332"/>
                      <a:pt x="1642110" y="397192"/>
                    </a:cubicBezTo>
                    <a:lnTo>
                      <a:pt x="1642110" y="865822"/>
                    </a:lnTo>
                    <a:cubicBezTo>
                      <a:pt x="1642110" y="902970"/>
                      <a:pt x="1639253" y="927735"/>
                      <a:pt x="1631633" y="938212"/>
                    </a:cubicBezTo>
                    <a:cubicBezTo>
                      <a:pt x="1619250" y="955357"/>
                      <a:pt x="1598295" y="963930"/>
                      <a:pt x="1569720" y="963930"/>
                    </a:cubicBezTo>
                    <a:lnTo>
                      <a:pt x="1545908" y="963930"/>
                    </a:lnTo>
                    <a:lnTo>
                      <a:pt x="1545908" y="982027"/>
                    </a:lnTo>
                    <a:lnTo>
                      <a:pt x="1782128" y="982027"/>
                    </a:lnTo>
                    <a:lnTo>
                      <a:pt x="1782128" y="963930"/>
                    </a:lnTo>
                    <a:lnTo>
                      <a:pt x="1758315" y="963930"/>
                    </a:lnTo>
                    <a:cubicBezTo>
                      <a:pt x="1732598" y="963930"/>
                      <a:pt x="1712595" y="957262"/>
                      <a:pt x="1700213" y="942975"/>
                    </a:cubicBezTo>
                    <a:cubicBezTo>
                      <a:pt x="1691640" y="932497"/>
                      <a:pt x="1686878" y="906780"/>
                      <a:pt x="1686878" y="864870"/>
                    </a:cubicBezTo>
                    <a:lnTo>
                      <a:pt x="1686878" y="448627"/>
                    </a:lnTo>
                    <a:lnTo>
                      <a:pt x="2095500" y="992505"/>
                    </a:lnTo>
                    <a:lnTo>
                      <a:pt x="2152650" y="992505"/>
                    </a:lnTo>
                    <a:lnTo>
                      <a:pt x="2152650" y="423862"/>
                    </a:lnTo>
                    <a:cubicBezTo>
                      <a:pt x="2152650" y="386715"/>
                      <a:pt x="2155508" y="361950"/>
                      <a:pt x="2163128" y="351472"/>
                    </a:cubicBezTo>
                    <a:cubicBezTo>
                      <a:pt x="2175510" y="334327"/>
                      <a:pt x="2195513" y="325755"/>
                      <a:pt x="2224088" y="325755"/>
                    </a:cubicBezTo>
                    <a:lnTo>
                      <a:pt x="2247900" y="325755"/>
                    </a:lnTo>
                    <a:lnTo>
                      <a:pt x="2247900" y="307657"/>
                    </a:lnTo>
                    <a:close/>
                    <a:moveTo>
                      <a:pt x="1116330" y="294322"/>
                    </a:moveTo>
                    <a:cubicBezTo>
                      <a:pt x="918210" y="294322"/>
                      <a:pt x="747713" y="430530"/>
                      <a:pt x="747713" y="651510"/>
                    </a:cubicBezTo>
                    <a:cubicBezTo>
                      <a:pt x="747713" y="871537"/>
                      <a:pt x="894398" y="998220"/>
                      <a:pt x="1097280" y="998220"/>
                    </a:cubicBezTo>
                    <a:cubicBezTo>
                      <a:pt x="1300163" y="998220"/>
                      <a:pt x="1463993" y="864870"/>
                      <a:pt x="1463993" y="640080"/>
                    </a:cubicBezTo>
                    <a:cubicBezTo>
                      <a:pt x="1463993" y="413385"/>
                      <a:pt x="1304925" y="294322"/>
                      <a:pt x="1116330" y="294322"/>
                    </a:cubicBezTo>
                    <a:close/>
                    <a:moveTo>
                      <a:pt x="453390" y="294322"/>
                    </a:moveTo>
                    <a:cubicBezTo>
                      <a:pt x="344805" y="294322"/>
                      <a:pt x="240030" y="346710"/>
                      <a:pt x="240030" y="470535"/>
                    </a:cubicBezTo>
                    <a:cubicBezTo>
                      <a:pt x="240030" y="546735"/>
                      <a:pt x="294323" y="610552"/>
                      <a:pt x="352425" y="641985"/>
                    </a:cubicBezTo>
                    <a:lnTo>
                      <a:pt x="418148" y="677227"/>
                    </a:lnTo>
                    <a:cubicBezTo>
                      <a:pt x="498158" y="712470"/>
                      <a:pt x="560070" y="763905"/>
                      <a:pt x="560070" y="838200"/>
                    </a:cubicBezTo>
                    <a:cubicBezTo>
                      <a:pt x="560070" y="917257"/>
                      <a:pt x="507683" y="963930"/>
                      <a:pt x="437198" y="963930"/>
                    </a:cubicBezTo>
                    <a:cubicBezTo>
                      <a:pt x="297180" y="963930"/>
                      <a:pt x="259080" y="842962"/>
                      <a:pt x="247650" y="769620"/>
                    </a:cubicBezTo>
                    <a:lnTo>
                      <a:pt x="215265" y="778192"/>
                    </a:lnTo>
                    <a:cubicBezTo>
                      <a:pt x="215265" y="842010"/>
                      <a:pt x="229553" y="918210"/>
                      <a:pt x="247650" y="957262"/>
                    </a:cubicBezTo>
                    <a:cubicBezTo>
                      <a:pt x="279083" y="976312"/>
                      <a:pt x="328613" y="998220"/>
                      <a:pt x="408623" y="998220"/>
                    </a:cubicBezTo>
                    <a:cubicBezTo>
                      <a:pt x="517208" y="998220"/>
                      <a:pt x="644843" y="944880"/>
                      <a:pt x="644843" y="807720"/>
                    </a:cubicBezTo>
                    <a:cubicBezTo>
                      <a:pt x="644843" y="685800"/>
                      <a:pt x="561023" y="642937"/>
                      <a:pt x="480060" y="596265"/>
                    </a:cubicBezTo>
                    <a:lnTo>
                      <a:pt x="424815" y="564832"/>
                    </a:lnTo>
                    <a:cubicBezTo>
                      <a:pt x="369570" y="532447"/>
                      <a:pt x="325755" y="500062"/>
                      <a:pt x="325755" y="439102"/>
                    </a:cubicBezTo>
                    <a:cubicBezTo>
                      <a:pt x="325755" y="370522"/>
                      <a:pt x="378143" y="327660"/>
                      <a:pt x="437198" y="327660"/>
                    </a:cubicBezTo>
                    <a:cubicBezTo>
                      <a:pt x="553403" y="327660"/>
                      <a:pt x="569595" y="416242"/>
                      <a:pt x="579120" y="467677"/>
                    </a:cubicBezTo>
                    <a:lnTo>
                      <a:pt x="604838" y="467677"/>
                    </a:lnTo>
                    <a:cubicBezTo>
                      <a:pt x="604838" y="441960"/>
                      <a:pt x="602932" y="360045"/>
                      <a:pt x="594360" y="326707"/>
                    </a:cubicBezTo>
                    <a:cubicBezTo>
                      <a:pt x="567690" y="310515"/>
                      <a:pt x="516255" y="294322"/>
                      <a:pt x="453390" y="294322"/>
                    </a:cubicBezTo>
                    <a:close/>
                    <a:moveTo>
                      <a:pt x="3688080" y="292417"/>
                    </a:moveTo>
                    <a:lnTo>
                      <a:pt x="3658554" y="302895"/>
                    </a:lnTo>
                    <a:cubicBezTo>
                      <a:pt x="3649980" y="321945"/>
                      <a:pt x="3642360" y="342900"/>
                      <a:pt x="3633788" y="362902"/>
                    </a:cubicBezTo>
                    <a:lnTo>
                      <a:pt x="3420428" y="881062"/>
                    </a:lnTo>
                    <a:cubicBezTo>
                      <a:pt x="3395662" y="940117"/>
                      <a:pt x="3390900" y="951547"/>
                      <a:pt x="3351848" y="957262"/>
                    </a:cubicBezTo>
                    <a:lnTo>
                      <a:pt x="3331846" y="960120"/>
                    </a:lnTo>
                    <a:lnTo>
                      <a:pt x="3332798" y="982980"/>
                    </a:lnTo>
                    <a:lnTo>
                      <a:pt x="3548062" y="982980"/>
                    </a:lnTo>
                    <a:lnTo>
                      <a:pt x="3548062" y="960120"/>
                    </a:lnTo>
                    <a:lnTo>
                      <a:pt x="3486150" y="951547"/>
                    </a:lnTo>
                    <a:cubicBezTo>
                      <a:pt x="3474720" y="950595"/>
                      <a:pt x="3461386" y="947737"/>
                      <a:pt x="3461386" y="927735"/>
                    </a:cubicBezTo>
                    <a:cubicBezTo>
                      <a:pt x="3461386" y="919162"/>
                      <a:pt x="3469958" y="892492"/>
                      <a:pt x="3482340" y="859155"/>
                    </a:cubicBezTo>
                    <a:lnTo>
                      <a:pt x="3534728" y="717232"/>
                    </a:lnTo>
                    <a:cubicBezTo>
                      <a:pt x="3570922" y="711517"/>
                      <a:pt x="3606166" y="706755"/>
                      <a:pt x="3642360" y="706755"/>
                    </a:cubicBezTo>
                    <a:cubicBezTo>
                      <a:pt x="3680460" y="706755"/>
                      <a:pt x="3718560" y="709612"/>
                      <a:pt x="3755708" y="717232"/>
                    </a:cubicBezTo>
                    <a:lnTo>
                      <a:pt x="3827146" y="909637"/>
                    </a:lnTo>
                    <a:cubicBezTo>
                      <a:pt x="3829050" y="916305"/>
                      <a:pt x="3832860" y="923925"/>
                      <a:pt x="3832860" y="930592"/>
                    </a:cubicBezTo>
                    <a:cubicBezTo>
                      <a:pt x="3832860" y="942022"/>
                      <a:pt x="3819526" y="946785"/>
                      <a:pt x="3801428" y="949642"/>
                    </a:cubicBezTo>
                    <a:lnTo>
                      <a:pt x="3755708" y="958215"/>
                    </a:lnTo>
                    <a:lnTo>
                      <a:pt x="3755708" y="981075"/>
                    </a:lnTo>
                    <a:lnTo>
                      <a:pt x="4010026" y="981075"/>
                    </a:lnTo>
                    <a:lnTo>
                      <a:pt x="4010026" y="958215"/>
                    </a:lnTo>
                    <a:lnTo>
                      <a:pt x="3969068" y="952500"/>
                    </a:lnTo>
                    <a:cubicBezTo>
                      <a:pt x="3942398" y="947737"/>
                      <a:pt x="3931920" y="923925"/>
                      <a:pt x="3916680" y="882967"/>
                    </a:cubicBezTo>
                    <a:close/>
                    <a:moveTo>
                      <a:pt x="2604134" y="292417"/>
                    </a:moveTo>
                    <a:lnTo>
                      <a:pt x="2574608" y="302895"/>
                    </a:lnTo>
                    <a:cubicBezTo>
                      <a:pt x="2566034" y="321945"/>
                      <a:pt x="2558414" y="342900"/>
                      <a:pt x="2549842" y="362902"/>
                    </a:cubicBezTo>
                    <a:lnTo>
                      <a:pt x="2338388" y="881062"/>
                    </a:lnTo>
                    <a:cubicBezTo>
                      <a:pt x="2313623" y="940117"/>
                      <a:pt x="2308860" y="951547"/>
                      <a:pt x="2269808" y="957262"/>
                    </a:cubicBezTo>
                    <a:lnTo>
                      <a:pt x="2249805" y="960120"/>
                    </a:lnTo>
                    <a:lnTo>
                      <a:pt x="2249805" y="982980"/>
                    </a:lnTo>
                    <a:lnTo>
                      <a:pt x="2465070" y="982980"/>
                    </a:lnTo>
                    <a:lnTo>
                      <a:pt x="2465070" y="960120"/>
                    </a:lnTo>
                    <a:lnTo>
                      <a:pt x="2403158" y="951547"/>
                    </a:lnTo>
                    <a:cubicBezTo>
                      <a:pt x="2391728" y="950595"/>
                      <a:pt x="2378393" y="947737"/>
                      <a:pt x="2378393" y="927735"/>
                    </a:cubicBezTo>
                    <a:cubicBezTo>
                      <a:pt x="2378393" y="919162"/>
                      <a:pt x="2386965" y="892492"/>
                      <a:pt x="2398395" y="859155"/>
                    </a:cubicBezTo>
                    <a:lnTo>
                      <a:pt x="2450783" y="717232"/>
                    </a:lnTo>
                    <a:cubicBezTo>
                      <a:pt x="2486978" y="711517"/>
                      <a:pt x="2522220" y="706755"/>
                      <a:pt x="2558414" y="706755"/>
                    </a:cubicBezTo>
                    <a:cubicBezTo>
                      <a:pt x="2596514" y="706755"/>
                      <a:pt x="2634614" y="709612"/>
                      <a:pt x="2671762" y="717232"/>
                    </a:cubicBezTo>
                    <a:lnTo>
                      <a:pt x="2743200" y="909637"/>
                    </a:lnTo>
                    <a:cubicBezTo>
                      <a:pt x="2745106" y="916305"/>
                      <a:pt x="2748914" y="923925"/>
                      <a:pt x="2748914" y="930592"/>
                    </a:cubicBezTo>
                    <a:cubicBezTo>
                      <a:pt x="2748914" y="942022"/>
                      <a:pt x="2735580" y="946785"/>
                      <a:pt x="2717482" y="949642"/>
                    </a:cubicBezTo>
                    <a:lnTo>
                      <a:pt x="2671762" y="958215"/>
                    </a:lnTo>
                    <a:lnTo>
                      <a:pt x="2671762" y="981075"/>
                    </a:lnTo>
                    <a:lnTo>
                      <a:pt x="2926080" y="981075"/>
                    </a:lnTo>
                    <a:lnTo>
                      <a:pt x="2926080" y="958215"/>
                    </a:lnTo>
                    <a:lnTo>
                      <a:pt x="2885122" y="952500"/>
                    </a:lnTo>
                    <a:cubicBezTo>
                      <a:pt x="2858454" y="947737"/>
                      <a:pt x="2847974" y="923925"/>
                      <a:pt x="2832734" y="882967"/>
                    </a:cubicBezTo>
                    <a:close/>
                    <a:moveTo>
                      <a:pt x="0" y="0"/>
                    </a:moveTo>
                    <a:lnTo>
                      <a:pt x="4279582" y="0"/>
                    </a:lnTo>
                    <a:lnTo>
                      <a:pt x="4279582" y="1294448"/>
                    </a:lnTo>
                    <a:lnTo>
                      <a:pt x="0" y="1294448"/>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7628868A-B226-D161-A02F-71AC767CA2DB}"/>
              </a:ext>
            </a:extLst>
          </p:cNvPr>
          <p:cNvSpPr>
            <a:spLocks noGrp="1"/>
          </p:cNvSpPr>
          <p:nvPr>
            <p:ph type="title" idx="4294967295"/>
          </p:nvPr>
        </p:nvSpPr>
        <p:spPr>
          <a:xfrm>
            <a:off x="1174750" y="-782638"/>
            <a:ext cx="11017250" cy="554038"/>
          </a:xfrm>
        </p:spPr>
        <p:txBody>
          <a:bodyPr/>
          <a:lstStyle/>
          <a:p>
            <a:r>
              <a:rPr lang="en-US"/>
              <a:t>Microsoft Cloud industry partner ecosystem</a:t>
            </a:r>
          </a:p>
        </p:txBody>
      </p:sp>
    </p:spTree>
    <p:extLst>
      <p:ext uri="{BB962C8B-B14F-4D97-AF65-F5344CB8AC3E}">
        <p14:creationId xmlns:p14="http://schemas.microsoft.com/office/powerpoint/2010/main" val="2776893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125E-6 -3.7037E-7 L -3.12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00"/>
                                  </p:stCondLst>
                                  <p:childTnLst>
                                    <p:animMotion origin="layout" path="M -3.125E-6 -3.7037E-7 L -3.125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00"/>
                                  </p:stCondLst>
                                  <p:childTnLst>
                                    <p:animMotion origin="layout" path="M -3.125E-6 -3.7037E-7 L -3.125E-6 0.03542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Graphical user interface, website">
            <a:extLst>
              <a:ext uri="{FF2B5EF4-FFF2-40B4-BE49-F238E27FC236}">
                <a16:creationId xmlns:a16="http://schemas.microsoft.com/office/drawing/2014/main" id="{63119E7D-28D6-B7D0-71AC-EB477A13668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50006"/>
          <a:stretch/>
        </p:blipFill>
        <p:spPr bwMode="auto">
          <a:xfrm>
            <a:off x="6103938" y="0"/>
            <a:ext cx="6088062" cy="6858000"/>
          </a:xfrm>
          <a:prstGeom prst="roundRect">
            <a:avLst>
              <a:gd name="adj" fmla="val 0"/>
            </a:avLst>
          </a:prstGeom>
          <a:ln w="44450">
            <a:noFill/>
          </a:ln>
          <a:effectLst/>
          <a:extLst>
            <a:ext uri="{909E8E84-426E-40DD-AFC4-6F175D3DCCD1}">
              <a14:hiddenFill xmlns:a14="http://schemas.microsoft.com/office/drawing/2010/main">
                <a:solidFill>
                  <a:srgbClr val="FFFFFF"/>
                </a:solidFill>
              </a14:hiddenFill>
            </a:ext>
          </a:extLst>
        </p:spPr>
      </p:pic>
      <p:pic>
        <p:nvPicPr>
          <p:cNvPr id="125954" name="Picture 2" descr="Two shoppers stand outside a Zabka store and enter their bank card into the entry portal to gain access to the store.">
            <a:extLst>
              <a:ext uri="{FF2B5EF4-FFF2-40B4-BE49-F238E27FC236}">
                <a16:creationId xmlns:a16="http://schemas.microsoft.com/office/drawing/2014/main" id="{DA37ECC2-E459-E0C2-DF2A-F1913384F56F}"/>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l="22550" r="19641"/>
          <a:stretch/>
        </p:blipFill>
        <p:spPr bwMode="auto">
          <a:xfrm>
            <a:off x="15877" y="0"/>
            <a:ext cx="6088061" cy="6858000"/>
          </a:xfrm>
          <a:prstGeom prst="roundRect">
            <a:avLst>
              <a:gd name="adj" fmla="val 0"/>
            </a:avLst>
          </a:prstGeom>
          <a:ln w="44450">
            <a:noFill/>
          </a:ln>
          <a:effectLst/>
          <a:extLst>
            <a:ext uri="{909E8E84-426E-40DD-AFC4-6F175D3DCCD1}">
              <a14:hiddenFill xmlns:a14="http://schemas.microsoft.com/office/drawing/2010/main">
                <a:solidFill>
                  <a:srgbClr val="FFFFFF"/>
                </a:solidFill>
              </a14:hiddenFill>
            </a:ext>
          </a:extLst>
        </p:spPr>
      </p:pic>
      <p:sp>
        <p:nvSpPr>
          <p:cNvPr id="8" name="Rectangle 7" descr="Microsoft Cloud for Retail autonomous store">
            <a:extLst>
              <a:ext uri="{FF2B5EF4-FFF2-40B4-BE49-F238E27FC236}">
                <a16:creationId xmlns:a16="http://schemas.microsoft.com/office/drawing/2014/main" id="{ECDF9550-C46E-0271-C521-DC5AF82D5696}"/>
              </a:ext>
            </a:extLst>
          </p:cNvPr>
          <p:cNvSpPr/>
          <p:nvPr/>
        </p:nvSpPr>
        <p:spPr bwMode="auto">
          <a:xfrm>
            <a:off x="0" y="0"/>
            <a:ext cx="12176123" cy="2667000"/>
          </a:xfrm>
          <a:prstGeom prst="rect">
            <a:avLst/>
          </a:prstGeom>
          <a:gradFill flip="none" rotWithShape="1">
            <a:gsLst>
              <a:gs pos="0">
                <a:schemeClr val="bg1"/>
              </a:gs>
              <a:gs pos="31000">
                <a:schemeClr val="bg1">
                  <a:alpha val="70369"/>
                </a:schemeClr>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 name="Group 6" descr="AiFi logo">
            <a:extLst>
              <a:ext uri="{FF2B5EF4-FFF2-40B4-BE49-F238E27FC236}">
                <a16:creationId xmlns:a16="http://schemas.microsoft.com/office/drawing/2014/main" id="{F8332632-1543-B787-F433-2A23D1AC4E43}"/>
              </a:ext>
            </a:extLst>
          </p:cNvPr>
          <p:cNvGrpSpPr/>
          <p:nvPr/>
        </p:nvGrpSpPr>
        <p:grpSpPr>
          <a:xfrm>
            <a:off x="7771824" y="3269303"/>
            <a:ext cx="2518698" cy="767210"/>
            <a:chOff x="5055358" y="3232150"/>
            <a:chExt cx="1497842" cy="456252"/>
          </a:xfrm>
        </p:grpSpPr>
        <p:pic>
          <p:nvPicPr>
            <p:cNvPr id="4" name="Graphic 3">
              <a:extLst>
                <a:ext uri="{FF2B5EF4-FFF2-40B4-BE49-F238E27FC236}">
                  <a16:creationId xmlns:a16="http://schemas.microsoft.com/office/drawing/2014/main" id="{D0EFA325-0630-5EE8-E882-31C08E820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5358" y="3232150"/>
              <a:ext cx="471985" cy="456252"/>
            </a:xfrm>
            <a:prstGeom prst="rect">
              <a:avLst/>
            </a:prstGeom>
          </p:spPr>
        </p:pic>
        <p:pic>
          <p:nvPicPr>
            <p:cNvPr id="6" name="Graphic 5">
              <a:extLst>
                <a:ext uri="{FF2B5EF4-FFF2-40B4-BE49-F238E27FC236}">
                  <a16:creationId xmlns:a16="http://schemas.microsoft.com/office/drawing/2014/main" id="{242C5D65-B7CB-2CDE-962A-45000EE186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263426"/>
              <a:ext cx="914400" cy="393700"/>
            </a:xfrm>
            <a:prstGeom prst="rect">
              <a:avLst/>
            </a:prstGeom>
          </p:spPr>
        </p:pic>
      </p:grpSp>
      <p:pic>
        <p:nvPicPr>
          <p:cNvPr id="9" name="Graphic 8" descr="zabka logo">
            <a:extLst>
              <a:ext uri="{FF2B5EF4-FFF2-40B4-BE49-F238E27FC236}">
                <a16:creationId xmlns:a16="http://schemas.microsoft.com/office/drawing/2014/main" id="{6C07A9F3-1965-5DBD-9558-663062DCAF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1114" y="3269303"/>
            <a:ext cx="1901347" cy="767210"/>
          </a:xfrm>
          <a:prstGeom prst="rect">
            <a:avLst/>
          </a:prstGeom>
        </p:spPr>
      </p:pic>
      <p:sp>
        <p:nvSpPr>
          <p:cNvPr id="2" name="Rectangle 1">
            <a:extLst>
              <a:ext uri="{FF2B5EF4-FFF2-40B4-BE49-F238E27FC236}">
                <a16:creationId xmlns:a16="http://schemas.microsoft.com/office/drawing/2014/main" id="{29BD54D7-0143-2EA5-F0C6-45B3674B159D}"/>
              </a:ext>
            </a:extLst>
          </p:cNvPr>
          <p:cNvSpPr/>
          <p:nvPr/>
        </p:nvSpPr>
        <p:spPr>
          <a:xfrm>
            <a:off x="4202461" y="1261088"/>
            <a:ext cx="378707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1250">
                      <a:srgbClr val="8EC8E8"/>
                    </a:gs>
                    <a:gs pos="100000">
                      <a:srgbClr val="CD9AD0"/>
                    </a:gs>
                  </a:gsLst>
                  <a:lin ang="0" scaled="1"/>
                  <a:tileRect/>
                </a:gradFill>
                <a:effectLst>
                  <a:outerShdw blurRad="254000" dir="2700000" algn="tl" rotWithShape="0">
                    <a:prstClr val="black">
                      <a:alpha val="30000"/>
                    </a:prstClr>
                  </a:outerShdw>
                </a:effectLst>
                <a:uLnTx/>
                <a:uFillTx/>
                <a:latin typeface="Segoe UI Semibold"/>
                <a:ea typeface="+mn-ea"/>
                <a:cs typeface="+mn-cs"/>
              </a:rPr>
              <a:t>Autonomous store</a:t>
            </a:r>
            <a:endParaRPr kumimoji="0" lang="en-US" sz="1200" b="0" i="0" u="none" strike="noStrike" kern="1200" cap="none" spc="0" normalizeH="0" baseline="0" noProof="0">
              <a:ln>
                <a:noFill/>
              </a:ln>
              <a:gradFill flip="none" rotWithShape="1">
                <a:gsLst>
                  <a:gs pos="1250">
                    <a:srgbClr val="8EC8E8"/>
                  </a:gs>
                  <a:gs pos="100000">
                    <a:srgbClr val="CD9AD0"/>
                  </a:gs>
                </a:gsLst>
                <a:lin ang="0" scaled="1"/>
                <a:tileRect/>
              </a:gradFill>
              <a:effectLst>
                <a:outerShdw blurRad="254000" dir="2700000" algn="tl" rotWithShape="0">
                  <a:prstClr val="black">
                    <a:alpha val="30000"/>
                  </a:prstClr>
                </a:outerShdw>
              </a:effectLst>
              <a:uLnTx/>
              <a:uFillTx/>
              <a:latin typeface="Calibri" panose="020F0502020204030204" pitchFamily="34" charset="0"/>
              <a:ea typeface="Calibri" panose="020F0502020204030204" pitchFamily="34" charset="0"/>
              <a:cs typeface="+mn-cs"/>
            </a:endParaRPr>
          </a:p>
        </p:txBody>
      </p:sp>
      <p:sp>
        <p:nvSpPr>
          <p:cNvPr id="5" name="Title 4">
            <a:extLst>
              <a:ext uri="{FF2B5EF4-FFF2-40B4-BE49-F238E27FC236}">
                <a16:creationId xmlns:a16="http://schemas.microsoft.com/office/drawing/2014/main" id="{F7CDC895-5C55-ADC8-6584-3482A99ED649}"/>
              </a:ext>
            </a:extLst>
          </p:cNvPr>
          <p:cNvSpPr>
            <a:spLocks noGrp="1"/>
          </p:cNvSpPr>
          <p:nvPr>
            <p:ph type="title" idx="4294967295"/>
          </p:nvPr>
        </p:nvSpPr>
        <p:spPr>
          <a:xfrm>
            <a:off x="2408300" y="639763"/>
            <a:ext cx="7375525" cy="7080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0">
                      <a:schemeClr val="tx1"/>
                    </a:gs>
                    <a:gs pos="100000">
                      <a:schemeClr val="tx1"/>
                    </a:gs>
                  </a:gsLst>
                  <a:lin ang="0" scaled="1"/>
                </a:gradFill>
                <a:effectLst>
                  <a:outerShdw blurRad="254000" dir="2700000" algn="tl" rotWithShape="0">
                    <a:prstClr val="black">
                      <a:alpha val="30000"/>
                    </a:prstClr>
                  </a:outerShdw>
                </a:effectLst>
                <a:uLnTx/>
                <a:uFillTx/>
                <a:latin typeface="Segoe UI Semibold"/>
                <a:ea typeface="+mn-ea"/>
                <a:cs typeface="+mn-cs"/>
              </a:rPr>
              <a:t>Microsoft Cloud for Retail</a:t>
            </a:r>
            <a:endParaRPr kumimoji="0" lang="en-US" sz="1800" b="0" i="0" u="none" strike="noStrike" kern="1200" cap="none" spc="0" normalizeH="0" baseline="0" noProof="0">
              <a:ln>
                <a:noFill/>
              </a:ln>
              <a:gradFill>
                <a:gsLst>
                  <a:gs pos="0">
                    <a:schemeClr val="tx1"/>
                  </a:gs>
                  <a:gs pos="100000">
                    <a:schemeClr val="tx1"/>
                  </a:gs>
                </a:gsLst>
                <a:lin ang="0" scaled="1"/>
              </a:gradFill>
              <a:effectLst>
                <a:outerShdw blurRad="254000" dir="2700000" algn="tl" rotWithShape="0">
                  <a:prstClr val="black">
                    <a:alpha val="30000"/>
                  </a:prstClr>
                </a:outerShdw>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869531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04167E-6 -4.44444E-6 L 0.00065 -0.04954 " pathEditMode="relative" rAng="0" ptsTypes="AA">
                                      <p:cBhvr>
                                        <p:cTn id="9" dur="700" spd="-100000" fill="hold"/>
                                        <p:tgtEl>
                                          <p:spTgt spid="8"/>
                                        </p:tgtEl>
                                        <p:attrNameLst>
                                          <p:attrName>ppt_x</p:attrName>
                                          <p:attrName>ppt_y</p:attrName>
                                        </p:attrNameLst>
                                      </p:cBhvr>
                                      <p:rCtr x="0" y="-370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 2.59259E-6 L 0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0 -7.40741E-7 L 0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200"/>
                                  </p:stCondLst>
                                  <p:childTnLst>
                                    <p:animMotion origin="layout" path="M 4.79167E-6 1.11111E-6 L 4.79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200"/>
                                  </p:stCondLst>
                                  <p:childTnLst>
                                    <p:animMotion origin="layout" path="M 3.33333E-6 1.11111E-6 L 3.33333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2" grpId="1"/>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Partner Fireside Chat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p:txBody>
          <a:bodyPr/>
          <a:lstStyle/>
          <a:p>
            <a:r>
              <a:rPr lang="en-US"/>
              <a:t>Firstname Lastname</a:t>
            </a:r>
          </a:p>
        </p:txBody>
      </p:sp>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p:txBody>
          <a:bodyPr/>
          <a:lstStyle/>
          <a:p>
            <a:r>
              <a:rPr lang="en-US"/>
              <a:t>Title</a:t>
            </a:r>
          </a:p>
        </p:txBody>
      </p:sp>
      <p:sp>
        <p:nvSpPr>
          <p:cNvPr id="6" name="Text Placeholder 5">
            <a:extLst>
              <a:ext uri="{FF2B5EF4-FFF2-40B4-BE49-F238E27FC236}">
                <a16:creationId xmlns:a16="http://schemas.microsoft.com/office/drawing/2014/main" id="{FFA3E5CB-20EB-D944-B81F-55A971888326}"/>
              </a:ext>
            </a:extLst>
          </p:cNvPr>
          <p:cNvSpPr>
            <a:spLocks noGrp="1"/>
          </p:cNvSpPr>
          <p:nvPr>
            <p:ph type="body" sz="quarter" idx="14"/>
          </p:nvPr>
        </p:nvSpPr>
        <p:spPr/>
        <p:txBody>
          <a:bodyPr/>
          <a:lstStyle/>
          <a:p>
            <a:r>
              <a:rPr lang="en-US"/>
              <a:t>Firstname Lastname</a:t>
            </a:r>
          </a:p>
        </p:txBody>
      </p:sp>
      <p:sp>
        <p:nvSpPr>
          <p:cNvPr id="7" name="Text Placeholder 6">
            <a:extLst>
              <a:ext uri="{FF2B5EF4-FFF2-40B4-BE49-F238E27FC236}">
                <a16:creationId xmlns:a16="http://schemas.microsoft.com/office/drawing/2014/main" id="{53AF9D3D-D671-F144-A24F-75AD8627C9A9}"/>
              </a:ext>
            </a:extLst>
          </p:cNvPr>
          <p:cNvSpPr>
            <a:spLocks noGrp="1"/>
          </p:cNvSpPr>
          <p:nvPr>
            <p:ph type="body" sz="quarter" idx="15"/>
          </p:nvPr>
        </p:nvSpPr>
        <p:spPr/>
        <p:txBody>
          <a:bodyPr/>
          <a:lstStyle/>
          <a:p>
            <a:r>
              <a:rPr lang="en-US"/>
              <a:t>Title</a:t>
            </a:r>
          </a:p>
        </p:txBody>
      </p:sp>
      <p:pic>
        <p:nvPicPr>
          <p:cNvPr id="22" name="Picture Placeholder 21" descr="Employee Headshot">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3"/>
          <a:srcRect/>
          <a:stretch/>
        </p:blipFill>
        <p:spPr/>
      </p:pic>
      <p:pic>
        <p:nvPicPr>
          <p:cNvPr id="24" name="Picture Placeholder 23" descr="Employee Headshot">
            <a:extLst>
              <a:ext uri="{FF2B5EF4-FFF2-40B4-BE49-F238E27FC236}">
                <a16:creationId xmlns:a16="http://schemas.microsoft.com/office/drawing/2014/main" id="{CAA9F9BA-58D9-6A45-B906-B9E817B03D5A}"/>
              </a:ext>
            </a:extLst>
          </p:cNvPr>
          <p:cNvPicPr>
            <a:picLocks noGrp="1" noChangeAspect="1"/>
          </p:cNvPicPr>
          <p:nvPr>
            <p:ph type="pic" sz="quarter" idx="24"/>
          </p:nvPr>
        </p:nvPicPr>
        <p:blipFill>
          <a:blip r:embed="rId4"/>
          <a:srcRect/>
          <a:stretch/>
        </p:blipFill>
        <p:spPr/>
      </p:pic>
      <p:sp>
        <p:nvSpPr>
          <p:cNvPr id="5" name="Text Placeholder 4">
            <a:extLst>
              <a:ext uri="{FF2B5EF4-FFF2-40B4-BE49-F238E27FC236}">
                <a16:creationId xmlns:a16="http://schemas.microsoft.com/office/drawing/2014/main" id="{B8867B9F-C5C7-4B4B-BA8D-F6B43875E33F}"/>
              </a:ext>
            </a:extLst>
          </p:cNvPr>
          <p:cNvSpPr>
            <a:spLocks noGrp="1"/>
          </p:cNvSpPr>
          <p:nvPr>
            <p:ph type="body" sz="quarter" idx="25"/>
          </p:nvPr>
        </p:nvSpPr>
        <p:spPr/>
        <p:txBody>
          <a:bodyPr/>
          <a:lstStyle/>
          <a:p>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8" name="Text Placeholder 7">
            <a:extLst>
              <a:ext uri="{FF2B5EF4-FFF2-40B4-BE49-F238E27FC236}">
                <a16:creationId xmlns:a16="http://schemas.microsoft.com/office/drawing/2014/main" id="{C2C45BFA-1599-F34C-98F1-9D5D9A0AAE3B}"/>
              </a:ext>
            </a:extLst>
          </p:cNvPr>
          <p:cNvSpPr>
            <a:spLocks noGrp="1"/>
          </p:cNvSpPr>
          <p:nvPr>
            <p:ph type="body" sz="quarter" idx="26"/>
          </p:nvPr>
        </p:nvSpPr>
        <p:spPr/>
        <p:txBody>
          <a:bodyPr/>
          <a:lstStyle/>
          <a:p>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Tree>
    <p:extLst>
      <p:ext uri="{BB962C8B-B14F-4D97-AF65-F5344CB8AC3E}">
        <p14:creationId xmlns:p14="http://schemas.microsoft.com/office/powerpoint/2010/main" val="364531992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Intro </a:t>
            </a:r>
          </a:p>
        </p:txBody>
      </p:sp>
      <p:sp>
        <p:nvSpPr>
          <p:cNvPr id="5" name="Text Placeholder 4">
            <a:extLst>
              <a:ext uri="{FF2B5EF4-FFF2-40B4-BE49-F238E27FC236}">
                <a16:creationId xmlns:a16="http://schemas.microsoft.com/office/drawing/2014/main" id="{E7EBE661-9CAB-EA8A-B7A7-5C3A7FBE11FE}"/>
              </a:ext>
            </a:extLst>
          </p:cNvPr>
          <p:cNvSpPr>
            <a:spLocks noGrp="1"/>
          </p:cNvSpPr>
          <p:nvPr>
            <p:ph type="body" sz="quarter" idx="12"/>
          </p:nvPr>
        </p:nvSpPr>
        <p:spPr/>
        <p:txBody>
          <a:bodyPr/>
          <a:lstStyle/>
          <a:p>
            <a:r>
              <a:rPr lang="en-CA"/>
              <a:t>Firstname Lastname</a:t>
            </a:r>
          </a:p>
        </p:txBody>
      </p:sp>
    </p:spTree>
    <p:extLst>
      <p:ext uri="{BB962C8B-B14F-4D97-AF65-F5344CB8AC3E}">
        <p14:creationId xmlns:p14="http://schemas.microsoft.com/office/powerpoint/2010/main" val="25292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4C82EC5-A547-5753-8990-0D423FE033B0}"/>
              </a:ext>
            </a:extLst>
          </p:cNvPr>
          <p:cNvSpPr>
            <a:spLocks noGrp="1"/>
          </p:cNvSpPr>
          <p:nvPr>
            <p:ph type="body" sz="quarter" idx="12"/>
          </p:nvPr>
        </p:nvSpPr>
        <p:spPr>
          <a:xfrm>
            <a:off x="6189601" y="2709662"/>
            <a:ext cx="2165914" cy="492443"/>
          </a:xfrm>
        </p:spPr>
        <p:txBody>
          <a:bodyPr/>
          <a:lstStyle/>
          <a:p>
            <a:r>
              <a:rPr lang="en-CA"/>
              <a:t>Productivity increase of developers</a:t>
            </a:r>
          </a:p>
        </p:txBody>
      </p:sp>
      <p:sp>
        <p:nvSpPr>
          <p:cNvPr id="11" name="Text Placeholder 10">
            <a:extLst>
              <a:ext uri="{FF2B5EF4-FFF2-40B4-BE49-F238E27FC236}">
                <a16:creationId xmlns:a16="http://schemas.microsoft.com/office/drawing/2014/main" id="{59306EA5-1199-6CE1-E13D-A85DCA93782B}"/>
              </a:ext>
            </a:extLst>
          </p:cNvPr>
          <p:cNvSpPr>
            <a:spLocks noGrp="1"/>
          </p:cNvSpPr>
          <p:nvPr>
            <p:ph type="body" sz="quarter" idx="13"/>
          </p:nvPr>
        </p:nvSpPr>
        <p:spPr/>
        <p:txBody>
          <a:bodyPr/>
          <a:lstStyle/>
          <a:p>
            <a:r>
              <a:rPr lang="en-CA"/>
              <a:t>Source: </a:t>
            </a:r>
            <a:r>
              <a:rPr lang="en-CA">
                <a:hlinkClick r:id="rId3"/>
              </a:rPr>
              <a:t>Forrester</a:t>
            </a:r>
            <a:r>
              <a:rPr lang="en-CA"/>
              <a:t> &amp; </a:t>
            </a:r>
            <a:r>
              <a:rPr lang="en-CA">
                <a:hlinkClick r:id="rId4"/>
              </a:rPr>
              <a:t>Principled Technologies </a:t>
            </a:r>
            <a:endParaRPr lang="en-CA"/>
          </a:p>
        </p:txBody>
      </p:sp>
      <p:sp>
        <p:nvSpPr>
          <p:cNvPr id="9" name="Title 8">
            <a:extLst>
              <a:ext uri="{FF2B5EF4-FFF2-40B4-BE49-F238E27FC236}">
                <a16:creationId xmlns:a16="http://schemas.microsoft.com/office/drawing/2014/main" id="{EB7C5DD3-F99E-6C32-8167-876561E6DA2D}"/>
              </a:ext>
            </a:extLst>
          </p:cNvPr>
          <p:cNvSpPr>
            <a:spLocks noGrp="1"/>
          </p:cNvSpPr>
          <p:nvPr>
            <p:ph type="title"/>
          </p:nvPr>
        </p:nvSpPr>
        <p:spPr>
          <a:xfrm>
            <a:off x="584200" y="2288059"/>
            <a:ext cx="3292060" cy="2031325"/>
          </a:xfrm>
        </p:spPr>
        <p:txBody>
          <a:bodyPr/>
          <a:lstStyle/>
          <a:p>
            <a:r>
              <a:rPr lang="en-US" spc="-100">
                <a:gradFill>
                  <a:gsLst>
                    <a:gs pos="100000">
                      <a:srgbClr val="CD9AD0"/>
                    </a:gs>
                    <a:gs pos="0">
                      <a:srgbClr val="8EC8E8"/>
                    </a:gs>
                  </a:gsLst>
                  <a:lin ang="18600000" scaled="0"/>
                </a:gradFill>
                <a:latin typeface="Segoe UI Semibold"/>
                <a:ea typeface="+mj-lt"/>
                <a:cs typeface="Segoe UI Semibold"/>
              </a:rPr>
              <a:t>Accelerate innovation </a:t>
            </a:r>
            <a:r>
              <a:rPr lang="en-US"/>
              <a:t>by migrating your data</a:t>
            </a:r>
            <a:endParaRPr lang="en-CA"/>
          </a:p>
        </p:txBody>
      </p:sp>
      <p:sp>
        <p:nvSpPr>
          <p:cNvPr id="12" name="Text Placeholder 11">
            <a:extLst>
              <a:ext uri="{FF2B5EF4-FFF2-40B4-BE49-F238E27FC236}">
                <a16:creationId xmlns:a16="http://schemas.microsoft.com/office/drawing/2014/main" id="{F43C02DD-62FF-34C5-BE38-1BC81B93FB6F}"/>
              </a:ext>
            </a:extLst>
          </p:cNvPr>
          <p:cNvSpPr>
            <a:spLocks noGrp="1"/>
          </p:cNvSpPr>
          <p:nvPr>
            <p:ph type="body" sz="quarter" idx="14"/>
          </p:nvPr>
        </p:nvSpPr>
        <p:spPr>
          <a:xfrm>
            <a:off x="6189601" y="1497079"/>
            <a:ext cx="1986441" cy="1107996"/>
          </a:xfrm>
        </p:spPr>
        <p:txBody>
          <a:bodyPr/>
          <a:lstStyle/>
          <a:p>
            <a:r>
              <a:rPr lang="en-CA"/>
              <a:t>50%</a:t>
            </a:r>
          </a:p>
        </p:txBody>
      </p:sp>
      <p:sp>
        <p:nvSpPr>
          <p:cNvPr id="13" name="Text Placeholder 12">
            <a:extLst>
              <a:ext uri="{FF2B5EF4-FFF2-40B4-BE49-F238E27FC236}">
                <a16:creationId xmlns:a16="http://schemas.microsoft.com/office/drawing/2014/main" id="{D03D076A-E747-7412-4C94-B864A61AE813}"/>
              </a:ext>
            </a:extLst>
          </p:cNvPr>
          <p:cNvSpPr>
            <a:spLocks noGrp="1"/>
          </p:cNvSpPr>
          <p:nvPr>
            <p:ph type="body" sz="quarter" idx="15"/>
          </p:nvPr>
        </p:nvSpPr>
        <p:spPr>
          <a:xfrm>
            <a:off x="8930181" y="2709661"/>
            <a:ext cx="2165914" cy="492443"/>
          </a:xfrm>
        </p:spPr>
        <p:txBody>
          <a:bodyPr/>
          <a:lstStyle/>
          <a:p>
            <a:r>
              <a:rPr lang="en-CA"/>
              <a:t>Efficiency increase of IT Teams</a:t>
            </a:r>
          </a:p>
        </p:txBody>
      </p:sp>
      <p:sp>
        <p:nvSpPr>
          <p:cNvPr id="14" name="Text Placeholder 13">
            <a:extLst>
              <a:ext uri="{FF2B5EF4-FFF2-40B4-BE49-F238E27FC236}">
                <a16:creationId xmlns:a16="http://schemas.microsoft.com/office/drawing/2014/main" id="{8A500E7C-CD8E-6B73-82CD-C50E1E6D6396}"/>
              </a:ext>
            </a:extLst>
          </p:cNvPr>
          <p:cNvSpPr>
            <a:spLocks noGrp="1"/>
          </p:cNvSpPr>
          <p:nvPr>
            <p:ph type="body" sz="quarter" idx="16"/>
          </p:nvPr>
        </p:nvSpPr>
        <p:spPr>
          <a:xfrm>
            <a:off x="8930181" y="1497079"/>
            <a:ext cx="1986441" cy="1107996"/>
          </a:xfrm>
        </p:spPr>
        <p:txBody>
          <a:bodyPr/>
          <a:lstStyle/>
          <a:p>
            <a:r>
              <a:rPr lang="en-CA"/>
              <a:t>53%</a:t>
            </a:r>
          </a:p>
        </p:txBody>
      </p:sp>
      <p:sp>
        <p:nvSpPr>
          <p:cNvPr id="15" name="Text Placeholder 14">
            <a:extLst>
              <a:ext uri="{FF2B5EF4-FFF2-40B4-BE49-F238E27FC236}">
                <a16:creationId xmlns:a16="http://schemas.microsoft.com/office/drawing/2014/main" id="{649E7F09-17F6-F6D5-AB76-6A7495EB1C31}"/>
              </a:ext>
            </a:extLst>
          </p:cNvPr>
          <p:cNvSpPr>
            <a:spLocks noGrp="1"/>
          </p:cNvSpPr>
          <p:nvPr>
            <p:ph type="body" sz="quarter" idx="17"/>
          </p:nvPr>
        </p:nvSpPr>
        <p:spPr>
          <a:xfrm>
            <a:off x="6189601" y="4732298"/>
            <a:ext cx="2165914" cy="492443"/>
          </a:xfrm>
        </p:spPr>
        <p:txBody>
          <a:bodyPr/>
          <a:lstStyle/>
          <a:p>
            <a:r>
              <a:rPr lang="en-CA"/>
              <a:t>Faster delivery time of applications</a:t>
            </a:r>
          </a:p>
        </p:txBody>
      </p:sp>
      <p:sp>
        <p:nvSpPr>
          <p:cNvPr id="16" name="Text Placeholder 15">
            <a:extLst>
              <a:ext uri="{FF2B5EF4-FFF2-40B4-BE49-F238E27FC236}">
                <a16:creationId xmlns:a16="http://schemas.microsoft.com/office/drawing/2014/main" id="{EA37EC93-3CA6-2416-16ED-AAE12E34624A}"/>
              </a:ext>
            </a:extLst>
          </p:cNvPr>
          <p:cNvSpPr>
            <a:spLocks noGrp="1"/>
          </p:cNvSpPr>
          <p:nvPr>
            <p:ph type="body" sz="quarter" idx="18"/>
          </p:nvPr>
        </p:nvSpPr>
        <p:spPr>
          <a:xfrm>
            <a:off x="6189601" y="3635465"/>
            <a:ext cx="1986441" cy="1107996"/>
          </a:xfrm>
        </p:spPr>
        <p:txBody>
          <a:bodyPr/>
          <a:lstStyle/>
          <a:p>
            <a:r>
              <a:rPr lang="en-CA"/>
              <a:t>45%</a:t>
            </a:r>
          </a:p>
        </p:txBody>
      </p:sp>
      <p:sp>
        <p:nvSpPr>
          <p:cNvPr id="17" name="Text Placeholder 16">
            <a:extLst>
              <a:ext uri="{FF2B5EF4-FFF2-40B4-BE49-F238E27FC236}">
                <a16:creationId xmlns:a16="http://schemas.microsoft.com/office/drawing/2014/main" id="{72964F4B-8FDB-5079-630D-15E156CCD7EC}"/>
              </a:ext>
            </a:extLst>
          </p:cNvPr>
          <p:cNvSpPr>
            <a:spLocks noGrp="1"/>
          </p:cNvSpPr>
          <p:nvPr>
            <p:ph type="body" sz="quarter" idx="19"/>
          </p:nvPr>
        </p:nvSpPr>
        <p:spPr>
          <a:xfrm>
            <a:off x="8930181" y="4732298"/>
            <a:ext cx="2165914" cy="492443"/>
          </a:xfrm>
        </p:spPr>
        <p:txBody>
          <a:bodyPr/>
          <a:lstStyle/>
          <a:p>
            <a:r>
              <a:rPr lang="en-CA"/>
              <a:t>Savings by migrating to Azure SQL</a:t>
            </a:r>
          </a:p>
        </p:txBody>
      </p:sp>
      <p:sp>
        <p:nvSpPr>
          <p:cNvPr id="18" name="Text Placeholder 17">
            <a:extLst>
              <a:ext uri="{FF2B5EF4-FFF2-40B4-BE49-F238E27FC236}">
                <a16:creationId xmlns:a16="http://schemas.microsoft.com/office/drawing/2014/main" id="{E80234E6-8EB2-F8D2-61D2-59016CB82DA6}"/>
              </a:ext>
            </a:extLst>
          </p:cNvPr>
          <p:cNvSpPr>
            <a:spLocks noGrp="1"/>
          </p:cNvSpPr>
          <p:nvPr>
            <p:ph type="body" sz="quarter" idx="20"/>
          </p:nvPr>
        </p:nvSpPr>
        <p:spPr>
          <a:xfrm>
            <a:off x="8930181" y="3635465"/>
            <a:ext cx="1986441" cy="1107996"/>
          </a:xfrm>
        </p:spPr>
        <p:txBody>
          <a:bodyPr/>
          <a:lstStyle/>
          <a:p>
            <a:r>
              <a:rPr lang="en-CA"/>
              <a:t>93%</a:t>
            </a:r>
          </a:p>
        </p:txBody>
      </p:sp>
      <p:cxnSp>
        <p:nvCxnSpPr>
          <p:cNvPr id="5" name="Straight Connector 4">
            <a:extLst>
              <a:ext uri="{FF2B5EF4-FFF2-40B4-BE49-F238E27FC236}">
                <a16:creationId xmlns:a16="http://schemas.microsoft.com/office/drawing/2014/main" id="{8B056B87-FE7B-E34D-2AD9-0539C0BCF50A}"/>
              </a:ext>
              <a:ext uri="{C183D7F6-B498-43B3-948B-1728B52AA6E4}">
                <adec:decorative xmlns:adec="http://schemas.microsoft.com/office/drawing/2017/decorative" val="1"/>
              </a:ext>
            </a:extLst>
          </p:cNvPr>
          <p:cNvCxnSpPr>
            <a:cxnSpLocks/>
          </p:cNvCxnSpPr>
          <p:nvPr/>
        </p:nvCxnSpPr>
        <p:spPr>
          <a:xfrm>
            <a:off x="5057910" y="1312985"/>
            <a:ext cx="0" cy="4232030"/>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18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fade">
                                      <p:cBhvr>
                                        <p:cTn id="28" dur="500"/>
                                        <p:tgtEl>
                                          <p:spTgt spid="17">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64" presetClass="path" presetSubtype="0" decel="100000" fill="hold" grpId="1" nodeType="withEffect">
                                  <p:stCondLst>
                                    <p:cond delay="0"/>
                                  </p:stCondLst>
                                  <p:childTnLst>
                                    <p:animMotion origin="layout" path="M 2.70833E-6 0.03912 L 5E-6 1.85185E-6 " pathEditMode="relative" rAng="0" ptsTypes="AA">
                                      <p:cBhvr>
                                        <p:cTn id="33" dur="500" fill="hold"/>
                                        <p:tgtEl>
                                          <p:spTgt spid="10">
                                            <p:txEl>
                                              <p:pRg st="0" end="0"/>
                                            </p:txEl>
                                          </p:spTgt>
                                        </p:tgtEl>
                                        <p:attrNameLst>
                                          <p:attrName>ppt_x</p:attrName>
                                          <p:attrName>ppt_y</p:attrName>
                                        </p:attrNameLst>
                                      </p:cBhvr>
                                      <p:rCtr x="-78" y="-2014"/>
                                    </p:animMotion>
                                  </p:childTnLst>
                                </p:cTn>
                              </p:par>
                              <p:par>
                                <p:cTn id="34" presetID="64" presetClass="path" presetSubtype="0" decel="100000" fill="hold" grpId="1" nodeType="withEffect">
                                  <p:stCondLst>
                                    <p:cond delay="0"/>
                                  </p:stCondLst>
                                  <p:childTnLst>
                                    <p:animMotion origin="layout" path="M 4.16667E-6 0.06435 L -3.33333E-6 4.81481E-6 " pathEditMode="relative" rAng="0" ptsTypes="AA">
                                      <p:cBhvr>
                                        <p:cTn id="35" dur="500" fill="hold"/>
                                        <p:tgtEl>
                                          <p:spTgt spid="12">
                                            <p:txEl>
                                              <p:pRg st="0" end="0"/>
                                            </p:txEl>
                                          </p:spTgt>
                                        </p:tgtEl>
                                        <p:attrNameLst>
                                          <p:attrName>ppt_x</p:attrName>
                                          <p:attrName>ppt_y</p:attrName>
                                        </p:attrNameLst>
                                      </p:cBhvr>
                                      <p:rCtr x="-78" y="-3241"/>
                                    </p:animMotion>
                                  </p:childTnLst>
                                </p:cTn>
                              </p:par>
                              <p:par>
                                <p:cTn id="36" presetID="64" presetClass="path" presetSubtype="0" decel="100000" fill="hold" grpId="1" nodeType="withEffect">
                                  <p:stCondLst>
                                    <p:cond delay="0"/>
                                  </p:stCondLst>
                                  <p:childTnLst>
                                    <p:animMotion origin="layout" path="M 3.75E-6 0.03634 L 5E-6 -2.59259E-6 " pathEditMode="relative" rAng="0" ptsTypes="AA">
                                      <p:cBhvr>
                                        <p:cTn id="37" dur="500" fill="hold"/>
                                        <p:tgtEl>
                                          <p:spTgt spid="13">
                                            <p:txEl>
                                              <p:pRg st="0" end="0"/>
                                            </p:txEl>
                                          </p:spTgt>
                                        </p:tgtEl>
                                        <p:attrNameLst>
                                          <p:attrName>ppt_x</p:attrName>
                                          <p:attrName>ppt_y</p:attrName>
                                        </p:attrNameLst>
                                      </p:cBhvr>
                                      <p:rCtr x="-39" y="-1852"/>
                                    </p:animMotion>
                                  </p:childTnLst>
                                </p:cTn>
                              </p:par>
                              <p:par>
                                <p:cTn id="38" presetID="64" presetClass="path" presetSubtype="0" decel="100000" fill="hold" grpId="1" nodeType="withEffect">
                                  <p:stCondLst>
                                    <p:cond delay="0"/>
                                  </p:stCondLst>
                                  <p:childTnLst>
                                    <p:animMotion origin="layout" path="M 4.58333E-6 0.05741 L -2.08333E-6 2.96296E-6 " pathEditMode="relative" rAng="0" ptsTypes="AA">
                                      <p:cBhvr>
                                        <p:cTn id="39" dur="500" fill="hold"/>
                                        <p:tgtEl>
                                          <p:spTgt spid="14">
                                            <p:txEl>
                                              <p:pRg st="0" end="0"/>
                                            </p:txEl>
                                          </p:spTgt>
                                        </p:tgtEl>
                                        <p:attrNameLst>
                                          <p:attrName>ppt_x</p:attrName>
                                          <p:attrName>ppt_y</p:attrName>
                                        </p:attrNameLst>
                                      </p:cBhvr>
                                      <p:rCtr x="-104" y="-2801"/>
                                    </p:animMotion>
                                  </p:childTnLst>
                                </p:cTn>
                              </p:par>
                              <p:par>
                                <p:cTn id="40" presetID="64" presetClass="path" presetSubtype="0" decel="100000" fill="hold" grpId="1" nodeType="withEffect">
                                  <p:stCondLst>
                                    <p:cond delay="0"/>
                                  </p:stCondLst>
                                  <p:childTnLst>
                                    <p:animMotion origin="layout" path="M 2.08333E-7 0.03635 L 2.08333E-7 -2.96296E-6 " pathEditMode="relative" rAng="0" ptsTypes="AA">
                                      <p:cBhvr>
                                        <p:cTn id="41" dur="500" fill="hold"/>
                                        <p:tgtEl>
                                          <p:spTgt spid="15">
                                            <p:txEl>
                                              <p:pRg st="0" end="0"/>
                                            </p:txEl>
                                          </p:spTgt>
                                        </p:tgtEl>
                                        <p:attrNameLst>
                                          <p:attrName>ppt_x</p:attrName>
                                          <p:attrName>ppt_y</p:attrName>
                                        </p:attrNameLst>
                                      </p:cBhvr>
                                      <p:rCtr x="0" y="-1829"/>
                                    </p:animMotion>
                                  </p:childTnLst>
                                </p:cTn>
                              </p:par>
                              <p:par>
                                <p:cTn id="42" presetID="64" presetClass="path" presetSubtype="0" decel="100000" fill="hold" grpId="1" nodeType="withEffect">
                                  <p:stCondLst>
                                    <p:cond delay="0"/>
                                  </p:stCondLst>
                                  <p:childTnLst>
                                    <p:animMotion origin="layout" path="M 2.91667E-6 0.0625 L -3.33333E-6 -7.40741E-7 " pathEditMode="relative" rAng="0" ptsTypes="AA">
                                      <p:cBhvr>
                                        <p:cTn id="43" dur="500" fill="hold"/>
                                        <p:tgtEl>
                                          <p:spTgt spid="16">
                                            <p:txEl>
                                              <p:pRg st="0" end="0"/>
                                            </p:txEl>
                                          </p:spTgt>
                                        </p:tgtEl>
                                        <p:attrNameLst>
                                          <p:attrName>ppt_x</p:attrName>
                                          <p:attrName>ppt_y</p:attrName>
                                        </p:attrNameLst>
                                      </p:cBhvr>
                                      <p:rCtr x="-117" y="-3148"/>
                                    </p:animMotion>
                                  </p:childTnLst>
                                </p:cTn>
                              </p:par>
                              <p:par>
                                <p:cTn id="44" presetID="64" presetClass="path" presetSubtype="0" decel="100000" fill="hold" grpId="1" nodeType="withEffect">
                                  <p:stCondLst>
                                    <p:cond delay="0"/>
                                  </p:stCondLst>
                                  <p:childTnLst>
                                    <p:animMotion origin="layout" path="M -2.70833E-6 0.03635 L -2.29167E-6 2.96296E-6 " pathEditMode="relative" rAng="0" ptsTypes="AA">
                                      <p:cBhvr>
                                        <p:cTn id="45" dur="500" fill="hold"/>
                                        <p:tgtEl>
                                          <p:spTgt spid="17">
                                            <p:txEl>
                                              <p:pRg st="0" end="0"/>
                                            </p:txEl>
                                          </p:spTgt>
                                        </p:tgtEl>
                                        <p:attrNameLst>
                                          <p:attrName>ppt_x</p:attrName>
                                          <p:attrName>ppt_y</p:attrName>
                                        </p:attrNameLst>
                                      </p:cBhvr>
                                      <p:rCtr x="299" y="-1875"/>
                                    </p:animMotion>
                                  </p:childTnLst>
                                </p:cTn>
                              </p:par>
                              <p:par>
                                <p:cTn id="46" presetID="64" presetClass="path" presetSubtype="0" decel="100000" fill="hold" grpId="1" nodeType="withEffect">
                                  <p:stCondLst>
                                    <p:cond delay="0"/>
                                  </p:stCondLst>
                                  <p:childTnLst>
                                    <p:animMotion origin="layout" path="M 4.58333E-6 0.05232 L -2.08333E-6 -3.7037E-6 " pathEditMode="relative" rAng="0" ptsTypes="AA">
                                      <p:cBhvr>
                                        <p:cTn id="47" dur="500" fill="hold"/>
                                        <p:tgtEl>
                                          <p:spTgt spid="18">
                                            <p:txEl>
                                              <p:pRg st="0" end="0"/>
                                            </p:txEl>
                                          </p:spTgt>
                                        </p:tgtEl>
                                        <p:attrNameLst>
                                          <p:attrName>ppt_x</p:attrName>
                                          <p:attrName>ppt_y</p:attrName>
                                        </p:attrNameLst>
                                      </p:cBhvr>
                                      <p:rCtr x="-104"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P spid="12" grpId="0" build="p"/>
      <p:bldP spid="12" grpId="1" build="p"/>
      <p:bldP spid="13" grpId="0" build="p"/>
      <p:bldP spid="13" grpId="1" build="p"/>
      <p:bldP spid="14" grpId="0" build="p"/>
      <p:bldP spid="14" grpId="1" build="p"/>
      <p:bldP spid="15" grpId="0" build="p"/>
      <p:bldP spid="15" grpId="1" build="p"/>
      <p:bldP spid="16" grpId="0" build="p"/>
      <p:bldP spid="16" grpId="1" build="p"/>
      <p:bldP spid="17" grpId="0" build="p"/>
      <p:bldP spid="17" grpId="1" build="p"/>
      <p:bldP spid="18" grpId="0" build="p"/>
      <p:bldP spid="18" grpId="1"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4E680-D1CA-6150-84FD-18BF3669025A}"/>
              </a:ext>
            </a:extLst>
          </p:cNvPr>
          <p:cNvSpPr>
            <a:spLocks noGrp="1"/>
          </p:cNvSpPr>
          <p:nvPr>
            <p:ph type="title"/>
          </p:nvPr>
        </p:nvSpPr>
        <p:spPr>
          <a:xfrm>
            <a:off x="585216" y="2977823"/>
            <a:ext cx="9144000" cy="553998"/>
          </a:xfrm>
        </p:spPr>
        <p:txBody>
          <a:bodyPr/>
          <a:lstStyle/>
          <a:p>
            <a:r>
              <a:rPr lang="en-US" sz="4000" err="1">
                <a:latin typeface="+mj-lt"/>
                <a:hlinkClick r:id="rId3"/>
              </a:rPr>
              <a:t>SEGES</a:t>
            </a:r>
            <a:r>
              <a:rPr lang="en-US" sz="4000">
                <a:latin typeface="+mj-lt"/>
                <a:hlinkClick r:id="rId3"/>
              </a:rPr>
              <a:t> Case Study Video</a:t>
            </a:r>
            <a:endParaRPr lang="en-US"/>
          </a:p>
        </p:txBody>
      </p:sp>
      <p:sp>
        <p:nvSpPr>
          <p:cNvPr id="4" name="Text Placeholder 3">
            <a:extLst>
              <a:ext uri="{FF2B5EF4-FFF2-40B4-BE49-F238E27FC236}">
                <a16:creationId xmlns:a16="http://schemas.microsoft.com/office/drawing/2014/main" id="{CCBE5EA0-A6C1-0DCB-BC25-8FCABF1F1C4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7539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5471406C-8668-E2E7-3712-1606DE0B5F1A}"/>
              </a:ext>
            </a:extLst>
          </p:cNvPr>
          <p:cNvSpPr txBox="1">
            <a:spLocks/>
          </p:cNvSpPr>
          <p:nvPr/>
        </p:nvSpPr>
        <p:spPr>
          <a:xfrm>
            <a:off x="2486563"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The opportunity is </a:t>
            </a:r>
            <a:r>
              <a:rPr kumimoji="0" lang="en-CA" sz="4000" b="0" i="0" u="none" strike="noStrike" kern="1200" cap="none" spc="-50" normalizeH="0" baseline="0" noProof="0">
                <a:ln w="3175">
                  <a:noFill/>
                </a:ln>
                <a:gradFill flip="none" rotWithShape="1">
                  <a:gsLst>
                    <a:gs pos="0">
                      <a:srgbClr val="8EC8E8"/>
                    </a:gs>
                    <a:gs pos="100000">
                      <a:srgbClr val="CD9AD0"/>
                    </a:gs>
                  </a:gsLst>
                  <a:lin ang="18900000" scaled="1"/>
                  <a:tileRect/>
                </a:gradFill>
                <a:effectLst/>
                <a:uLnTx/>
                <a:uFillTx/>
                <a:latin typeface="Segoe UI Semibold"/>
                <a:ea typeface="+mn-ea"/>
                <a:cs typeface="+mn-cs"/>
              </a:rPr>
              <a:t>yours</a:t>
            </a: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 to</a:t>
            </a:r>
            <a:endPar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endParaRPr>
          </a:p>
        </p:txBody>
      </p:sp>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2219204" y="3473450"/>
            <a:ext cx="77470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64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85994A-2683-3CCC-476A-190A8BEC97F8}"/>
              </a:ext>
            </a:extLst>
          </p:cNvPr>
          <p:cNvSpPr txBox="1">
            <a:spLocks noGrp="1"/>
          </p:cNvSpPr>
          <p:nvPr>
            <p:ph type="title" idx="4294967295"/>
          </p:nvPr>
        </p:nvSpPr>
        <p:spPr>
          <a:xfrm>
            <a:off x="1401149" y="5771690"/>
            <a:ext cx="926749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R="0" indent="0" defTabSz="932742" fontAlgn="auto">
              <a:lnSpc>
                <a:spcPct val="100000"/>
              </a:lnSpc>
              <a:spcBef>
                <a:spcPts val="0"/>
              </a:spcBef>
              <a:spcAft>
                <a:spcPts val="0"/>
              </a:spcAft>
              <a:buClrTx/>
              <a:buSzPct val="90000"/>
              <a:buFont typeface="Wingdings" panose="05000000000000000000" pitchFamily="2" charset="2"/>
              <a:buNone/>
              <a:tabLst/>
              <a:defRPr lang="en-US" sz="6000" spc="0" baseline="0" dirty="0" smtClean="0">
                <a:gradFill flip="none" rotWithShape="1">
                  <a:gsLst>
                    <a:gs pos="98947">
                      <a:srgbClr val="0078D4"/>
                    </a:gs>
                    <a:gs pos="0">
                      <a:srgbClr val="50E6FF"/>
                    </a:gs>
                  </a:gsLst>
                  <a:lin ang="18900000" scaled="1"/>
                  <a:tileRect/>
                </a:gradFill>
                <a:latin typeface="+mj-lt"/>
              </a:defRPr>
            </a:lvl1pPr>
            <a:lvl2pPr marL="0" marR="0" lvl="1" indent="0" defTabSz="932742" fontAlgn="auto">
              <a:lnSpc>
                <a:spcPct val="100000"/>
              </a:lnSpc>
              <a:spcBef>
                <a:spcPts val="0"/>
              </a:spcBef>
              <a:spcAft>
                <a:spcPts val="0"/>
              </a:spcAft>
              <a:buClrTx/>
              <a:buSzPct val="90000"/>
              <a:buFont typeface="Arial" panose="020B0604020202020204" pitchFamily="34" charset="0"/>
              <a:buNone/>
              <a:tabLst/>
              <a:defRPr sz="32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a:ln w="3175">
                  <a:noFill/>
                </a:ln>
                <a:gradFill>
                  <a:gsLst>
                    <a:gs pos="0">
                      <a:srgbClr val="50E6FF"/>
                    </a:gs>
                    <a:gs pos="100000">
                      <a:srgbClr val="D59DFF"/>
                    </a:gs>
                  </a:gsLst>
                  <a:lin ang="2400000" scaled="0"/>
                </a:gradFill>
                <a:effectLst/>
                <a:uLnTx/>
                <a:uFillTx/>
                <a:latin typeface="+mj-lt"/>
                <a:ea typeface="+mn-ea"/>
                <a:cs typeface="Segoe UI" pitchFamily="34" charset="0"/>
              </a:rPr>
              <a:t>Microsoft Intelligent Data Platform</a:t>
            </a:r>
          </a:p>
        </p:txBody>
      </p:sp>
      <p:sp>
        <p:nvSpPr>
          <p:cNvPr id="46" name="BASE">
            <a:extLst>
              <a:ext uri="{FF2B5EF4-FFF2-40B4-BE49-F238E27FC236}">
                <a16:creationId xmlns:a16="http://schemas.microsoft.com/office/drawing/2014/main" id="{2B8BDA1E-B065-E8CE-3E72-18F9870D7115}"/>
              </a:ext>
            </a:extLst>
          </p:cNvPr>
          <p:cNvSpPr/>
          <p:nvPr/>
        </p:nvSpPr>
        <p:spPr bwMode="auto">
          <a:xfrm>
            <a:off x="2224845" y="2087657"/>
            <a:ext cx="7742309" cy="4130465"/>
          </a:xfrm>
          <a:prstGeom prst="roundRect">
            <a:avLst>
              <a:gd name="adj" fmla="val 5088"/>
            </a:avLst>
          </a:prstGeom>
          <a:gradFill>
            <a:gsLst>
              <a:gs pos="100000">
                <a:schemeClr val="accent3">
                  <a:lumMod val="60000"/>
                  <a:lumOff val="40000"/>
                </a:schemeClr>
              </a:gs>
              <a:gs pos="0">
                <a:schemeClr val="accent1"/>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8100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6" name="AI ML RING">
            <a:extLst>
              <a:ext uri="{FF2B5EF4-FFF2-40B4-BE49-F238E27FC236}">
                <a16:creationId xmlns:a16="http://schemas.microsoft.com/office/drawing/2014/main" id="{F352E2B0-4509-D725-D835-2DF1ED3427DF}"/>
              </a:ext>
              <a:ext uri="{C183D7F6-B498-43B3-948B-1728B52AA6E4}">
                <adec:decorative xmlns:adec="http://schemas.microsoft.com/office/drawing/2017/decorative" val="1"/>
              </a:ext>
            </a:extLst>
          </p:cNvPr>
          <p:cNvSpPr/>
          <p:nvPr/>
        </p:nvSpPr>
        <p:spPr>
          <a:xfrm>
            <a:off x="3323964" y="3364959"/>
            <a:ext cx="5605048" cy="1669277"/>
          </a:xfrm>
          <a:custGeom>
            <a:avLst/>
            <a:gdLst>
              <a:gd name="connsiteX0" fmla="*/ 0 w 7466924"/>
              <a:gd name="connsiteY0" fmla="*/ 1154537 h 2309074"/>
              <a:gd name="connsiteX1" fmla="*/ 1154537 w 7466924"/>
              <a:gd name="connsiteY1" fmla="*/ 0 h 2309074"/>
              <a:gd name="connsiteX2" fmla="*/ 6312387 w 7466924"/>
              <a:gd name="connsiteY2" fmla="*/ 0 h 2309074"/>
              <a:gd name="connsiteX3" fmla="*/ 7466924 w 7466924"/>
              <a:gd name="connsiteY3" fmla="*/ 1154537 h 2309074"/>
              <a:gd name="connsiteX4" fmla="*/ 7466924 w 7466924"/>
              <a:gd name="connsiteY4" fmla="*/ 1154537 h 2309074"/>
              <a:gd name="connsiteX5" fmla="*/ 6312387 w 7466924"/>
              <a:gd name="connsiteY5" fmla="*/ 2309074 h 2309074"/>
              <a:gd name="connsiteX6" fmla="*/ 1154537 w 7466924"/>
              <a:gd name="connsiteY6" fmla="*/ 2309074 h 2309074"/>
              <a:gd name="connsiteX7" fmla="*/ 0 w 7466924"/>
              <a:gd name="connsiteY7" fmla="*/ 1154537 h 2309074"/>
              <a:gd name="connsiteX0" fmla="*/ 0 w 7466924"/>
              <a:gd name="connsiteY0" fmla="*/ 1162351 h 2316888"/>
              <a:gd name="connsiteX1" fmla="*/ 1154537 w 7466924"/>
              <a:gd name="connsiteY1" fmla="*/ 7814 h 2316888"/>
              <a:gd name="connsiteX2" fmla="*/ 4582818 w 7466924"/>
              <a:gd name="connsiteY2" fmla="*/ 0 h 2316888"/>
              <a:gd name="connsiteX3" fmla="*/ 6312387 w 7466924"/>
              <a:gd name="connsiteY3" fmla="*/ 7814 h 2316888"/>
              <a:gd name="connsiteX4" fmla="*/ 7466924 w 7466924"/>
              <a:gd name="connsiteY4" fmla="*/ 1162351 h 2316888"/>
              <a:gd name="connsiteX5" fmla="*/ 7466924 w 7466924"/>
              <a:gd name="connsiteY5" fmla="*/ 1162351 h 2316888"/>
              <a:gd name="connsiteX6" fmla="*/ 6312387 w 7466924"/>
              <a:gd name="connsiteY6" fmla="*/ 2316888 h 2316888"/>
              <a:gd name="connsiteX7" fmla="*/ 1154537 w 7466924"/>
              <a:gd name="connsiteY7" fmla="*/ 2316888 h 2316888"/>
              <a:gd name="connsiteX8" fmla="*/ 0 w 7466924"/>
              <a:gd name="connsiteY8" fmla="*/ 1162351 h 2316888"/>
              <a:gd name="connsiteX0" fmla="*/ 0 w 7466924"/>
              <a:gd name="connsiteY0" fmla="*/ 1162351 h 2316888"/>
              <a:gd name="connsiteX1" fmla="*/ 1154537 w 7466924"/>
              <a:gd name="connsiteY1" fmla="*/ 7814 h 2316888"/>
              <a:gd name="connsiteX2" fmla="*/ 3096918 w 7466924"/>
              <a:gd name="connsiteY2" fmla="*/ 6350 h 2316888"/>
              <a:gd name="connsiteX3" fmla="*/ 4582818 w 7466924"/>
              <a:gd name="connsiteY3" fmla="*/ 0 h 2316888"/>
              <a:gd name="connsiteX4" fmla="*/ 6312387 w 7466924"/>
              <a:gd name="connsiteY4" fmla="*/ 7814 h 2316888"/>
              <a:gd name="connsiteX5" fmla="*/ 7466924 w 7466924"/>
              <a:gd name="connsiteY5" fmla="*/ 1162351 h 2316888"/>
              <a:gd name="connsiteX6" fmla="*/ 7466924 w 7466924"/>
              <a:gd name="connsiteY6" fmla="*/ 1162351 h 2316888"/>
              <a:gd name="connsiteX7" fmla="*/ 6312387 w 7466924"/>
              <a:gd name="connsiteY7" fmla="*/ 2316888 h 2316888"/>
              <a:gd name="connsiteX8" fmla="*/ 1154537 w 7466924"/>
              <a:gd name="connsiteY8" fmla="*/ 2316888 h 2316888"/>
              <a:gd name="connsiteX9" fmla="*/ 0 w 7466924"/>
              <a:gd name="connsiteY9" fmla="*/ 1162351 h 2316888"/>
              <a:gd name="connsiteX0" fmla="*/ 3096918 w 7466924"/>
              <a:gd name="connsiteY0" fmla="*/ 6350 h 2316888"/>
              <a:gd name="connsiteX1" fmla="*/ 4582818 w 7466924"/>
              <a:gd name="connsiteY1" fmla="*/ 0 h 2316888"/>
              <a:gd name="connsiteX2" fmla="*/ 6312387 w 7466924"/>
              <a:gd name="connsiteY2" fmla="*/ 7814 h 2316888"/>
              <a:gd name="connsiteX3" fmla="*/ 7466924 w 7466924"/>
              <a:gd name="connsiteY3" fmla="*/ 1162351 h 2316888"/>
              <a:gd name="connsiteX4" fmla="*/ 7466924 w 7466924"/>
              <a:gd name="connsiteY4" fmla="*/ 1162351 h 2316888"/>
              <a:gd name="connsiteX5" fmla="*/ 6312387 w 7466924"/>
              <a:gd name="connsiteY5" fmla="*/ 2316888 h 2316888"/>
              <a:gd name="connsiteX6" fmla="*/ 1154537 w 7466924"/>
              <a:gd name="connsiteY6" fmla="*/ 2316888 h 2316888"/>
              <a:gd name="connsiteX7" fmla="*/ 0 w 7466924"/>
              <a:gd name="connsiteY7" fmla="*/ 1162351 h 2316888"/>
              <a:gd name="connsiteX8" fmla="*/ 1154537 w 7466924"/>
              <a:gd name="connsiteY8" fmla="*/ 7814 h 2316888"/>
              <a:gd name="connsiteX9" fmla="*/ 3188358 w 7466924"/>
              <a:gd name="connsiteY9" fmla="*/ 97790 h 2316888"/>
              <a:gd name="connsiteX0" fmla="*/ 3096918 w 7466924"/>
              <a:gd name="connsiteY0" fmla="*/ 6350 h 2316888"/>
              <a:gd name="connsiteX1" fmla="*/ 4582818 w 7466924"/>
              <a:gd name="connsiteY1" fmla="*/ 0 h 2316888"/>
              <a:gd name="connsiteX2" fmla="*/ 6312387 w 7466924"/>
              <a:gd name="connsiteY2" fmla="*/ 7814 h 2316888"/>
              <a:gd name="connsiteX3" fmla="*/ 7466924 w 7466924"/>
              <a:gd name="connsiteY3" fmla="*/ 1162351 h 2316888"/>
              <a:gd name="connsiteX4" fmla="*/ 7466924 w 7466924"/>
              <a:gd name="connsiteY4" fmla="*/ 1162351 h 2316888"/>
              <a:gd name="connsiteX5" fmla="*/ 6312387 w 7466924"/>
              <a:gd name="connsiteY5" fmla="*/ 2316888 h 2316888"/>
              <a:gd name="connsiteX6" fmla="*/ 1154537 w 7466924"/>
              <a:gd name="connsiteY6" fmla="*/ 2316888 h 2316888"/>
              <a:gd name="connsiteX7" fmla="*/ 0 w 7466924"/>
              <a:gd name="connsiteY7" fmla="*/ 1162351 h 2316888"/>
              <a:gd name="connsiteX8" fmla="*/ 1154537 w 7466924"/>
              <a:gd name="connsiteY8" fmla="*/ 7814 h 2316888"/>
              <a:gd name="connsiteX9" fmla="*/ 3188358 w 7466924"/>
              <a:gd name="connsiteY9" fmla="*/ 97790 h 2316888"/>
              <a:gd name="connsiteX0" fmla="*/ 3096918 w 7466924"/>
              <a:gd name="connsiteY0" fmla="*/ 6350 h 2316888"/>
              <a:gd name="connsiteX1" fmla="*/ 4582818 w 7466924"/>
              <a:gd name="connsiteY1" fmla="*/ 0 h 2316888"/>
              <a:gd name="connsiteX2" fmla="*/ 6312387 w 7466924"/>
              <a:gd name="connsiteY2" fmla="*/ 7814 h 2316888"/>
              <a:gd name="connsiteX3" fmla="*/ 7466924 w 7466924"/>
              <a:gd name="connsiteY3" fmla="*/ 1162351 h 2316888"/>
              <a:gd name="connsiteX4" fmla="*/ 7466924 w 7466924"/>
              <a:gd name="connsiteY4" fmla="*/ 1162351 h 2316888"/>
              <a:gd name="connsiteX5" fmla="*/ 6312387 w 7466924"/>
              <a:gd name="connsiteY5" fmla="*/ 2316888 h 2316888"/>
              <a:gd name="connsiteX6" fmla="*/ 1154537 w 7466924"/>
              <a:gd name="connsiteY6" fmla="*/ 2316888 h 2316888"/>
              <a:gd name="connsiteX7" fmla="*/ 0 w 7466924"/>
              <a:gd name="connsiteY7" fmla="*/ 1162351 h 2316888"/>
              <a:gd name="connsiteX8" fmla="*/ 1154537 w 7466924"/>
              <a:gd name="connsiteY8" fmla="*/ 7814 h 2316888"/>
              <a:gd name="connsiteX9" fmla="*/ 3067708 w 7466924"/>
              <a:gd name="connsiteY9" fmla="*/ 2540 h 2316888"/>
              <a:gd name="connsiteX0" fmla="*/ 4582818 w 7466924"/>
              <a:gd name="connsiteY0" fmla="*/ 0 h 2316888"/>
              <a:gd name="connsiteX1" fmla="*/ 6312387 w 7466924"/>
              <a:gd name="connsiteY1" fmla="*/ 7814 h 2316888"/>
              <a:gd name="connsiteX2" fmla="*/ 7466924 w 7466924"/>
              <a:gd name="connsiteY2" fmla="*/ 1162351 h 2316888"/>
              <a:gd name="connsiteX3" fmla="*/ 7466924 w 7466924"/>
              <a:gd name="connsiteY3" fmla="*/ 1162351 h 2316888"/>
              <a:gd name="connsiteX4" fmla="*/ 6312387 w 7466924"/>
              <a:gd name="connsiteY4" fmla="*/ 2316888 h 2316888"/>
              <a:gd name="connsiteX5" fmla="*/ 1154537 w 7466924"/>
              <a:gd name="connsiteY5" fmla="*/ 2316888 h 2316888"/>
              <a:gd name="connsiteX6" fmla="*/ 0 w 7466924"/>
              <a:gd name="connsiteY6" fmla="*/ 1162351 h 2316888"/>
              <a:gd name="connsiteX7" fmla="*/ 1154537 w 7466924"/>
              <a:gd name="connsiteY7" fmla="*/ 7814 h 2316888"/>
              <a:gd name="connsiteX8" fmla="*/ 3067708 w 7466924"/>
              <a:gd name="connsiteY8" fmla="*/ 2540 h 231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6924" h="2316888">
                <a:moveTo>
                  <a:pt x="4582818" y="0"/>
                </a:moveTo>
                <a:lnTo>
                  <a:pt x="6312387" y="7814"/>
                </a:lnTo>
                <a:cubicBezTo>
                  <a:pt x="6950020" y="7814"/>
                  <a:pt x="7466924" y="524718"/>
                  <a:pt x="7466924" y="1162351"/>
                </a:cubicBezTo>
                <a:lnTo>
                  <a:pt x="7466924" y="1162351"/>
                </a:lnTo>
                <a:cubicBezTo>
                  <a:pt x="7466924" y="1799984"/>
                  <a:pt x="6950020" y="2316888"/>
                  <a:pt x="6312387" y="2316888"/>
                </a:cubicBezTo>
                <a:lnTo>
                  <a:pt x="1154537" y="2316888"/>
                </a:lnTo>
                <a:cubicBezTo>
                  <a:pt x="516904" y="2316888"/>
                  <a:pt x="0" y="1799984"/>
                  <a:pt x="0" y="1162351"/>
                </a:cubicBezTo>
                <a:cubicBezTo>
                  <a:pt x="0" y="524718"/>
                  <a:pt x="516904" y="7814"/>
                  <a:pt x="1154537" y="7814"/>
                </a:cubicBezTo>
                <a:lnTo>
                  <a:pt x="3067708" y="2540"/>
                </a:lnTo>
              </a:path>
            </a:pathLst>
          </a:custGeom>
          <a:noFill/>
          <a:ln w="79375">
            <a:gradFill flip="none" rotWithShape="1">
              <a:gsLst>
                <a:gs pos="0">
                  <a:schemeClr val="accent1"/>
                </a:gs>
                <a:gs pos="100000">
                  <a:schemeClr val="accent3"/>
                </a:gs>
              </a:gsLst>
              <a:lin ang="2700000" scaled="1"/>
              <a:tileRect/>
            </a:gradFill>
            <a:headEnd type="none" w="med" len="med"/>
            <a:tailEnd type="none" w="med" len="med"/>
          </a:ln>
          <a:effectLst/>
          <a:scene3d>
            <a:camera prst="perspectiveRelaxedModerately">
              <a:rot lat="18600000" lon="0" rev="0"/>
            </a:camera>
            <a:lightRig rig="soft" dir="t"/>
          </a:scene3d>
          <a:sp3d prstMaterial="plastic">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noFill/>
              <a:effectLst/>
              <a:uLnTx/>
              <a:uFillTx/>
              <a:latin typeface="Segoe UI Semibold"/>
              <a:ea typeface="+mn-ea"/>
              <a:cs typeface="Segoe UI" pitchFamily="34" charset="0"/>
            </a:endParaRPr>
          </a:p>
        </p:txBody>
      </p:sp>
      <p:sp>
        <p:nvSpPr>
          <p:cNvPr id="8" name="Databases">
            <a:extLst>
              <a:ext uri="{FF2B5EF4-FFF2-40B4-BE49-F238E27FC236}">
                <a16:creationId xmlns:a16="http://schemas.microsoft.com/office/drawing/2014/main" id="{1FA171EC-1E0C-A4AF-2173-E311C56BC3D8}"/>
              </a:ext>
            </a:extLst>
          </p:cNvPr>
          <p:cNvSpPr txBox="1"/>
          <p:nvPr/>
        </p:nvSpPr>
        <p:spPr>
          <a:xfrm>
            <a:off x="3887681" y="3916968"/>
            <a:ext cx="2148261" cy="663822"/>
          </a:xfrm>
          <a:prstGeom prst="roundRect">
            <a:avLst>
              <a:gd name="adj" fmla="val 50000"/>
            </a:avLst>
          </a:prstGeom>
          <a:solidFill>
            <a:schemeClr val="accent2"/>
          </a:solidFill>
          <a:ln w="25400">
            <a:noFill/>
            <a:headEnd type="none" w="med" len="med"/>
            <a:tailEnd type="none" w="med" len="med"/>
          </a:ln>
          <a:effectLst/>
          <a:scene3d>
            <a:camera prst="perspectiveRelaxedModerately" fov="900000">
              <a:rot lat="19800000" lon="0" rev="0"/>
            </a:camera>
            <a:lightRig rig="balanced" dir="t"/>
          </a:scene3d>
          <a:sp3d prstMaterial="matte">
            <a:bevelT w="0" h="292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defPPr>
              <a:defRPr lang="en-US"/>
            </a:defPPr>
            <a:lvl1pPr marL="114300" marR="0" lvl="0" indent="0" algn="ctr" defTabSz="466236" fontAlgn="base">
              <a:lnSpc>
                <a:spcPct val="100000"/>
              </a:lnSpc>
              <a:spcBef>
                <a:spcPct val="0"/>
              </a:spcBef>
              <a:spcAft>
                <a:spcPct val="0"/>
              </a:spcAft>
              <a:buClrTx/>
              <a:buSzTx/>
              <a:buFontTx/>
              <a:buNone/>
              <a:tabLst/>
              <a:defRPr kumimoji="0" b="0" i="0" u="none" strike="noStrike" cap="none" spc="0" normalizeH="0" baseline="0">
                <a:ln>
                  <a:noFill/>
                </a:ln>
                <a:solidFill>
                  <a:schemeClr val="tx1"/>
                </a:solidFill>
                <a:effectLst/>
                <a:uLnTx/>
                <a:uFillTx/>
                <a:latin typeface="Segoe UI Semibold"/>
                <a:cs typeface="Segoe UI"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114300" marR="0" lvl="0" indent="0" algn="ctr" defTabSz="466236"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Databases</a:t>
            </a:r>
          </a:p>
        </p:txBody>
      </p:sp>
      <p:sp>
        <p:nvSpPr>
          <p:cNvPr id="9" name="Analytics">
            <a:extLst>
              <a:ext uri="{FF2B5EF4-FFF2-40B4-BE49-F238E27FC236}">
                <a16:creationId xmlns:a16="http://schemas.microsoft.com/office/drawing/2014/main" id="{B8A0FFE2-1952-3A67-60E5-9999AC3CABC2}"/>
              </a:ext>
            </a:extLst>
          </p:cNvPr>
          <p:cNvSpPr txBox="1"/>
          <p:nvPr/>
        </p:nvSpPr>
        <p:spPr>
          <a:xfrm>
            <a:off x="6491166" y="3916968"/>
            <a:ext cx="2148261" cy="663822"/>
          </a:xfrm>
          <a:prstGeom prst="roundRect">
            <a:avLst>
              <a:gd name="adj" fmla="val 50000"/>
            </a:avLst>
          </a:prstGeom>
          <a:solidFill>
            <a:schemeClr val="accent2"/>
          </a:solidFill>
          <a:ln w="25400">
            <a:noFill/>
            <a:headEnd type="none" w="med" len="med"/>
            <a:tailEnd type="none" w="med" len="med"/>
          </a:ln>
          <a:effectLst/>
          <a:scene3d>
            <a:camera prst="perspectiveRelaxedModerately" fov="900000">
              <a:rot lat="19800000" lon="0" rev="0"/>
            </a:camera>
            <a:lightRig rig="balanced" dir="t"/>
          </a:scene3d>
          <a:sp3d prstMaterial="matte">
            <a:bevelT w="0" h="292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defPPr>
              <a:defRPr lang="en-US"/>
            </a:defPPr>
            <a:lvl1pPr marL="114300" marR="0" lvl="0" indent="0" algn="ctr" defTabSz="466236" fontAlgn="base">
              <a:lnSpc>
                <a:spcPct val="100000"/>
              </a:lnSpc>
              <a:spcBef>
                <a:spcPct val="0"/>
              </a:spcBef>
              <a:spcAft>
                <a:spcPct val="0"/>
              </a:spcAft>
              <a:buClrTx/>
              <a:buSzTx/>
              <a:buFontTx/>
              <a:buNone/>
              <a:tabLst/>
              <a:defRPr kumimoji="0" b="0" i="0" u="none" strike="noStrike" cap="none" spc="0" normalizeH="0" baseline="0">
                <a:ln>
                  <a:noFill/>
                </a:ln>
                <a:solidFill>
                  <a:schemeClr val="tx1"/>
                </a:solidFill>
                <a:effectLst/>
                <a:uLnTx/>
                <a:uFillTx/>
                <a:latin typeface="Segoe UI Semibold"/>
                <a:cs typeface="Segoe UI"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114300" marR="0" lvl="0" indent="0" algn="ctr" defTabSz="466236"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Analytics</a:t>
            </a:r>
          </a:p>
        </p:txBody>
      </p:sp>
      <p:grpSp>
        <p:nvGrpSpPr>
          <p:cNvPr id="48" name="ICON Analytics">
            <a:extLst>
              <a:ext uri="{FF2B5EF4-FFF2-40B4-BE49-F238E27FC236}">
                <a16:creationId xmlns:a16="http://schemas.microsoft.com/office/drawing/2014/main" id="{14898EC0-2AAE-BFA5-B1CF-F1C94FC53EC8}"/>
              </a:ext>
              <a:ext uri="{C183D7F6-B498-43B3-948B-1728B52AA6E4}">
                <adec:decorative xmlns:adec="http://schemas.microsoft.com/office/drawing/2017/decorative" val="1"/>
              </a:ext>
            </a:extLst>
          </p:cNvPr>
          <p:cNvGrpSpPr/>
          <p:nvPr/>
        </p:nvGrpSpPr>
        <p:grpSpPr>
          <a:xfrm>
            <a:off x="6742174" y="4015165"/>
            <a:ext cx="439905" cy="439905"/>
            <a:chOff x="7076221" y="3275793"/>
            <a:chExt cx="610570" cy="610570"/>
          </a:xfrm>
          <a:solidFill>
            <a:schemeClr val="tx1"/>
          </a:solidFill>
        </p:grpSpPr>
        <p:sp>
          <p:nvSpPr>
            <p:cNvPr id="33" name="Oval 32">
              <a:extLst>
                <a:ext uri="{FF2B5EF4-FFF2-40B4-BE49-F238E27FC236}">
                  <a16:creationId xmlns:a16="http://schemas.microsoft.com/office/drawing/2014/main" id="{64D23500-AC7A-D51A-A2B1-A6077AB17681}"/>
                </a:ext>
              </a:extLst>
            </p:cNvPr>
            <p:cNvSpPr/>
            <p:nvPr/>
          </p:nvSpPr>
          <p:spPr bwMode="auto">
            <a:xfrm>
              <a:off x="7076221" y="3275793"/>
              <a:ext cx="610570" cy="610570"/>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noFill/>
                <a:effectLst/>
                <a:uLnTx/>
                <a:uFillTx/>
                <a:latin typeface="Segoe UI Semibold"/>
                <a:ea typeface="+mn-ea"/>
                <a:cs typeface="Segoe UI" pitchFamily="34" charset="0"/>
              </a:endParaRPr>
            </a:p>
          </p:txBody>
        </p:sp>
        <p:sp>
          <p:nvSpPr>
            <p:cNvPr id="34" name="Graphic 289">
              <a:extLst>
                <a:ext uri="{FF2B5EF4-FFF2-40B4-BE49-F238E27FC236}">
                  <a16:creationId xmlns:a16="http://schemas.microsoft.com/office/drawing/2014/main" id="{643ACA3B-CEEA-101A-6BC5-A6F1B31C7140}"/>
                </a:ext>
              </a:extLst>
            </p:cNvPr>
            <p:cNvSpPr/>
            <p:nvPr/>
          </p:nvSpPr>
          <p:spPr>
            <a:xfrm>
              <a:off x="7204768" y="3468774"/>
              <a:ext cx="278230" cy="231858"/>
            </a:xfrm>
            <a:custGeom>
              <a:avLst/>
              <a:gdLst>
                <a:gd name="connsiteX0" fmla="*/ 262773 w 278230"/>
                <a:gd name="connsiteY0" fmla="*/ 0 h 231858"/>
                <a:gd name="connsiteX1" fmla="*/ 278231 w 278230"/>
                <a:gd name="connsiteY1" fmla="*/ 15444 h 231858"/>
                <a:gd name="connsiteX2" fmla="*/ 278231 w 278230"/>
                <a:gd name="connsiteY2" fmla="*/ 216414 h 231858"/>
                <a:gd name="connsiteX3" fmla="*/ 262773 w 278230"/>
                <a:gd name="connsiteY3" fmla="*/ 231859 h 231858"/>
                <a:gd name="connsiteX4" fmla="*/ 247316 w 278230"/>
                <a:gd name="connsiteY4" fmla="*/ 216414 h 231858"/>
                <a:gd name="connsiteX5" fmla="*/ 247316 w 278230"/>
                <a:gd name="connsiteY5" fmla="*/ 15444 h 231858"/>
                <a:gd name="connsiteX6" fmla="*/ 262773 w 278230"/>
                <a:gd name="connsiteY6" fmla="*/ 0 h 231858"/>
                <a:gd name="connsiteX7" fmla="*/ 200944 w 278230"/>
                <a:gd name="connsiteY7" fmla="*/ 46372 h 231858"/>
                <a:gd name="connsiteX8" fmla="*/ 216402 w 278230"/>
                <a:gd name="connsiteY8" fmla="*/ 61758 h 231858"/>
                <a:gd name="connsiteX9" fmla="*/ 216402 w 278230"/>
                <a:gd name="connsiteY9" fmla="*/ 216473 h 231858"/>
                <a:gd name="connsiteX10" fmla="*/ 200944 w 278230"/>
                <a:gd name="connsiteY10" fmla="*/ 231859 h 231858"/>
                <a:gd name="connsiteX11" fmla="*/ 185487 w 278230"/>
                <a:gd name="connsiteY11" fmla="*/ 216473 h 231858"/>
                <a:gd name="connsiteX12" fmla="*/ 185487 w 278230"/>
                <a:gd name="connsiteY12" fmla="*/ 61758 h 231858"/>
                <a:gd name="connsiteX13" fmla="*/ 200944 w 278230"/>
                <a:gd name="connsiteY13" fmla="*/ 46372 h 231858"/>
                <a:gd name="connsiteX14" fmla="*/ 139115 w 278230"/>
                <a:gd name="connsiteY14" fmla="*/ 92744 h 231858"/>
                <a:gd name="connsiteX15" fmla="*/ 154573 w 278230"/>
                <a:gd name="connsiteY15" fmla="*/ 108201 h 231858"/>
                <a:gd name="connsiteX16" fmla="*/ 154573 w 278230"/>
                <a:gd name="connsiteY16" fmla="*/ 216402 h 231858"/>
                <a:gd name="connsiteX17" fmla="*/ 139115 w 278230"/>
                <a:gd name="connsiteY17" fmla="*/ 231859 h 231858"/>
                <a:gd name="connsiteX18" fmla="*/ 123658 w 278230"/>
                <a:gd name="connsiteY18" fmla="*/ 216402 h 231858"/>
                <a:gd name="connsiteX19" fmla="*/ 123658 w 278230"/>
                <a:gd name="connsiteY19" fmla="*/ 108201 h 231858"/>
                <a:gd name="connsiteX20" fmla="*/ 139115 w 278230"/>
                <a:gd name="connsiteY20" fmla="*/ 92744 h 231858"/>
                <a:gd name="connsiteX21" fmla="*/ 77286 w 278230"/>
                <a:gd name="connsiteY21" fmla="*/ 139115 h 231858"/>
                <a:gd name="connsiteX22" fmla="*/ 92744 w 278230"/>
                <a:gd name="connsiteY22" fmla="*/ 154483 h 231858"/>
                <a:gd name="connsiteX23" fmla="*/ 92744 w 278230"/>
                <a:gd name="connsiteY23" fmla="*/ 216491 h 231858"/>
                <a:gd name="connsiteX24" fmla="*/ 77286 w 278230"/>
                <a:gd name="connsiteY24" fmla="*/ 231859 h 231858"/>
                <a:gd name="connsiteX25" fmla="*/ 61829 w 278230"/>
                <a:gd name="connsiteY25" fmla="*/ 216491 h 231858"/>
                <a:gd name="connsiteX26" fmla="*/ 61829 w 278230"/>
                <a:gd name="connsiteY26" fmla="*/ 154483 h 231858"/>
                <a:gd name="connsiteX27" fmla="*/ 77286 w 278230"/>
                <a:gd name="connsiteY27" fmla="*/ 139115 h 231858"/>
                <a:gd name="connsiteX28" fmla="*/ 15457 w 278230"/>
                <a:gd name="connsiteY28" fmla="*/ 185487 h 231858"/>
                <a:gd name="connsiteX29" fmla="*/ 30915 w 278230"/>
                <a:gd name="connsiteY29" fmla="*/ 200691 h 231858"/>
                <a:gd name="connsiteX30" fmla="*/ 30915 w 278230"/>
                <a:gd name="connsiteY30" fmla="*/ 216655 h 231858"/>
                <a:gd name="connsiteX31" fmla="*/ 15457 w 278230"/>
                <a:gd name="connsiteY31" fmla="*/ 231859 h 231858"/>
                <a:gd name="connsiteX32" fmla="*/ 0 w 278230"/>
                <a:gd name="connsiteY32" fmla="*/ 216655 h 231858"/>
                <a:gd name="connsiteX33" fmla="*/ 0 w 278230"/>
                <a:gd name="connsiteY33" fmla="*/ 200691 h 231858"/>
                <a:gd name="connsiteX34" fmla="*/ 15457 w 278230"/>
                <a:gd name="connsiteY34" fmla="*/ 185487 h 23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8230" h="231858">
                  <a:moveTo>
                    <a:pt x="262773" y="0"/>
                  </a:moveTo>
                  <a:cubicBezTo>
                    <a:pt x="271310" y="0"/>
                    <a:pt x="278231" y="6915"/>
                    <a:pt x="278231" y="15444"/>
                  </a:cubicBezTo>
                  <a:lnTo>
                    <a:pt x="278231" y="216414"/>
                  </a:lnTo>
                  <a:cubicBezTo>
                    <a:pt x="278231" y="224945"/>
                    <a:pt x="271310" y="231859"/>
                    <a:pt x="262773" y="231859"/>
                  </a:cubicBezTo>
                  <a:cubicBezTo>
                    <a:pt x="254236" y="231859"/>
                    <a:pt x="247316" y="224945"/>
                    <a:pt x="247316" y="216414"/>
                  </a:cubicBezTo>
                  <a:lnTo>
                    <a:pt x="247316" y="15444"/>
                  </a:lnTo>
                  <a:cubicBezTo>
                    <a:pt x="247316" y="6915"/>
                    <a:pt x="254236" y="0"/>
                    <a:pt x="262773" y="0"/>
                  </a:cubicBezTo>
                  <a:close/>
                  <a:moveTo>
                    <a:pt x="200944" y="46372"/>
                  </a:moveTo>
                  <a:cubicBezTo>
                    <a:pt x="209481" y="46372"/>
                    <a:pt x="216402" y="53261"/>
                    <a:pt x="216402" y="61758"/>
                  </a:cubicBezTo>
                  <a:lnTo>
                    <a:pt x="216402" y="216473"/>
                  </a:lnTo>
                  <a:cubicBezTo>
                    <a:pt x="216402" y="224969"/>
                    <a:pt x="209481" y="231859"/>
                    <a:pt x="200944" y="231859"/>
                  </a:cubicBezTo>
                  <a:cubicBezTo>
                    <a:pt x="192407" y="231859"/>
                    <a:pt x="185487" y="224969"/>
                    <a:pt x="185487" y="216473"/>
                  </a:cubicBezTo>
                  <a:lnTo>
                    <a:pt x="185487" y="61758"/>
                  </a:lnTo>
                  <a:cubicBezTo>
                    <a:pt x="185487" y="53261"/>
                    <a:pt x="192407" y="46372"/>
                    <a:pt x="200944" y="46372"/>
                  </a:cubicBezTo>
                  <a:close/>
                  <a:moveTo>
                    <a:pt x="139115" y="92744"/>
                  </a:moveTo>
                  <a:cubicBezTo>
                    <a:pt x="147652" y="92744"/>
                    <a:pt x="154573" y="99664"/>
                    <a:pt x="154573" y="108201"/>
                  </a:cubicBezTo>
                  <a:lnTo>
                    <a:pt x="154573" y="216402"/>
                  </a:lnTo>
                  <a:cubicBezTo>
                    <a:pt x="154573" y="224939"/>
                    <a:pt x="147652" y="231859"/>
                    <a:pt x="139115" y="231859"/>
                  </a:cubicBezTo>
                  <a:cubicBezTo>
                    <a:pt x="130578" y="231859"/>
                    <a:pt x="123658" y="224939"/>
                    <a:pt x="123658" y="216402"/>
                  </a:cubicBezTo>
                  <a:lnTo>
                    <a:pt x="123658" y="108201"/>
                  </a:lnTo>
                  <a:cubicBezTo>
                    <a:pt x="123658" y="99664"/>
                    <a:pt x="130578" y="92744"/>
                    <a:pt x="139115" y="92744"/>
                  </a:cubicBezTo>
                  <a:close/>
                  <a:moveTo>
                    <a:pt x="77286" y="139115"/>
                  </a:moveTo>
                  <a:cubicBezTo>
                    <a:pt x="85823" y="139115"/>
                    <a:pt x="92744" y="145995"/>
                    <a:pt x="92744" y="154483"/>
                  </a:cubicBezTo>
                  <a:lnTo>
                    <a:pt x="92744" y="216491"/>
                  </a:lnTo>
                  <a:cubicBezTo>
                    <a:pt x="92744" y="224979"/>
                    <a:pt x="85823" y="231859"/>
                    <a:pt x="77286" y="231859"/>
                  </a:cubicBezTo>
                  <a:cubicBezTo>
                    <a:pt x="68750" y="231859"/>
                    <a:pt x="61829" y="224979"/>
                    <a:pt x="61829" y="216491"/>
                  </a:cubicBezTo>
                  <a:lnTo>
                    <a:pt x="61829" y="154483"/>
                  </a:lnTo>
                  <a:cubicBezTo>
                    <a:pt x="61829" y="145995"/>
                    <a:pt x="68750" y="139115"/>
                    <a:pt x="77286" y="139115"/>
                  </a:cubicBezTo>
                  <a:close/>
                  <a:moveTo>
                    <a:pt x="15457" y="185487"/>
                  </a:moveTo>
                  <a:cubicBezTo>
                    <a:pt x="23994" y="185487"/>
                    <a:pt x="30915" y="192293"/>
                    <a:pt x="30915" y="200691"/>
                  </a:cubicBezTo>
                  <a:lnTo>
                    <a:pt x="30915" y="216655"/>
                  </a:lnTo>
                  <a:cubicBezTo>
                    <a:pt x="30915" y="225053"/>
                    <a:pt x="23994" y="231859"/>
                    <a:pt x="15457" y="231859"/>
                  </a:cubicBezTo>
                  <a:cubicBezTo>
                    <a:pt x="6921" y="231859"/>
                    <a:pt x="0" y="225053"/>
                    <a:pt x="0" y="216655"/>
                  </a:cubicBezTo>
                  <a:lnTo>
                    <a:pt x="0" y="200691"/>
                  </a:lnTo>
                  <a:cubicBezTo>
                    <a:pt x="0" y="192293"/>
                    <a:pt x="6921" y="185487"/>
                    <a:pt x="15457" y="185487"/>
                  </a:cubicBezTo>
                  <a:close/>
                </a:path>
              </a:pathLst>
            </a:custGeom>
            <a:gradFill>
              <a:gsLst>
                <a:gs pos="1000">
                  <a:srgbClr val="0078D4"/>
                </a:gs>
                <a:gs pos="100000">
                  <a:schemeClr val="accent1"/>
                </a:gs>
              </a:gsLst>
              <a:lin ang="2700000" scaled="1"/>
            </a:gradFill>
            <a:effectLst/>
          </p:spPr>
          <p:txBody>
            <a:bodyPr wrap="square" lIns="91440" tIns="45720" rIns="9144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47" name="ICON DB">
            <a:extLst>
              <a:ext uri="{FF2B5EF4-FFF2-40B4-BE49-F238E27FC236}">
                <a16:creationId xmlns:a16="http://schemas.microsoft.com/office/drawing/2014/main" id="{648E8D8F-57C8-43D0-B5DF-36F5B801FC94}"/>
              </a:ext>
              <a:ext uri="{C183D7F6-B498-43B3-948B-1728B52AA6E4}">
                <adec:decorative xmlns:adec="http://schemas.microsoft.com/office/drawing/2017/decorative" val="1"/>
              </a:ext>
            </a:extLst>
          </p:cNvPr>
          <p:cNvGrpSpPr/>
          <p:nvPr/>
        </p:nvGrpSpPr>
        <p:grpSpPr>
          <a:xfrm>
            <a:off x="4061089" y="4004156"/>
            <a:ext cx="439905" cy="439905"/>
            <a:chOff x="3354986" y="3260514"/>
            <a:chExt cx="610570" cy="610570"/>
          </a:xfrm>
          <a:solidFill>
            <a:schemeClr val="tx1"/>
          </a:solidFill>
        </p:grpSpPr>
        <p:sp>
          <p:nvSpPr>
            <p:cNvPr id="35" name="Oval 34">
              <a:extLst>
                <a:ext uri="{FF2B5EF4-FFF2-40B4-BE49-F238E27FC236}">
                  <a16:creationId xmlns:a16="http://schemas.microsoft.com/office/drawing/2014/main" id="{28DCFA00-F18D-2534-FED2-2A0B8D2071AF}"/>
                </a:ext>
              </a:extLst>
            </p:cNvPr>
            <p:cNvSpPr/>
            <p:nvPr/>
          </p:nvSpPr>
          <p:spPr bwMode="auto">
            <a:xfrm>
              <a:off x="3354986" y="3260514"/>
              <a:ext cx="610570" cy="610570"/>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noFill/>
                <a:effectLst/>
                <a:uLnTx/>
                <a:uFillTx/>
                <a:latin typeface="Segoe UI Semibold"/>
                <a:ea typeface="+mn-ea"/>
                <a:cs typeface="Segoe UI" pitchFamily="34" charset="0"/>
              </a:endParaRPr>
            </a:p>
          </p:txBody>
        </p:sp>
        <p:sp>
          <p:nvSpPr>
            <p:cNvPr id="36" name="Graphic 291">
              <a:extLst>
                <a:ext uri="{FF2B5EF4-FFF2-40B4-BE49-F238E27FC236}">
                  <a16:creationId xmlns:a16="http://schemas.microsoft.com/office/drawing/2014/main" id="{8232953C-C64E-1D56-59EC-AE3A288FFE96}"/>
                </a:ext>
              </a:extLst>
            </p:cNvPr>
            <p:cNvSpPr/>
            <p:nvPr/>
          </p:nvSpPr>
          <p:spPr>
            <a:xfrm>
              <a:off x="3536613" y="3411226"/>
              <a:ext cx="247316" cy="309145"/>
            </a:xfrm>
            <a:custGeom>
              <a:avLst/>
              <a:gdLst>
                <a:gd name="connsiteX0" fmla="*/ 123658 w 247316"/>
                <a:gd name="connsiteY0" fmla="*/ 123658 h 309145"/>
                <a:gd name="connsiteX1" fmla="*/ 247316 w 247316"/>
                <a:gd name="connsiteY1" fmla="*/ 61829 h 309145"/>
                <a:gd name="connsiteX2" fmla="*/ 123658 w 247316"/>
                <a:gd name="connsiteY2" fmla="*/ 0 h 309145"/>
                <a:gd name="connsiteX3" fmla="*/ 0 w 247316"/>
                <a:gd name="connsiteY3" fmla="*/ 61829 h 309145"/>
                <a:gd name="connsiteX4" fmla="*/ 123658 w 247316"/>
                <a:gd name="connsiteY4" fmla="*/ 123658 h 309145"/>
                <a:gd name="connsiteX5" fmla="*/ 221467 w 247316"/>
                <a:gd name="connsiteY5" fmla="*/ 126287 h 309145"/>
                <a:gd name="connsiteX6" fmla="*/ 247316 w 247316"/>
                <a:gd name="connsiteY6" fmla="*/ 109026 h 309145"/>
                <a:gd name="connsiteX7" fmla="*/ 247316 w 247316"/>
                <a:gd name="connsiteY7" fmla="*/ 247316 h 309145"/>
                <a:gd name="connsiteX8" fmla="*/ 123658 w 247316"/>
                <a:gd name="connsiteY8" fmla="*/ 309145 h 309145"/>
                <a:gd name="connsiteX9" fmla="*/ 0 w 247316"/>
                <a:gd name="connsiteY9" fmla="*/ 247316 h 309145"/>
                <a:gd name="connsiteX10" fmla="*/ 0 w 247316"/>
                <a:gd name="connsiteY10" fmla="*/ 109026 h 309145"/>
                <a:gd name="connsiteX11" fmla="*/ 25850 w 247316"/>
                <a:gd name="connsiteY11" fmla="*/ 126287 h 309145"/>
                <a:gd name="connsiteX12" fmla="*/ 123658 w 247316"/>
                <a:gd name="connsiteY12" fmla="*/ 146844 h 309145"/>
                <a:gd name="connsiteX13" fmla="*/ 221467 w 247316"/>
                <a:gd name="connsiteY13" fmla="*/ 126287 h 3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316" h="309145">
                  <a:moveTo>
                    <a:pt x="123658" y="123658"/>
                  </a:moveTo>
                  <a:cubicBezTo>
                    <a:pt x="191953" y="123658"/>
                    <a:pt x="247316" y="95976"/>
                    <a:pt x="247316" y="61829"/>
                  </a:cubicBezTo>
                  <a:cubicBezTo>
                    <a:pt x="247316" y="27682"/>
                    <a:pt x="191953" y="0"/>
                    <a:pt x="123658" y="0"/>
                  </a:cubicBezTo>
                  <a:cubicBezTo>
                    <a:pt x="55364" y="0"/>
                    <a:pt x="0" y="27682"/>
                    <a:pt x="0" y="61829"/>
                  </a:cubicBezTo>
                  <a:cubicBezTo>
                    <a:pt x="0" y="95976"/>
                    <a:pt x="55364" y="123658"/>
                    <a:pt x="123658" y="123658"/>
                  </a:cubicBezTo>
                  <a:close/>
                  <a:moveTo>
                    <a:pt x="221467" y="126287"/>
                  </a:moveTo>
                  <a:cubicBezTo>
                    <a:pt x="230554" y="121743"/>
                    <a:pt x="239555" y="115991"/>
                    <a:pt x="247316" y="109026"/>
                  </a:cubicBezTo>
                  <a:lnTo>
                    <a:pt x="247316" y="247316"/>
                  </a:lnTo>
                  <a:cubicBezTo>
                    <a:pt x="247316" y="281463"/>
                    <a:pt x="191953" y="309145"/>
                    <a:pt x="123658" y="309145"/>
                  </a:cubicBezTo>
                  <a:cubicBezTo>
                    <a:pt x="55364" y="309145"/>
                    <a:pt x="0" y="281463"/>
                    <a:pt x="0" y="247316"/>
                  </a:cubicBezTo>
                  <a:lnTo>
                    <a:pt x="0" y="109026"/>
                  </a:lnTo>
                  <a:cubicBezTo>
                    <a:pt x="7761" y="115991"/>
                    <a:pt x="16762" y="121743"/>
                    <a:pt x="25850" y="126287"/>
                  </a:cubicBezTo>
                  <a:cubicBezTo>
                    <a:pt x="52079" y="139401"/>
                    <a:pt x="86692" y="146844"/>
                    <a:pt x="123658" y="146844"/>
                  </a:cubicBezTo>
                  <a:cubicBezTo>
                    <a:pt x="160624" y="146844"/>
                    <a:pt x="195237" y="139401"/>
                    <a:pt x="221467" y="126287"/>
                  </a:cubicBezTo>
                  <a:close/>
                </a:path>
              </a:pathLst>
            </a:custGeom>
            <a:gradFill>
              <a:gsLst>
                <a:gs pos="1000">
                  <a:srgbClr val="0078D4"/>
                </a:gs>
                <a:gs pos="100000">
                  <a:schemeClr val="accent1"/>
                </a:gs>
              </a:gsLst>
              <a:lin ang="2700000" scaled="1"/>
            </a:gradFill>
            <a:effectLst/>
          </p:spPr>
          <p:txBody>
            <a:bodyPr wrap="square" lIns="91440" tIns="45720" rIns="9144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38" name="Governance">
            <a:extLst>
              <a:ext uri="{FF2B5EF4-FFF2-40B4-BE49-F238E27FC236}">
                <a16:creationId xmlns:a16="http://schemas.microsoft.com/office/drawing/2014/main" id="{7CFE1341-D97F-EE09-62FC-3C13E0402557}"/>
              </a:ext>
            </a:extLst>
          </p:cNvPr>
          <p:cNvSpPr txBox="1"/>
          <p:nvPr/>
        </p:nvSpPr>
        <p:spPr>
          <a:xfrm>
            <a:off x="5509912" y="3319853"/>
            <a:ext cx="1037540" cy="221748"/>
          </a:xfrm>
          <a:prstGeom prst="rect">
            <a:avLst/>
          </a:prstGeom>
          <a:no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228600" algn="ctr" defTabSz="466236" fontAlgn="base">
              <a:spcBef>
                <a:spcPct val="0"/>
              </a:spcBef>
              <a:spcAft>
                <a:spcPct val="0"/>
              </a:spcAft>
              <a:defRPr sz="1400">
                <a:solidFill>
                  <a:schemeClr val="accent2">
                    <a:lumMod val="50000"/>
                  </a:schemeClr>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ctr" defTabSz="466236"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Semibold"/>
                <a:ea typeface="+mn-ea"/>
                <a:cs typeface="Segoe UI" pitchFamily="34" charset="0"/>
              </a:rPr>
              <a:t>Governance</a:t>
            </a:r>
            <a:endParaRPr kumimoji="0" lang="en-US" sz="11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sp>
        <p:nvSpPr>
          <p:cNvPr id="29" name="AI ML">
            <a:extLst>
              <a:ext uri="{FF2B5EF4-FFF2-40B4-BE49-F238E27FC236}">
                <a16:creationId xmlns:a16="http://schemas.microsoft.com/office/drawing/2014/main" id="{AD76C9BF-8202-E1FD-ECED-94BA7B29EE3D}"/>
              </a:ext>
            </a:extLst>
          </p:cNvPr>
          <p:cNvSpPr txBox="1"/>
          <p:nvPr/>
        </p:nvSpPr>
        <p:spPr>
          <a:xfrm>
            <a:off x="5810228" y="3585168"/>
            <a:ext cx="759024" cy="266097"/>
          </a:xfrm>
          <a:prstGeom prst="rect">
            <a:avLst/>
          </a:prstGeom>
          <a:no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466236" fontAlgn="base">
              <a:spcBef>
                <a:spcPct val="0"/>
              </a:spcBef>
              <a:spcAft>
                <a:spcPct val="0"/>
              </a:spcAft>
              <a:defRPr sz="1400">
                <a:solidFill>
                  <a:schemeClr val="tx1">
                    <a:lumMod val="85000"/>
                  </a:schemeClr>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Segoe UI" pitchFamily="34" charset="0"/>
              </a:rPr>
              <a:t>    </a:t>
            </a: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AI ML</a:t>
            </a:r>
            <a:endParaRPr kumimoji="0" lang="en-US" sz="14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grpSp>
        <p:nvGrpSpPr>
          <p:cNvPr id="11" name="Group 10">
            <a:extLst>
              <a:ext uri="{FF2B5EF4-FFF2-40B4-BE49-F238E27FC236}">
                <a16:creationId xmlns:a16="http://schemas.microsoft.com/office/drawing/2014/main" id="{D9E02B13-863E-0415-263E-26A447C72604}"/>
              </a:ext>
              <a:ext uri="{C183D7F6-B498-43B3-948B-1728B52AA6E4}">
                <adec:decorative xmlns:adec="http://schemas.microsoft.com/office/drawing/2017/decorative" val="1"/>
              </a:ext>
            </a:extLst>
          </p:cNvPr>
          <p:cNvGrpSpPr/>
          <p:nvPr/>
        </p:nvGrpSpPr>
        <p:grpSpPr>
          <a:xfrm>
            <a:off x="5498007" y="1807649"/>
            <a:ext cx="1188720" cy="1469856"/>
            <a:chOff x="17572567" y="584200"/>
            <a:chExt cx="845410" cy="5719234"/>
          </a:xfrm>
        </p:grpSpPr>
        <p:cxnSp>
          <p:nvCxnSpPr>
            <p:cNvPr id="12" name="Straight Connector 67">
              <a:extLst>
                <a:ext uri="{FF2B5EF4-FFF2-40B4-BE49-F238E27FC236}">
                  <a16:creationId xmlns:a16="http://schemas.microsoft.com/office/drawing/2014/main" id="{59B0AF36-D934-B57B-4A44-EE8A4861B94C}"/>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chemeClr val="accent1"/>
                  </a:gs>
                </a:gsLst>
                <a:lin ang="16200000" scaled="1"/>
                <a:tileRect/>
              </a:gradFill>
              <a:prstDash val="solid"/>
              <a:round/>
            </a:ln>
          </p:spPr>
        </p:cxnSp>
        <p:cxnSp>
          <p:nvCxnSpPr>
            <p:cNvPr id="14" name="Straight Connector 67">
              <a:extLst>
                <a:ext uri="{FF2B5EF4-FFF2-40B4-BE49-F238E27FC236}">
                  <a16:creationId xmlns:a16="http://schemas.microsoft.com/office/drawing/2014/main" id="{39C7AEE3-CA2C-9464-6CD8-B077A22889E2}"/>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chemeClr val="accent1"/>
                  </a:gs>
                </a:gsLst>
                <a:lin ang="16200000" scaled="1"/>
                <a:tileRect/>
              </a:gradFill>
              <a:prstDash val="solid"/>
              <a:round/>
            </a:ln>
          </p:spPr>
        </p:cxnSp>
        <p:cxnSp>
          <p:nvCxnSpPr>
            <p:cNvPr id="15" name="Straight Connector 67">
              <a:extLst>
                <a:ext uri="{FF2B5EF4-FFF2-40B4-BE49-F238E27FC236}">
                  <a16:creationId xmlns:a16="http://schemas.microsoft.com/office/drawing/2014/main" id="{3ACD3444-B63A-EF53-287B-73019E055B16}"/>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chemeClr val="accent1"/>
                  </a:gs>
                </a:gsLst>
                <a:lin ang="16200000" scaled="1"/>
                <a:tileRect/>
              </a:gradFill>
              <a:prstDash val="solid"/>
              <a:round/>
            </a:ln>
          </p:spPr>
        </p:cxnSp>
        <p:cxnSp>
          <p:nvCxnSpPr>
            <p:cNvPr id="16" name="Straight Connector 67">
              <a:extLst>
                <a:ext uri="{FF2B5EF4-FFF2-40B4-BE49-F238E27FC236}">
                  <a16:creationId xmlns:a16="http://schemas.microsoft.com/office/drawing/2014/main" id="{D0FD244A-E02B-3B30-B86A-FF56C88DD76D}"/>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chemeClr val="accent1"/>
                  </a:gs>
                </a:gsLst>
                <a:lin ang="16200000" scaled="1"/>
                <a:tileRect/>
              </a:gradFill>
              <a:prstDash val="solid"/>
              <a:round/>
            </a:ln>
          </p:spPr>
        </p:cxnSp>
        <p:cxnSp>
          <p:nvCxnSpPr>
            <p:cNvPr id="17" name="Straight Connector 67">
              <a:extLst>
                <a:ext uri="{FF2B5EF4-FFF2-40B4-BE49-F238E27FC236}">
                  <a16:creationId xmlns:a16="http://schemas.microsoft.com/office/drawing/2014/main" id="{34964ADA-7C52-FF39-D1C0-AFD3FCF9A9C5}"/>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chemeClr val="accent1"/>
                  </a:gs>
                </a:gsLst>
                <a:lin ang="16200000" scaled="1"/>
                <a:tileRect/>
              </a:gradFill>
              <a:prstDash val="solid"/>
              <a:round/>
            </a:ln>
          </p:spPr>
        </p:cxnSp>
      </p:grpSp>
      <p:sp>
        <p:nvSpPr>
          <p:cNvPr id="18" name="Oval 17">
            <a:extLst>
              <a:ext uri="{FF2B5EF4-FFF2-40B4-BE49-F238E27FC236}">
                <a16:creationId xmlns:a16="http://schemas.microsoft.com/office/drawing/2014/main" id="{FDD8F304-425B-0182-333B-A550CA368131}"/>
              </a:ext>
              <a:ext uri="{C183D7F6-B498-43B3-948B-1728B52AA6E4}">
                <adec:decorative xmlns:adec="http://schemas.microsoft.com/office/drawing/2017/decorative" val="1"/>
              </a:ext>
            </a:extLst>
          </p:cNvPr>
          <p:cNvSpPr>
            <a:spLocks noChangeAspect="1"/>
          </p:cNvSpPr>
          <p:nvPr/>
        </p:nvSpPr>
        <p:spPr bwMode="auto">
          <a:xfrm>
            <a:off x="6020687" y="1792242"/>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D5416B6-4D03-31F1-6AA3-6BC6645D352C}"/>
              </a:ext>
              <a:ext uri="{C183D7F6-B498-43B3-948B-1728B52AA6E4}">
                <adec:decorative xmlns:adec="http://schemas.microsoft.com/office/drawing/2017/decorative" val="1"/>
              </a:ext>
            </a:extLst>
          </p:cNvPr>
          <p:cNvSpPr>
            <a:spLocks noChangeAspect="1"/>
          </p:cNvSpPr>
          <p:nvPr/>
        </p:nvSpPr>
        <p:spPr bwMode="auto">
          <a:xfrm>
            <a:off x="5725930" y="2534123"/>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DA4EF10A-32FF-1BC8-700A-9AC14ACDA986}"/>
              </a:ext>
              <a:ext uri="{C183D7F6-B498-43B3-948B-1728B52AA6E4}">
                <adec:decorative xmlns:adec="http://schemas.microsoft.com/office/drawing/2017/decorative" val="1"/>
              </a:ext>
            </a:extLst>
          </p:cNvPr>
          <p:cNvSpPr>
            <a:spLocks noChangeAspect="1"/>
          </p:cNvSpPr>
          <p:nvPr/>
        </p:nvSpPr>
        <p:spPr bwMode="auto">
          <a:xfrm>
            <a:off x="6620825" y="3064495"/>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no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A3FF2F00-2CE9-F5D2-7890-94DD132AE6D7}"/>
              </a:ext>
              <a:ext uri="{C183D7F6-B498-43B3-948B-1728B52AA6E4}">
                <adec:decorative xmlns:adec="http://schemas.microsoft.com/office/drawing/2017/decorative" val="1"/>
              </a:ext>
            </a:extLst>
          </p:cNvPr>
          <p:cNvSpPr>
            <a:spLocks noChangeAspect="1"/>
          </p:cNvSpPr>
          <p:nvPr/>
        </p:nvSpPr>
        <p:spPr bwMode="auto">
          <a:xfrm>
            <a:off x="6034895" y="3043130"/>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37ECCDD-62BD-A816-90FB-A0D8CE781BF9}"/>
              </a:ext>
              <a:ext uri="{C183D7F6-B498-43B3-948B-1728B52AA6E4}">
                <adec:decorative xmlns:adec="http://schemas.microsoft.com/office/drawing/2017/decorative" val="1"/>
              </a:ext>
            </a:extLst>
          </p:cNvPr>
          <p:cNvSpPr>
            <a:spLocks noChangeAspect="1"/>
          </p:cNvSpPr>
          <p:nvPr/>
        </p:nvSpPr>
        <p:spPr bwMode="auto">
          <a:xfrm>
            <a:off x="5414201" y="2919428"/>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Governance RING">
            <a:extLst>
              <a:ext uri="{FF2B5EF4-FFF2-40B4-BE49-F238E27FC236}">
                <a16:creationId xmlns:a16="http://schemas.microsoft.com/office/drawing/2014/main" id="{D5A8DA95-D8E1-14E0-5365-69165C187BE4}"/>
              </a:ext>
              <a:ext uri="{C183D7F6-B498-43B3-948B-1728B52AA6E4}">
                <adec:decorative xmlns:adec="http://schemas.microsoft.com/office/drawing/2017/decorative" val="1"/>
              </a:ext>
            </a:extLst>
          </p:cNvPr>
          <p:cNvSpPr txBox="1"/>
          <p:nvPr/>
        </p:nvSpPr>
        <p:spPr>
          <a:xfrm>
            <a:off x="2992437" y="2856788"/>
            <a:ext cx="6102229" cy="2592204"/>
          </a:xfrm>
          <a:custGeom>
            <a:avLst/>
            <a:gdLst>
              <a:gd name="connsiteX0" fmla="*/ 0 w 8469642"/>
              <a:gd name="connsiteY0" fmla="*/ 634124 h 3586674"/>
              <a:gd name="connsiteX1" fmla="*/ 634124 w 8469642"/>
              <a:gd name="connsiteY1" fmla="*/ 0 h 3586674"/>
              <a:gd name="connsiteX2" fmla="*/ 7835518 w 8469642"/>
              <a:gd name="connsiteY2" fmla="*/ 0 h 3586674"/>
              <a:gd name="connsiteX3" fmla="*/ 8469642 w 8469642"/>
              <a:gd name="connsiteY3" fmla="*/ 634124 h 3586674"/>
              <a:gd name="connsiteX4" fmla="*/ 8469642 w 8469642"/>
              <a:gd name="connsiteY4" fmla="*/ 2952550 h 3586674"/>
              <a:gd name="connsiteX5" fmla="*/ 7835518 w 8469642"/>
              <a:gd name="connsiteY5" fmla="*/ 3586674 h 3586674"/>
              <a:gd name="connsiteX6" fmla="*/ 634124 w 8469642"/>
              <a:gd name="connsiteY6" fmla="*/ 3586674 h 3586674"/>
              <a:gd name="connsiteX7" fmla="*/ 0 w 8469642"/>
              <a:gd name="connsiteY7" fmla="*/ 2952550 h 3586674"/>
              <a:gd name="connsiteX8" fmla="*/ 0 w 8469642"/>
              <a:gd name="connsiteY8" fmla="*/ 634124 h 3586674"/>
              <a:gd name="connsiteX0" fmla="*/ 0 w 8469642"/>
              <a:gd name="connsiteY0" fmla="*/ 640214 h 3592764"/>
              <a:gd name="connsiteX1" fmla="*/ 634124 w 8469642"/>
              <a:gd name="connsiteY1" fmla="*/ 6090 h 3592764"/>
              <a:gd name="connsiteX2" fmla="*/ 3569718 w 8469642"/>
              <a:gd name="connsiteY2" fmla="*/ 0 h 3592764"/>
              <a:gd name="connsiteX3" fmla="*/ 7835518 w 8469642"/>
              <a:gd name="connsiteY3" fmla="*/ 6090 h 3592764"/>
              <a:gd name="connsiteX4" fmla="*/ 8469642 w 8469642"/>
              <a:gd name="connsiteY4" fmla="*/ 640214 h 3592764"/>
              <a:gd name="connsiteX5" fmla="*/ 8469642 w 8469642"/>
              <a:gd name="connsiteY5" fmla="*/ 2958640 h 3592764"/>
              <a:gd name="connsiteX6" fmla="*/ 7835518 w 8469642"/>
              <a:gd name="connsiteY6" fmla="*/ 3592764 h 3592764"/>
              <a:gd name="connsiteX7" fmla="*/ 634124 w 8469642"/>
              <a:gd name="connsiteY7" fmla="*/ 3592764 h 3592764"/>
              <a:gd name="connsiteX8" fmla="*/ 0 w 8469642"/>
              <a:gd name="connsiteY8" fmla="*/ 2958640 h 3592764"/>
              <a:gd name="connsiteX9" fmla="*/ 0 w 8469642"/>
              <a:gd name="connsiteY9" fmla="*/ 640214 h 3592764"/>
              <a:gd name="connsiteX0" fmla="*/ 0 w 8469642"/>
              <a:gd name="connsiteY0" fmla="*/ 645322 h 3597872"/>
              <a:gd name="connsiteX1" fmla="*/ 634124 w 8469642"/>
              <a:gd name="connsiteY1" fmla="*/ 11198 h 3597872"/>
              <a:gd name="connsiteX2" fmla="*/ 3569718 w 8469642"/>
              <a:gd name="connsiteY2" fmla="*/ 5108 h 3597872"/>
              <a:gd name="connsiteX3" fmla="*/ 4887680 w 8469642"/>
              <a:gd name="connsiteY3" fmla="*/ 0 h 3597872"/>
              <a:gd name="connsiteX4" fmla="*/ 7835518 w 8469642"/>
              <a:gd name="connsiteY4" fmla="*/ 11198 h 3597872"/>
              <a:gd name="connsiteX5" fmla="*/ 8469642 w 8469642"/>
              <a:gd name="connsiteY5" fmla="*/ 645322 h 3597872"/>
              <a:gd name="connsiteX6" fmla="*/ 8469642 w 8469642"/>
              <a:gd name="connsiteY6" fmla="*/ 2963748 h 3597872"/>
              <a:gd name="connsiteX7" fmla="*/ 7835518 w 8469642"/>
              <a:gd name="connsiteY7" fmla="*/ 3597872 h 3597872"/>
              <a:gd name="connsiteX8" fmla="*/ 634124 w 8469642"/>
              <a:gd name="connsiteY8" fmla="*/ 3597872 h 3597872"/>
              <a:gd name="connsiteX9" fmla="*/ 0 w 8469642"/>
              <a:gd name="connsiteY9" fmla="*/ 2963748 h 3597872"/>
              <a:gd name="connsiteX10" fmla="*/ 0 w 8469642"/>
              <a:gd name="connsiteY10" fmla="*/ 645322 h 3597872"/>
              <a:gd name="connsiteX0" fmla="*/ 4887680 w 8469642"/>
              <a:gd name="connsiteY0" fmla="*/ 0 h 3597872"/>
              <a:gd name="connsiteX1" fmla="*/ 7835518 w 8469642"/>
              <a:gd name="connsiteY1" fmla="*/ 11198 h 3597872"/>
              <a:gd name="connsiteX2" fmla="*/ 8469642 w 8469642"/>
              <a:gd name="connsiteY2" fmla="*/ 645322 h 3597872"/>
              <a:gd name="connsiteX3" fmla="*/ 8469642 w 8469642"/>
              <a:gd name="connsiteY3" fmla="*/ 2963748 h 3597872"/>
              <a:gd name="connsiteX4" fmla="*/ 7835518 w 8469642"/>
              <a:gd name="connsiteY4" fmla="*/ 3597872 h 3597872"/>
              <a:gd name="connsiteX5" fmla="*/ 634124 w 8469642"/>
              <a:gd name="connsiteY5" fmla="*/ 3597872 h 3597872"/>
              <a:gd name="connsiteX6" fmla="*/ 0 w 8469642"/>
              <a:gd name="connsiteY6" fmla="*/ 2963748 h 3597872"/>
              <a:gd name="connsiteX7" fmla="*/ 0 w 8469642"/>
              <a:gd name="connsiteY7" fmla="*/ 645322 h 3597872"/>
              <a:gd name="connsiteX8" fmla="*/ 634124 w 8469642"/>
              <a:gd name="connsiteY8" fmla="*/ 11198 h 3597872"/>
              <a:gd name="connsiteX9" fmla="*/ 3569718 w 8469642"/>
              <a:gd name="connsiteY9" fmla="*/ 5108 h 3597872"/>
              <a:gd name="connsiteX10" fmla="*/ 4979120 w 8469642"/>
              <a:gd name="connsiteY10" fmla="*/ 91440 h 3597872"/>
              <a:gd name="connsiteX0" fmla="*/ 4887680 w 8469642"/>
              <a:gd name="connsiteY0" fmla="*/ 0 h 3597872"/>
              <a:gd name="connsiteX1" fmla="*/ 7835518 w 8469642"/>
              <a:gd name="connsiteY1" fmla="*/ 11198 h 3597872"/>
              <a:gd name="connsiteX2" fmla="*/ 8469642 w 8469642"/>
              <a:gd name="connsiteY2" fmla="*/ 645322 h 3597872"/>
              <a:gd name="connsiteX3" fmla="*/ 8469642 w 8469642"/>
              <a:gd name="connsiteY3" fmla="*/ 2963748 h 3597872"/>
              <a:gd name="connsiteX4" fmla="*/ 7835518 w 8469642"/>
              <a:gd name="connsiteY4" fmla="*/ 3597872 h 3597872"/>
              <a:gd name="connsiteX5" fmla="*/ 634124 w 8469642"/>
              <a:gd name="connsiteY5" fmla="*/ 3597872 h 3597872"/>
              <a:gd name="connsiteX6" fmla="*/ 0 w 8469642"/>
              <a:gd name="connsiteY6" fmla="*/ 2963748 h 3597872"/>
              <a:gd name="connsiteX7" fmla="*/ 0 w 8469642"/>
              <a:gd name="connsiteY7" fmla="*/ 645322 h 3597872"/>
              <a:gd name="connsiteX8" fmla="*/ 634124 w 8469642"/>
              <a:gd name="connsiteY8" fmla="*/ 11198 h 3597872"/>
              <a:gd name="connsiteX9" fmla="*/ 3569718 w 8469642"/>
              <a:gd name="connsiteY9" fmla="*/ 5108 h 359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9642" h="3597872">
                <a:moveTo>
                  <a:pt x="4887680" y="0"/>
                </a:moveTo>
                <a:lnTo>
                  <a:pt x="7835518" y="11198"/>
                </a:lnTo>
                <a:cubicBezTo>
                  <a:pt x="8185735" y="11198"/>
                  <a:pt x="8469642" y="295105"/>
                  <a:pt x="8469642" y="645322"/>
                </a:cubicBezTo>
                <a:lnTo>
                  <a:pt x="8469642" y="2963748"/>
                </a:lnTo>
                <a:cubicBezTo>
                  <a:pt x="8469642" y="3313965"/>
                  <a:pt x="8185735" y="3597872"/>
                  <a:pt x="7835518" y="3597872"/>
                </a:cubicBezTo>
                <a:lnTo>
                  <a:pt x="634124" y="3597872"/>
                </a:lnTo>
                <a:cubicBezTo>
                  <a:pt x="283907" y="3597872"/>
                  <a:pt x="0" y="3313965"/>
                  <a:pt x="0" y="2963748"/>
                </a:cubicBezTo>
                <a:lnTo>
                  <a:pt x="0" y="645322"/>
                </a:lnTo>
                <a:cubicBezTo>
                  <a:pt x="0" y="295105"/>
                  <a:pt x="283907" y="11198"/>
                  <a:pt x="634124" y="11198"/>
                </a:cubicBezTo>
                <a:lnTo>
                  <a:pt x="3569718" y="5108"/>
                </a:lnTo>
              </a:path>
            </a:pathLst>
          </a:custGeom>
          <a:noFill/>
          <a:ln w="123825">
            <a:gradFill flip="none" rotWithShape="1">
              <a:gsLst>
                <a:gs pos="0">
                  <a:schemeClr val="accent1"/>
                </a:gs>
                <a:gs pos="100000">
                  <a:schemeClr val="accent3"/>
                </a:gs>
              </a:gsLst>
              <a:lin ang="2700000" scaled="1"/>
              <a:tileRect/>
            </a:gradFill>
            <a:headEnd type="none" w="med" len="med"/>
            <a:tailEnd type="none" w="med" len="med"/>
          </a:ln>
          <a:effectLst/>
          <a:scene3d>
            <a:camera prst="perspectiveRelaxedModerately" fov="3300000">
              <a:rot lat="18600000" lon="0" rev="0"/>
            </a:camera>
            <a:lightRig rig="soft" dir="t"/>
          </a:scene3d>
          <a:sp3d prstMaterial="plastic">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466236" fontAlgn="base">
              <a:lnSpc>
                <a:spcPct val="100000"/>
              </a:lnSpc>
              <a:spcBef>
                <a:spcPct val="0"/>
              </a:spcBef>
              <a:spcAft>
                <a:spcPct val="0"/>
              </a:spcAft>
              <a:buClrTx/>
              <a:buSzTx/>
              <a:buFontTx/>
              <a:buNone/>
              <a:tabLst/>
              <a:defRPr kumimoji="0" sz="1400" b="0" i="0" u="none" strike="noStrike" cap="none" spc="0" normalizeH="0" baseline="0">
                <a:ln>
                  <a:noFill/>
                </a:ln>
                <a:noFill/>
                <a:effectLst/>
                <a:uLnTx/>
                <a:uFillTx/>
                <a:latin typeface="Segoe UI Semibold"/>
                <a:cs typeface="Segoe UI"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noFill/>
              <a:effectLst/>
              <a:uLnTx/>
              <a:uFillTx/>
              <a:latin typeface="Segoe UI Semibold"/>
              <a:ea typeface="+mn-ea"/>
              <a:cs typeface="Segoe UI" pitchFamily="34" charset="0"/>
            </a:endParaRPr>
          </a:p>
        </p:txBody>
      </p:sp>
      <p:sp>
        <p:nvSpPr>
          <p:cNvPr id="44" name="AI ML AN">
            <a:extLst>
              <a:ext uri="{FF2B5EF4-FFF2-40B4-BE49-F238E27FC236}">
                <a16:creationId xmlns:a16="http://schemas.microsoft.com/office/drawing/2014/main" id="{1C722AB7-D6FD-1234-02A7-02377499A98B}"/>
              </a:ext>
              <a:ext uri="{C183D7F6-B498-43B3-948B-1728B52AA6E4}">
                <adec:decorative xmlns:adec="http://schemas.microsoft.com/office/drawing/2017/decorative" val="1"/>
              </a:ext>
            </a:extLst>
          </p:cNvPr>
          <p:cNvSpPr>
            <a:spLocks noChangeArrowheads="1"/>
          </p:cNvSpPr>
          <p:nvPr/>
        </p:nvSpPr>
        <p:spPr bwMode="auto">
          <a:xfrm>
            <a:off x="6607178" y="3600203"/>
            <a:ext cx="197945" cy="197945"/>
          </a:xfrm>
          <a:prstGeom prst="ellipse">
            <a:avLst/>
          </a:prstGeom>
          <a:gradFill>
            <a:gsLst>
              <a:gs pos="1000">
                <a:srgbClr val="0078D4"/>
              </a:gs>
              <a:gs pos="100000">
                <a:schemeClr val="accent1"/>
              </a:gs>
            </a:gsLst>
            <a:lin ang="2700000" scaled="1"/>
          </a:gradFill>
          <a:ln w="50800">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3" name="AI ML STATIC" hidden="1">
            <a:extLst>
              <a:ext uri="{FF2B5EF4-FFF2-40B4-BE49-F238E27FC236}">
                <a16:creationId xmlns:a16="http://schemas.microsoft.com/office/drawing/2014/main" id="{8838FD2A-4D11-8B88-C7E0-E0ACC0FE42E0}"/>
              </a:ext>
              <a:ext uri="{C183D7F6-B498-43B3-948B-1728B52AA6E4}">
                <adec:decorative xmlns:adec="http://schemas.microsoft.com/office/drawing/2017/decorative" val="1"/>
              </a:ext>
            </a:extLst>
          </p:cNvPr>
          <p:cNvSpPr>
            <a:spLocks noChangeArrowheads="1"/>
          </p:cNvSpPr>
          <p:nvPr/>
        </p:nvSpPr>
        <p:spPr bwMode="auto">
          <a:xfrm>
            <a:off x="6987206" y="3362930"/>
            <a:ext cx="194065" cy="194065"/>
          </a:xfrm>
          <a:prstGeom prst="ellipse">
            <a:avLst/>
          </a:prstGeom>
          <a:gradFill>
            <a:gsLst>
              <a:gs pos="1000">
                <a:srgbClr val="0078D4"/>
              </a:gs>
              <a:gs pos="100000">
                <a:schemeClr val="accent1"/>
              </a:gs>
            </a:gsLst>
            <a:lin ang="2700000" scaled="1"/>
          </a:gradFill>
          <a:ln w="50800">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grpSp>
        <p:nvGrpSpPr>
          <p:cNvPr id="22" name="Group 21">
            <a:extLst>
              <a:ext uri="{FF2B5EF4-FFF2-40B4-BE49-F238E27FC236}">
                <a16:creationId xmlns:a16="http://schemas.microsoft.com/office/drawing/2014/main" id="{DB901E00-3BE7-B4BA-7B4E-0E06C2ED82BC}"/>
              </a:ext>
              <a:ext uri="{C183D7F6-B498-43B3-948B-1728B52AA6E4}">
                <adec:decorative xmlns:adec="http://schemas.microsoft.com/office/drawing/2017/decorative" val="1"/>
              </a:ext>
            </a:extLst>
          </p:cNvPr>
          <p:cNvGrpSpPr/>
          <p:nvPr/>
        </p:nvGrpSpPr>
        <p:grpSpPr>
          <a:xfrm>
            <a:off x="5623606" y="3547630"/>
            <a:ext cx="380165" cy="380165"/>
            <a:chOff x="5999741" y="3547630"/>
            <a:chExt cx="380165" cy="380165"/>
          </a:xfrm>
        </p:grpSpPr>
        <p:sp>
          <p:nvSpPr>
            <p:cNvPr id="3" name="Oval 2">
              <a:extLst>
                <a:ext uri="{FF2B5EF4-FFF2-40B4-BE49-F238E27FC236}">
                  <a16:creationId xmlns:a16="http://schemas.microsoft.com/office/drawing/2014/main" id="{40396063-2245-2FBC-0CF8-C8FFD1A405AD}"/>
                </a:ext>
              </a:extLst>
            </p:cNvPr>
            <p:cNvSpPr/>
            <p:nvPr/>
          </p:nvSpPr>
          <p:spPr bwMode="auto">
            <a:xfrm>
              <a:off x="5999741" y="3547630"/>
              <a:ext cx="380165" cy="380165"/>
            </a:xfrm>
            <a:prstGeom prst="ellipse">
              <a:avLst/>
            </a:prstGeom>
            <a:solidFill>
              <a:schemeClr val="tx1"/>
            </a:solid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2860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6</a:t>
              </a:r>
            </a:p>
          </p:txBody>
        </p:sp>
        <p:sp>
          <p:nvSpPr>
            <p:cNvPr id="4" name="ICON ML">
              <a:extLst>
                <a:ext uri="{FF2B5EF4-FFF2-40B4-BE49-F238E27FC236}">
                  <a16:creationId xmlns:a16="http://schemas.microsoft.com/office/drawing/2014/main" id="{3DB1527D-57F4-FA2D-8765-3BF2BE65D7BC}"/>
                </a:ext>
              </a:extLst>
            </p:cNvPr>
            <p:cNvSpPr/>
            <p:nvPr/>
          </p:nvSpPr>
          <p:spPr>
            <a:xfrm>
              <a:off x="6129219" y="3655887"/>
              <a:ext cx="118547" cy="150869"/>
            </a:xfrm>
            <a:custGeom>
              <a:avLst/>
              <a:gdLst>
                <a:gd name="connsiteX0" fmla="*/ 62938 w 218620"/>
                <a:gd name="connsiteY0" fmla="*/ 23186 h 278228"/>
                <a:gd name="connsiteX1" fmla="*/ 62938 w 218620"/>
                <a:gd name="connsiteY1" fmla="*/ 119611 h 278228"/>
                <a:gd name="connsiteX2" fmla="*/ 58725 w 218620"/>
                <a:gd name="connsiteY2" fmla="*/ 136205 h 278228"/>
                <a:gd name="connsiteX3" fmla="*/ 40362 w 218620"/>
                <a:gd name="connsiteY3" fmla="*/ 170030 h 278228"/>
                <a:gd name="connsiteX4" fmla="*/ 178257 w 218620"/>
                <a:gd name="connsiteY4" fmla="*/ 170030 h 278228"/>
                <a:gd name="connsiteX5" fmla="*/ 159896 w 218620"/>
                <a:gd name="connsiteY5" fmla="*/ 136205 h 278228"/>
                <a:gd name="connsiteX6" fmla="*/ 155682 w 218620"/>
                <a:gd name="connsiteY6" fmla="*/ 119611 h 278228"/>
                <a:gd name="connsiteX7" fmla="*/ 155682 w 218620"/>
                <a:gd name="connsiteY7" fmla="*/ 23186 h 278228"/>
                <a:gd name="connsiteX8" fmla="*/ 171139 w 218620"/>
                <a:gd name="connsiteY8" fmla="*/ 23186 h 278228"/>
                <a:gd name="connsiteX9" fmla="*/ 182732 w 218620"/>
                <a:gd name="connsiteY9" fmla="*/ 11593 h 278228"/>
                <a:gd name="connsiteX10" fmla="*/ 171139 w 218620"/>
                <a:gd name="connsiteY10" fmla="*/ 0 h 278228"/>
                <a:gd name="connsiteX11" fmla="*/ 47481 w 218620"/>
                <a:gd name="connsiteY11" fmla="*/ 0 h 278228"/>
                <a:gd name="connsiteX12" fmla="*/ 35888 w 218620"/>
                <a:gd name="connsiteY12" fmla="*/ 11593 h 278228"/>
                <a:gd name="connsiteX13" fmla="*/ 47481 w 218620"/>
                <a:gd name="connsiteY13" fmla="*/ 23186 h 278228"/>
                <a:gd name="connsiteX14" fmla="*/ 62938 w 218620"/>
                <a:gd name="connsiteY14" fmla="*/ 23186 h 278228"/>
                <a:gd name="connsiteX15" fmla="*/ 190844 w 218620"/>
                <a:gd name="connsiteY15" fmla="*/ 193216 h 278228"/>
                <a:gd name="connsiteX16" fmla="*/ 27776 w 218620"/>
                <a:gd name="connsiteY16" fmla="*/ 193216 h 278228"/>
                <a:gd name="connsiteX17" fmla="*/ 3315 w 218620"/>
                <a:gd name="connsiteY17" fmla="*/ 238274 h 278228"/>
                <a:gd name="connsiteX18" fmla="*/ 27088 w 218620"/>
                <a:gd name="connsiteY18" fmla="*/ 278229 h 278228"/>
                <a:gd name="connsiteX19" fmla="*/ 191532 w 218620"/>
                <a:gd name="connsiteY19" fmla="*/ 278229 h 278228"/>
                <a:gd name="connsiteX20" fmla="*/ 215305 w 218620"/>
                <a:gd name="connsiteY20" fmla="*/ 238274 h 278228"/>
                <a:gd name="connsiteX21" fmla="*/ 190844 w 218620"/>
                <a:gd name="connsiteY21" fmla="*/ 193216 h 27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8620" h="278228">
                  <a:moveTo>
                    <a:pt x="62938" y="23186"/>
                  </a:moveTo>
                  <a:lnTo>
                    <a:pt x="62938" y="119611"/>
                  </a:lnTo>
                  <a:cubicBezTo>
                    <a:pt x="62938" y="125408"/>
                    <a:pt x="61490" y="131111"/>
                    <a:pt x="58725" y="136205"/>
                  </a:cubicBezTo>
                  <a:lnTo>
                    <a:pt x="40362" y="170030"/>
                  </a:lnTo>
                  <a:lnTo>
                    <a:pt x="178257" y="170030"/>
                  </a:lnTo>
                  <a:lnTo>
                    <a:pt x="159896" y="136205"/>
                  </a:lnTo>
                  <a:cubicBezTo>
                    <a:pt x="157130" y="131111"/>
                    <a:pt x="155682" y="125408"/>
                    <a:pt x="155682" y="119611"/>
                  </a:cubicBezTo>
                  <a:lnTo>
                    <a:pt x="155682" y="23186"/>
                  </a:lnTo>
                  <a:lnTo>
                    <a:pt x="171139" y="23186"/>
                  </a:lnTo>
                  <a:cubicBezTo>
                    <a:pt x="177542" y="23186"/>
                    <a:pt x="182732" y="17995"/>
                    <a:pt x="182732" y="11593"/>
                  </a:cubicBezTo>
                  <a:cubicBezTo>
                    <a:pt x="182732" y="5190"/>
                    <a:pt x="177542" y="0"/>
                    <a:pt x="171139" y="0"/>
                  </a:cubicBezTo>
                  <a:lnTo>
                    <a:pt x="47481" y="0"/>
                  </a:lnTo>
                  <a:cubicBezTo>
                    <a:pt x="41079" y="0"/>
                    <a:pt x="35888" y="5190"/>
                    <a:pt x="35888" y="11593"/>
                  </a:cubicBezTo>
                  <a:cubicBezTo>
                    <a:pt x="35888" y="17995"/>
                    <a:pt x="41079" y="23186"/>
                    <a:pt x="47481" y="23186"/>
                  </a:cubicBezTo>
                  <a:lnTo>
                    <a:pt x="62938" y="23186"/>
                  </a:lnTo>
                  <a:close/>
                  <a:moveTo>
                    <a:pt x="190844" y="193216"/>
                  </a:moveTo>
                  <a:lnTo>
                    <a:pt x="27776" y="193216"/>
                  </a:lnTo>
                  <a:lnTo>
                    <a:pt x="3315" y="238274"/>
                  </a:lnTo>
                  <a:cubicBezTo>
                    <a:pt x="-6470" y="256298"/>
                    <a:pt x="6579" y="278229"/>
                    <a:pt x="27088" y="278229"/>
                  </a:cubicBezTo>
                  <a:lnTo>
                    <a:pt x="191532" y="278229"/>
                  </a:lnTo>
                  <a:cubicBezTo>
                    <a:pt x="212041" y="278229"/>
                    <a:pt x="225090" y="256298"/>
                    <a:pt x="215305" y="238274"/>
                  </a:cubicBezTo>
                  <a:lnTo>
                    <a:pt x="190844" y="193216"/>
                  </a:lnTo>
                  <a:close/>
                </a:path>
              </a:pathLst>
            </a:custGeom>
            <a:gradFill>
              <a:gsLst>
                <a:gs pos="100000">
                  <a:srgbClr val="0078D4"/>
                </a:gs>
                <a:gs pos="0">
                  <a:schemeClr val="accent1"/>
                </a:gs>
              </a:gsLst>
              <a:lin ang="2700000" scaled="1"/>
            </a:grad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noFill/>
                <a:effectLst/>
                <a:uLnTx/>
                <a:uFillTx/>
                <a:latin typeface="Segoe UI Semibold"/>
                <a:ea typeface="+mn-ea"/>
                <a:cs typeface="Segoe UI" pitchFamily="34" charset="0"/>
              </a:endParaRPr>
            </a:p>
          </p:txBody>
        </p:sp>
      </p:grpSp>
      <p:sp>
        <p:nvSpPr>
          <p:cNvPr id="55" name="1 Governance PULSE AN 2">
            <a:extLst>
              <a:ext uri="{FF2B5EF4-FFF2-40B4-BE49-F238E27FC236}">
                <a16:creationId xmlns:a16="http://schemas.microsoft.com/office/drawing/2014/main" id="{287751E7-4153-1F30-C38F-A9605002D55A}"/>
              </a:ext>
              <a:ext uri="{C183D7F6-B498-43B3-948B-1728B52AA6E4}">
                <adec:decorative xmlns:adec="http://schemas.microsoft.com/office/drawing/2017/decorative" val="1"/>
              </a:ext>
            </a:extLst>
          </p:cNvPr>
          <p:cNvSpPr>
            <a:spLocks noChangeArrowheads="1"/>
          </p:cNvSpPr>
          <p:nvPr/>
        </p:nvSpPr>
        <p:spPr bwMode="auto">
          <a:xfrm>
            <a:off x="6482704" y="3295512"/>
            <a:ext cx="201168" cy="201168"/>
          </a:xfrm>
          <a:prstGeom prst="ellipse">
            <a:avLst/>
          </a:prstGeom>
          <a:gradFill>
            <a:gsLst>
              <a:gs pos="1000">
                <a:srgbClr val="0078D4"/>
              </a:gs>
              <a:gs pos="100000">
                <a:schemeClr val="accent1"/>
              </a:gs>
            </a:gsLst>
            <a:lin ang="2700000" scaled="1"/>
          </a:gradFill>
          <a:ln w="50800">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7" name="1 Governance PULSE 2 STATIC" hidden="1">
            <a:extLst>
              <a:ext uri="{FF2B5EF4-FFF2-40B4-BE49-F238E27FC236}">
                <a16:creationId xmlns:a16="http://schemas.microsoft.com/office/drawing/2014/main" id="{E32C95AF-0D13-A026-1840-A854CCFBB8DC}"/>
              </a:ext>
              <a:ext uri="{C183D7F6-B498-43B3-948B-1728B52AA6E4}">
                <adec:decorative xmlns:adec="http://schemas.microsoft.com/office/drawing/2017/decorative" val="1"/>
              </a:ext>
            </a:extLst>
          </p:cNvPr>
          <p:cNvSpPr>
            <a:spLocks noChangeArrowheads="1"/>
          </p:cNvSpPr>
          <p:nvPr/>
        </p:nvSpPr>
        <p:spPr bwMode="auto">
          <a:xfrm>
            <a:off x="6899599" y="3062817"/>
            <a:ext cx="197945" cy="197945"/>
          </a:xfrm>
          <a:prstGeom prst="ellipse">
            <a:avLst/>
          </a:prstGeom>
          <a:gradFill>
            <a:gsLst>
              <a:gs pos="1000">
                <a:srgbClr val="0078D4"/>
              </a:gs>
              <a:gs pos="100000">
                <a:schemeClr val="accent1"/>
              </a:gs>
            </a:gsLst>
            <a:lin ang="2700000" scaled="1"/>
          </a:gradFill>
          <a:ln w="50800">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20" name="Oval 19">
            <a:extLst>
              <a:ext uri="{FF2B5EF4-FFF2-40B4-BE49-F238E27FC236}">
                <a16:creationId xmlns:a16="http://schemas.microsoft.com/office/drawing/2014/main" id="{E9CCC7D8-0453-D492-B3FA-904BE8E9ED5F}"/>
              </a:ext>
              <a:ext uri="{C183D7F6-B498-43B3-948B-1728B52AA6E4}">
                <adec:decorative xmlns:adec="http://schemas.microsoft.com/office/drawing/2017/decorative" val="1"/>
              </a:ext>
            </a:extLst>
          </p:cNvPr>
          <p:cNvSpPr>
            <a:spLocks noChangeAspect="1"/>
          </p:cNvSpPr>
          <p:nvPr/>
        </p:nvSpPr>
        <p:spPr bwMode="auto">
          <a:xfrm>
            <a:off x="5449587" y="3281760"/>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698466D-6B0B-EFBE-AE6B-22E83E295B89}"/>
              </a:ext>
              <a:ext uri="{C183D7F6-B498-43B3-948B-1728B52AA6E4}">
                <adec:decorative xmlns:adec="http://schemas.microsoft.com/office/drawing/2017/decorative" val="1"/>
              </a:ext>
            </a:extLst>
          </p:cNvPr>
          <p:cNvGrpSpPr/>
          <p:nvPr/>
        </p:nvGrpSpPr>
        <p:grpSpPr>
          <a:xfrm>
            <a:off x="5307925" y="3225996"/>
            <a:ext cx="380165" cy="380165"/>
            <a:chOff x="5684060" y="3225996"/>
            <a:chExt cx="380165" cy="380165"/>
          </a:xfrm>
        </p:grpSpPr>
        <p:sp>
          <p:nvSpPr>
            <p:cNvPr id="39" name="Oval 38">
              <a:extLst>
                <a:ext uri="{FF2B5EF4-FFF2-40B4-BE49-F238E27FC236}">
                  <a16:creationId xmlns:a16="http://schemas.microsoft.com/office/drawing/2014/main" id="{9F0FAA0C-3625-A9CA-D26E-59F80A5DA5F5}"/>
                </a:ext>
              </a:extLst>
            </p:cNvPr>
            <p:cNvSpPr/>
            <p:nvPr/>
          </p:nvSpPr>
          <p:spPr bwMode="auto">
            <a:xfrm>
              <a:off x="5684060" y="3225996"/>
              <a:ext cx="380165" cy="380165"/>
            </a:xfrm>
            <a:prstGeom prst="ellipse">
              <a:avLst/>
            </a:prstGeom>
            <a:solidFill>
              <a:schemeClr val="tx1"/>
            </a:solid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2860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7</a:t>
              </a:r>
            </a:p>
          </p:txBody>
        </p:sp>
        <p:sp>
          <p:nvSpPr>
            <p:cNvPr id="40" name="ICON GOV">
              <a:extLst>
                <a:ext uri="{FF2B5EF4-FFF2-40B4-BE49-F238E27FC236}">
                  <a16:creationId xmlns:a16="http://schemas.microsoft.com/office/drawing/2014/main" id="{76C6C393-F385-80B1-772E-F6B3F586CEA4}"/>
                </a:ext>
              </a:extLst>
            </p:cNvPr>
            <p:cNvSpPr/>
            <p:nvPr/>
          </p:nvSpPr>
          <p:spPr>
            <a:xfrm>
              <a:off x="5780196" y="3302419"/>
              <a:ext cx="189615" cy="189615"/>
            </a:xfrm>
            <a:custGeom>
              <a:avLst/>
              <a:gdLst>
                <a:gd name="connsiteX0" fmla="*/ 208673 w 309145"/>
                <a:gd name="connsiteY0" fmla="*/ 0 h 309145"/>
                <a:gd name="connsiteX1" fmla="*/ 150708 w 309145"/>
                <a:gd name="connsiteY1" fmla="*/ 0 h 309145"/>
                <a:gd name="connsiteX2" fmla="*/ 139115 w 309145"/>
                <a:gd name="connsiteY2" fmla="*/ 11593 h 309145"/>
                <a:gd name="connsiteX3" fmla="*/ 139115 w 309145"/>
                <a:gd name="connsiteY3" fmla="*/ 62925 h 309145"/>
                <a:gd name="connsiteX4" fmla="*/ 46372 w 309145"/>
                <a:gd name="connsiteY4" fmla="*/ 170030 h 309145"/>
                <a:gd name="connsiteX5" fmla="*/ 34779 w 309145"/>
                <a:gd name="connsiteY5" fmla="*/ 170030 h 309145"/>
                <a:gd name="connsiteX6" fmla="*/ 0 w 309145"/>
                <a:gd name="connsiteY6" fmla="*/ 204809 h 309145"/>
                <a:gd name="connsiteX7" fmla="*/ 0 w 309145"/>
                <a:gd name="connsiteY7" fmla="*/ 297552 h 309145"/>
                <a:gd name="connsiteX8" fmla="*/ 11593 w 309145"/>
                <a:gd name="connsiteY8" fmla="*/ 309145 h 309145"/>
                <a:gd name="connsiteX9" fmla="*/ 123658 w 309145"/>
                <a:gd name="connsiteY9" fmla="*/ 309145 h 309145"/>
                <a:gd name="connsiteX10" fmla="*/ 127522 w 309145"/>
                <a:gd name="connsiteY10" fmla="*/ 305281 h 309145"/>
                <a:gd name="connsiteX11" fmla="*/ 127522 w 309145"/>
                <a:gd name="connsiteY11" fmla="*/ 258909 h 309145"/>
                <a:gd name="connsiteX12" fmla="*/ 135251 w 309145"/>
                <a:gd name="connsiteY12" fmla="*/ 251180 h 309145"/>
                <a:gd name="connsiteX13" fmla="*/ 173894 w 309145"/>
                <a:gd name="connsiteY13" fmla="*/ 251180 h 309145"/>
                <a:gd name="connsiteX14" fmla="*/ 181623 w 309145"/>
                <a:gd name="connsiteY14" fmla="*/ 258909 h 309145"/>
                <a:gd name="connsiteX15" fmla="*/ 181623 w 309145"/>
                <a:gd name="connsiteY15" fmla="*/ 305281 h 309145"/>
                <a:gd name="connsiteX16" fmla="*/ 185487 w 309145"/>
                <a:gd name="connsiteY16" fmla="*/ 309145 h 309145"/>
                <a:gd name="connsiteX17" fmla="*/ 297552 w 309145"/>
                <a:gd name="connsiteY17" fmla="*/ 309145 h 309145"/>
                <a:gd name="connsiteX18" fmla="*/ 309145 w 309145"/>
                <a:gd name="connsiteY18" fmla="*/ 297552 h 309145"/>
                <a:gd name="connsiteX19" fmla="*/ 309145 w 309145"/>
                <a:gd name="connsiteY19" fmla="*/ 204809 h 309145"/>
                <a:gd name="connsiteX20" fmla="*/ 274366 w 309145"/>
                <a:gd name="connsiteY20" fmla="*/ 170030 h 309145"/>
                <a:gd name="connsiteX21" fmla="*/ 262773 w 309145"/>
                <a:gd name="connsiteY21" fmla="*/ 170030 h 309145"/>
                <a:gd name="connsiteX22" fmla="*/ 162301 w 309145"/>
                <a:gd name="connsiteY22" fmla="*/ 62101 h 309145"/>
                <a:gd name="connsiteX23" fmla="*/ 162301 w 309145"/>
                <a:gd name="connsiteY23" fmla="*/ 46372 h 309145"/>
                <a:gd name="connsiteX24" fmla="*/ 208673 w 309145"/>
                <a:gd name="connsiteY24" fmla="*/ 46372 h 309145"/>
                <a:gd name="connsiteX25" fmla="*/ 216402 w 309145"/>
                <a:gd name="connsiteY25" fmla="*/ 38643 h 309145"/>
                <a:gd name="connsiteX26" fmla="*/ 216402 w 309145"/>
                <a:gd name="connsiteY26" fmla="*/ 7729 h 309145"/>
                <a:gd name="connsiteX27" fmla="*/ 208673 w 309145"/>
                <a:gd name="connsiteY27" fmla="*/ 0 h 309145"/>
                <a:gd name="connsiteX28" fmla="*/ 208673 w 309145"/>
                <a:gd name="connsiteY28" fmla="*/ 150708 h 309145"/>
                <a:gd name="connsiteX29" fmla="*/ 208673 w 309145"/>
                <a:gd name="connsiteY29" fmla="*/ 181623 h 309145"/>
                <a:gd name="connsiteX30" fmla="*/ 197080 w 309145"/>
                <a:gd name="connsiteY30" fmla="*/ 193216 h 309145"/>
                <a:gd name="connsiteX31" fmla="*/ 185487 w 309145"/>
                <a:gd name="connsiteY31" fmla="*/ 181623 h 309145"/>
                <a:gd name="connsiteX32" fmla="*/ 185487 w 309145"/>
                <a:gd name="connsiteY32" fmla="*/ 150708 h 309145"/>
                <a:gd name="connsiteX33" fmla="*/ 197080 w 309145"/>
                <a:gd name="connsiteY33" fmla="*/ 139115 h 309145"/>
                <a:gd name="connsiteX34" fmla="*/ 208673 w 309145"/>
                <a:gd name="connsiteY34" fmla="*/ 150708 h 309145"/>
                <a:gd name="connsiteX35" fmla="*/ 150708 w 309145"/>
                <a:gd name="connsiteY35" fmla="*/ 139115 h 309145"/>
                <a:gd name="connsiteX36" fmla="*/ 162301 w 309145"/>
                <a:gd name="connsiteY36" fmla="*/ 150708 h 309145"/>
                <a:gd name="connsiteX37" fmla="*/ 162301 w 309145"/>
                <a:gd name="connsiteY37" fmla="*/ 181623 h 309145"/>
                <a:gd name="connsiteX38" fmla="*/ 150708 w 309145"/>
                <a:gd name="connsiteY38" fmla="*/ 193216 h 309145"/>
                <a:gd name="connsiteX39" fmla="*/ 139115 w 309145"/>
                <a:gd name="connsiteY39" fmla="*/ 181623 h 309145"/>
                <a:gd name="connsiteX40" fmla="*/ 139115 w 309145"/>
                <a:gd name="connsiteY40" fmla="*/ 150708 h 309145"/>
                <a:gd name="connsiteX41" fmla="*/ 150708 w 309145"/>
                <a:gd name="connsiteY41" fmla="*/ 139115 h 309145"/>
                <a:gd name="connsiteX42" fmla="*/ 115929 w 309145"/>
                <a:gd name="connsiteY42" fmla="*/ 150708 h 309145"/>
                <a:gd name="connsiteX43" fmla="*/ 115929 w 309145"/>
                <a:gd name="connsiteY43" fmla="*/ 181623 h 309145"/>
                <a:gd name="connsiteX44" fmla="*/ 104336 w 309145"/>
                <a:gd name="connsiteY44" fmla="*/ 193216 h 309145"/>
                <a:gd name="connsiteX45" fmla="*/ 92744 w 309145"/>
                <a:gd name="connsiteY45" fmla="*/ 181623 h 309145"/>
                <a:gd name="connsiteX46" fmla="*/ 92744 w 309145"/>
                <a:gd name="connsiteY46" fmla="*/ 150708 h 309145"/>
                <a:gd name="connsiteX47" fmla="*/ 104336 w 309145"/>
                <a:gd name="connsiteY47" fmla="*/ 139115 h 309145"/>
                <a:gd name="connsiteX48" fmla="*/ 115929 w 309145"/>
                <a:gd name="connsiteY48" fmla="*/ 150708 h 309145"/>
                <a:gd name="connsiteX49" fmla="*/ 57965 w 309145"/>
                <a:gd name="connsiteY49" fmla="*/ 208673 h 309145"/>
                <a:gd name="connsiteX50" fmla="*/ 69558 w 309145"/>
                <a:gd name="connsiteY50" fmla="*/ 220266 h 309145"/>
                <a:gd name="connsiteX51" fmla="*/ 69558 w 309145"/>
                <a:gd name="connsiteY51" fmla="*/ 258909 h 309145"/>
                <a:gd name="connsiteX52" fmla="*/ 57965 w 309145"/>
                <a:gd name="connsiteY52" fmla="*/ 270502 h 309145"/>
                <a:gd name="connsiteX53" fmla="*/ 46372 w 309145"/>
                <a:gd name="connsiteY53" fmla="*/ 258909 h 309145"/>
                <a:gd name="connsiteX54" fmla="*/ 46372 w 309145"/>
                <a:gd name="connsiteY54" fmla="*/ 220266 h 309145"/>
                <a:gd name="connsiteX55" fmla="*/ 57965 w 309145"/>
                <a:gd name="connsiteY55" fmla="*/ 208673 h 309145"/>
                <a:gd name="connsiteX56" fmla="*/ 262773 w 309145"/>
                <a:gd name="connsiteY56" fmla="*/ 220266 h 309145"/>
                <a:gd name="connsiteX57" fmla="*/ 262773 w 309145"/>
                <a:gd name="connsiteY57" fmla="*/ 258909 h 309145"/>
                <a:gd name="connsiteX58" fmla="*/ 251180 w 309145"/>
                <a:gd name="connsiteY58" fmla="*/ 270502 h 309145"/>
                <a:gd name="connsiteX59" fmla="*/ 239587 w 309145"/>
                <a:gd name="connsiteY59" fmla="*/ 258909 h 309145"/>
                <a:gd name="connsiteX60" fmla="*/ 239587 w 309145"/>
                <a:gd name="connsiteY60" fmla="*/ 220266 h 309145"/>
                <a:gd name="connsiteX61" fmla="*/ 251180 w 309145"/>
                <a:gd name="connsiteY61" fmla="*/ 208673 h 309145"/>
                <a:gd name="connsiteX62" fmla="*/ 262773 w 309145"/>
                <a:gd name="connsiteY62" fmla="*/ 220266 h 3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9145" h="309145">
                  <a:moveTo>
                    <a:pt x="208673" y="0"/>
                  </a:moveTo>
                  <a:lnTo>
                    <a:pt x="150708" y="0"/>
                  </a:lnTo>
                  <a:cubicBezTo>
                    <a:pt x="144306" y="0"/>
                    <a:pt x="139115" y="5190"/>
                    <a:pt x="139115" y="11593"/>
                  </a:cubicBezTo>
                  <a:lnTo>
                    <a:pt x="139115" y="62925"/>
                  </a:lnTo>
                  <a:cubicBezTo>
                    <a:pt x="86680" y="70425"/>
                    <a:pt x="46372" y="115520"/>
                    <a:pt x="46372" y="170030"/>
                  </a:cubicBezTo>
                  <a:lnTo>
                    <a:pt x="34779" y="170030"/>
                  </a:lnTo>
                  <a:cubicBezTo>
                    <a:pt x="15571" y="170030"/>
                    <a:pt x="0" y="185601"/>
                    <a:pt x="0" y="204809"/>
                  </a:cubicBezTo>
                  <a:lnTo>
                    <a:pt x="0" y="297552"/>
                  </a:lnTo>
                  <a:cubicBezTo>
                    <a:pt x="0" y="303954"/>
                    <a:pt x="5190" y="309145"/>
                    <a:pt x="11593" y="309145"/>
                  </a:cubicBezTo>
                  <a:lnTo>
                    <a:pt x="123658" y="309145"/>
                  </a:lnTo>
                  <a:cubicBezTo>
                    <a:pt x="125793" y="309145"/>
                    <a:pt x="127522" y="307415"/>
                    <a:pt x="127522" y="305281"/>
                  </a:cubicBezTo>
                  <a:lnTo>
                    <a:pt x="127522" y="258909"/>
                  </a:lnTo>
                  <a:cubicBezTo>
                    <a:pt x="127522" y="254641"/>
                    <a:pt x="130983" y="251180"/>
                    <a:pt x="135251" y="251180"/>
                  </a:cubicBezTo>
                  <a:lnTo>
                    <a:pt x="173894" y="251180"/>
                  </a:lnTo>
                  <a:cubicBezTo>
                    <a:pt x="178162" y="251180"/>
                    <a:pt x="181623" y="254641"/>
                    <a:pt x="181623" y="258909"/>
                  </a:cubicBezTo>
                  <a:lnTo>
                    <a:pt x="181623" y="305281"/>
                  </a:lnTo>
                  <a:cubicBezTo>
                    <a:pt x="181623" y="307415"/>
                    <a:pt x="183352" y="309145"/>
                    <a:pt x="185487" y="309145"/>
                  </a:cubicBezTo>
                  <a:lnTo>
                    <a:pt x="297552" y="309145"/>
                  </a:lnTo>
                  <a:cubicBezTo>
                    <a:pt x="303954" y="309145"/>
                    <a:pt x="309145" y="303954"/>
                    <a:pt x="309145" y="297552"/>
                  </a:cubicBezTo>
                  <a:lnTo>
                    <a:pt x="309145" y="204809"/>
                  </a:lnTo>
                  <a:cubicBezTo>
                    <a:pt x="309145" y="185601"/>
                    <a:pt x="293573" y="170030"/>
                    <a:pt x="274366" y="170030"/>
                  </a:cubicBezTo>
                  <a:lnTo>
                    <a:pt x="262773" y="170030"/>
                  </a:lnTo>
                  <a:cubicBezTo>
                    <a:pt x="262773" y="112871"/>
                    <a:pt x="218451" y="66064"/>
                    <a:pt x="162301" y="62101"/>
                  </a:cubicBezTo>
                  <a:lnTo>
                    <a:pt x="162301" y="46372"/>
                  </a:lnTo>
                  <a:lnTo>
                    <a:pt x="208673" y="46372"/>
                  </a:lnTo>
                  <a:cubicBezTo>
                    <a:pt x="212941" y="46372"/>
                    <a:pt x="216402" y="42911"/>
                    <a:pt x="216402" y="38643"/>
                  </a:cubicBezTo>
                  <a:lnTo>
                    <a:pt x="216402" y="7729"/>
                  </a:lnTo>
                  <a:cubicBezTo>
                    <a:pt x="216402" y="3460"/>
                    <a:pt x="212941" y="0"/>
                    <a:pt x="208673" y="0"/>
                  </a:cubicBezTo>
                  <a:close/>
                  <a:moveTo>
                    <a:pt x="208673" y="150708"/>
                  </a:moveTo>
                  <a:lnTo>
                    <a:pt x="208673" y="181623"/>
                  </a:lnTo>
                  <a:cubicBezTo>
                    <a:pt x="208673" y="188025"/>
                    <a:pt x="203482" y="193216"/>
                    <a:pt x="197080" y="193216"/>
                  </a:cubicBezTo>
                  <a:cubicBezTo>
                    <a:pt x="190678" y="193216"/>
                    <a:pt x="185487" y="188025"/>
                    <a:pt x="185487" y="181623"/>
                  </a:cubicBezTo>
                  <a:lnTo>
                    <a:pt x="185487" y="150708"/>
                  </a:lnTo>
                  <a:cubicBezTo>
                    <a:pt x="185487" y="144306"/>
                    <a:pt x="190678" y="139115"/>
                    <a:pt x="197080" y="139115"/>
                  </a:cubicBezTo>
                  <a:cubicBezTo>
                    <a:pt x="203482" y="139115"/>
                    <a:pt x="208673" y="144306"/>
                    <a:pt x="208673" y="150708"/>
                  </a:cubicBezTo>
                  <a:close/>
                  <a:moveTo>
                    <a:pt x="150708" y="139115"/>
                  </a:moveTo>
                  <a:cubicBezTo>
                    <a:pt x="157111" y="139115"/>
                    <a:pt x="162301" y="144306"/>
                    <a:pt x="162301" y="150708"/>
                  </a:cubicBezTo>
                  <a:lnTo>
                    <a:pt x="162301" y="181623"/>
                  </a:lnTo>
                  <a:cubicBezTo>
                    <a:pt x="162301" y="188025"/>
                    <a:pt x="157111" y="193216"/>
                    <a:pt x="150708" y="193216"/>
                  </a:cubicBezTo>
                  <a:cubicBezTo>
                    <a:pt x="144306" y="193216"/>
                    <a:pt x="139115" y="188025"/>
                    <a:pt x="139115" y="181623"/>
                  </a:cubicBezTo>
                  <a:lnTo>
                    <a:pt x="139115" y="150708"/>
                  </a:lnTo>
                  <a:cubicBezTo>
                    <a:pt x="139115" y="144306"/>
                    <a:pt x="144306" y="139115"/>
                    <a:pt x="150708" y="139115"/>
                  </a:cubicBezTo>
                  <a:close/>
                  <a:moveTo>
                    <a:pt x="115929" y="150708"/>
                  </a:moveTo>
                  <a:lnTo>
                    <a:pt x="115929" y="181623"/>
                  </a:lnTo>
                  <a:cubicBezTo>
                    <a:pt x="115929" y="188025"/>
                    <a:pt x="110739" y="193216"/>
                    <a:pt x="104336" y="193216"/>
                  </a:cubicBezTo>
                  <a:cubicBezTo>
                    <a:pt x="97934" y="193216"/>
                    <a:pt x="92744" y="188025"/>
                    <a:pt x="92744" y="181623"/>
                  </a:cubicBezTo>
                  <a:lnTo>
                    <a:pt x="92744" y="150708"/>
                  </a:lnTo>
                  <a:cubicBezTo>
                    <a:pt x="92744" y="144306"/>
                    <a:pt x="97934" y="139115"/>
                    <a:pt x="104336" y="139115"/>
                  </a:cubicBezTo>
                  <a:cubicBezTo>
                    <a:pt x="110739" y="139115"/>
                    <a:pt x="115929" y="144306"/>
                    <a:pt x="115929" y="150708"/>
                  </a:cubicBezTo>
                  <a:close/>
                  <a:moveTo>
                    <a:pt x="57965" y="208673"/>
                  </a:moveTo>
                  <a:cubicBezTo>
                    <a:pt x="64367" y="208673"/>
                    <a:pt x="69558" y="213863"/>
                    <a:pt x="69558" y="220266"/>
                  </a:cubicBezTo>
                  <a:lnTo>
                    <a:pt x="69558" y="258909"/>
                  </a:lnTo>
                  <a:cubicBezTo>
                    <a:pt x="69558" y="265311"/>
                    <a:pt x="64367" y="270502"/>
                    <a:pt x="57965" y="270502"/>
                  </a:cubicBezTo>
                  <a:cubicBezTo>
                    <a:pt x="51562" y="270502"/>
                    <a:pt x="46372" y="265311"/>
                    <a:pt x="46372" y="258909"/>
                  </a:cubicBezTo>
                  <a:lnTo>
                    <a:pt x="46372" y="220266"/>
                  </a:lnTo>
                  <a:cubicBezTo>
                    <a:pt x="46372" y="213863"/>
                    <a:pt x="51562" y="208673"/>
                    <a:pt x="57965" y="208673"/>
                  </a:cubicBezTo>
                  <a:close/>
                  <a:moveTo>
                    <a:pt x="262773" y="220266"/>
                  </a:moveTo>
                  <a:lnTo>
                    <a:pt x="262773" y="258909"/>
                  </a:lnTo>
                  <a:cubicBezTo>
                    <a:pt x="262773" y="265311"/>
                    <a:pt x="257583" y="270502"/>
                    <a:pt x="251180" y="270502"/>
                  </a:cubicBezTo>
                  <a:cubicBezTo>
                    <a:pt x="244778" y="270502"/>
                    <a:pt x="239587" y="265311"/>
                    <a:pt x="239587" y="258909"/>
                  </a:cubicBezTo>
                  <a:lnTo>
                    <a:pt x="239587" y="220266"/>
                  </a:lnTo>
                  <a:cubicBezTo>
                    <a:pt x="239587" y="213863"/>
                    <a:pt x="244778" y="208673"/>
                    <a:pt x="251180" y="208673"/>
                  </a:cubicBezTo>
                  <a:cubicBezTo>
                    <a:pt x="257583" y="208673"/>
                    <a:pt x="262773" y="213863"/>
                    <a:pt x="262773" y="220266"/>
                  </a:cubicBezTo>
                  <a:close/>
                </a:path>
              </a:pathLst>
            </a:custGeom>
            <a:gradFill>
              <a:gsLst>
                <a:gs pos="100000">
                  <a:srgbClr val="0078D4"/>
                </a:gs>
                <a:gs pos="0">
                  <a:schemeClr val="accent1"/>
                </a:gs>
              </a:gsLst>
              <a:lin ang="2700000" scaled="1"/>
            </a:gradFill>
            <a:ln w="25400">
              <a:noFill/>
              <a:headEnd type="none" w="med" len="med"/>
              <a:tailEnd type="none" w="med" len="med"/>
            </a:ln>
            <a:effectLst/>
            <a:scene3d>
              <a:camera prst="orthographicFront"/>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noFill/>
                <a:effectLst/>
                <a:uLnTx/>
                <a:uFillTx/>
                <a:latin typeface="Segoe UI Semibold"/>
                <a:ea typeface="+mn-ea"/>
                <a:cs typeface="Segoe UI" pitchFamily="34" charset="0"/>
              </a:endParaRPr>
            </a:p>
          </p:txBody>
        </p:sp>
      </p:grpSp>
      <p:sp>
        <p:nvSpPr>
          <p:cNvPr id="56" name="!!Line 8">
            <a:extLst>
              <a:ext uri="{FF2B5EF4-FFF2-40B4-BE49-F238E27FC236}">
                <a16:creationId xmlns:a16="http://schemas.microsoft.com/office/drawing/2014/main" id="{8C6EC745-F328-F29D-13E7-433871B9CF16}"/>
              </a:ext>
            </a:extLst>
          </p:cNvPr>
          <p:cNvSpPr>
            <a:spLocks noChangeShapeType="1"/>
          </p:cNvSpPr>
          <p:nvPr/>
        </p:nvSpPr>
        <p:spPr bwMode="auto">
          <a:xfrm flipH="1">
            <a:off x="5922218" y="4257023"/>
            <a:ext cx="640080" cy="0"/>
          </a:xfrm>
          <a:prstGeom prst="line">
            <a:avLst/>
          </a:prstGeom>
          <a:noFill/>
          <a:ln w="25400">
            <a:solidFill>
              <a:schemeClr val="accent2">
                <a:lumMod val="50000"/>
              </a:schemeClr>
            </a:solidFill>
          </a:ln>
          <a:effectLst>
            <a:outerShdw blurRad="63500" dist="63500" dir="2700000" algn="t" rotWithShape="0">
              <a:srgbClr val="737373">
                <a:alpha val="20000"/>
              </a:srgbClr>
            </a:outerShdw>
          </a:effectLst>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noFill/>
                <a:effectLst/>
                <a:uLnTx/>
                <a:uFillTx/>
                <a:latin typeface="Segoe UI Semibold" panose="020B0502040204020203" pitchFamily="34" charset="0"/>
                <a:ea typeface="+mn-ea"/>
                <a:cs typeface="Segoe UI Semibold" panose="020B0502040204020203" pitchFamily="34" charset="0"/>
              </a:rPr>
              <a:t>7</a:t>
            </a:r>
          </a:p>
        </p:txBody>
      </p:sp>
      <p:grpSp>
        <p:nvGrpSpPr>
          <p:cNvPr id="26" name="Microsoft Cloud">
            <a:extLst>
              <a:ext uri="{FF2B5EF4-FFF2-40B4-BE49-F238E27FC236}">
                <a16:creationId xmlns:a16="http://schemas.microsoft.com/office/drawing/2014/main" id="{257A6F03-7E36-8716-5294-498E6B6643CE}"/>
              </a:ext>
              <a:ext uri="{C183D7F6-B498-43B3-948B-1728B52AA6E4}">
                <adec:decorative xmlns:adec="http://schemas.microsoft.com/office/drawing/2017/decorative" val="1"/>
              </a:ext>
            </a:extLst>
          </p:cNvPr>
          <p:cNvGrpSpPr/>
          <p:nvPr/>
        </p:nvGrpSpPr>
        <p:grpSpPr>
          <a:xfrm>
            <a:off x="4098332" y="276417"/>
            <a:ext cx="3913633" cy="1636884"/>
            <a:chOff x="14080236" y="2278866"/>
            <a:chExt cx="7827265" cy="3273768"/>
          </a:xfrm>
          <a:solidFill>
            <a:schemeClr val="bg1"/>
          </a:solidFill>
        </p:grpSpPr>
        <p:sp>
          <p:nvSpPr>
            <p:cNvPr id="27" name="Rectangle: Rounded Corners 26">
              <a:extLst>
                <a:ext uri="{FF2B5EF4-FFF2-40B4-BE49-F238E27FC236}">
                  <a16:creationId xmlns:a16="http://schemas.microsoft.com/office/drawing/2014/main" id="{5A61CA8D-42B5-D1C6-4B27-33959F35FB3B}"/>
                </a:ext>
              </a:extLst>
            </p:cNvPr>
            <p:cNvSpPr/>
            <p:nvPr/>
          </p:nvSpPr>
          <p:spPr bwMode="auto">
            <a:xfrm>
              <a:off x="14080236" y="2278866"/>
              <a:ext cx="7827265" cy="3273768"/>
            </a:xfrm>
            <a:prstGeom prst="roundRect">
              <a:avLst>
                <a:gd name="adj" fmla="val 3623"/>
              </a:avLst>
            </a:prstGeom>
            <a:grpFill/>
            <a:ln w="38100" cap="rnd">
              <a:gradFill>
                <a:gsLst>
                  <a:gs pos="100000">
                    <a:schemeClr val="accent3">
                      <a:lumMod val="60000"/>
                      <a:lumOff val="40000"/>
                    </a:schemeClr>
                  </a:gs>
                  <a:gs pos="0">
                    <a:schemeClr val="accent1"/>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8" name="TextBox 27">
              <a:extLst>
                <a:ext uri="{FF2B5EF4-FFF2-40B4-BE49-F238E27FC236}">
                  <a16:creationId xmlns:a16="http://schemas.microsoft.com/office/drawing/2014/main" id="{12A60DA3-8E71-67FF-3E45-E428E76C503A}"/>
                </a:ext>
              </a:extLst>
            </p:cNvPr>
            <p:cNvSpPr txBox="1"/>
            <p:nvPr/>
          </p:nvSpPr>
          <p:spPr>
            <a:xfrm>
              <a:off x="14818520" y="2853922"/>
              <a:ext cx="6350699" cy="2123658"/>
            </a:xfrm>
            <a:prstGeom prst="rect">
              <a:avLst/>
            </a:prstGeom>
            <a:grp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lang="en-US" sz="3200" spc="-50">
                  <a:ln w="3175">
                    <a:noFill/>
                  </a:ln>
                  <a:gradFill>
                    <a:gsLst>
                      <a:gs pos="0">
                        <a:srgbClr val="50E6FF"/>
                      </a:gs>
                      <a:gs pos="100000">
                        <a:srgbClr val="D59DFF"/>
                      </a:gs>
                    </a:gsLst>
                    <a:lin ang="2400000" scaled="0"/>
                  </a:gradFill>
                  <a:latin typeface="+mj-lt"/>
                  <a:cs typeface="Segoe UI" pitchFamily="34" charset="0"/>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Dynamics 365  </a:t>
              </a:r>
              <a:r>
                <a:rPr kumimoji="0" lang="en-US" sz="1600" b="0" i="0" u="none" strike="noStrike" kern="1200" cap="none" spc="0" normalizeH="0" baseline="5000" noProof="0">
                  <a:ln>
                    <a:noFill/>
                  </a:ln>
                  <a:effectLst/>
                  <a:uLnTx/>
                  <a:uFillTx/>
                  <a:latin typeface="Segoe UI Semibold"/>
                  <a:ea typeface="+mn-ea"/>
                  <a:cs typeface="+mn-cs"/>
                </a:rPr>
                <a:t>• </a:t>
              </a:r>
              <a:r>
                <a:rPr kumimoji="0" lang="en-US" sz="1600" b="0" i="0" u="none" strike="noStrike" kern="1200" cap="none" spc="0" normalizeH="0" baseline="0" noProof="0">
                  <a:ln>
                    <a:noFill/>
                  </a:ln>
                  <a:effectLst/>
                  <a:uLnTx/>
                  <a:uFillTx/>
                  <a:latin typeface="Segoe UI Semibold"/>
                  <a:ea typeface="+mn-ea"/>
                  <a:cs typeface="+mn-cs"/>
                </a:rPr>
                <a:t> Microsoft 365 </a:t>
              </a:r>
              <a:br>
                <a:rPr kumimoji="0" lang="en-US" sz="1600" b="0" i="0" u="none" strike="noStrike" kern="1200" cap="none" spc="0" normalizeH="0" baseline="0" noProof="0">
                  <a:ln>
                    <a:noFill/>
                  </a:ln>
                  <a:effectLst/>
                  <a:uLnTx/>
                  <a:uFillTx/>
                  <a:latin typeface="Segoe UI Semibold"/>
                  <a:ea typeface="+mn-ea"/>
                  <a:cs typeface="+mn-cs"/>
                </a:rPr>
              </a:br>
              <a:r>
                <a:rPr kumimoji="0" lang="en-US" sz="1600" b="0" i="0" u="none" strike="noStrike" kern="1200" cap="none" spc="0" normalizeH="0" baseline="0" noProof="0">
                  <a:ln>
                    <a:noFill/>
                  </a:ln>
                  <a:effectLst/>
                  <a:uLnTx/>
                  <a:uFillTx/>
                  <a:latin typeface="Segoe UI Semibold"/>
                  <a:ea typeface="+mn-ea"/>
                  <a:cs typeface="+mn-cs"/>
                </a:rPr>
                <a:t>Power Platform  </a:t>
              </a:r>
              <a:r>
                <a:rPr kumimoji="0" lang="en-US" sz="1600" b="0" i="0" u="none" strike="noStrike" kern="1200" cap="none" spc="0" normalizeH="0" baseline="5000" noProof="0">
                  <a:ln>
                    <a:noFill/>
                  </a:ln>
                  <a:effectLst/>
                  <a:uLnTx/>
                  <a:uFillTx/>
                  <a:latin typeface="Segoe UI Semibold"/>
                  <a:ea typeface="+mn-ea"/>
                  <a:cs typeface="+mn-cs"/>
                </a:rPr>
                <a:t>•   </a:t>
              </a:r>
              <a:r>
                <a:rPr kumimoji="0" lang="en-US" sz="1600" b="1" i="0" u="none" strike="noStrike" kern="1200" cap="none" spc="0" normalizeH="0" baseline="0" noProof="0">
                  <a:ln>
                    <a:noFill/>
                  </a:ln>
                  <a:effectLst/>
                  <a:uLnTx/>
                  <a:uFillTx/>
                  <a:latin typeface="Segoe UI Semibold"/>
                  <a:ea typeface="Times New Roman" panose="02020603050405020304" pitchFamily="18" charset="0"/>
                  <a:cs typeface="+mn-cs"/>
                </a:rPr>
                <a:t>Microsoft Azure</a:t>
              </a:r>
              <a:endParaRPr kumimoji="0" lang="en-US" sz="1600" b="0" i="0" u="none" strike="noStrike" kern="1200" cap="none" spc="0" normalizeH="0" baseline="0" noProof="0">
                <a:ln>
                  <a:noFill/>
                </a:ln>
                <a:effectLst/>
                <a:uLnTx/>
                <a:uFillTx/>
                <a:latin typeface="Segoe UI Semibold"/>
                <a:ea typeface="+mn-ea"/>
                <a:cs typeface="+mn-cs"/>
              </a:endParaRPr>
            </a:p>
          </p:txBody>
        </p:sp>
      </p:grpSp>
      <p:sp>
        <p:nvSpPr>
          <p:cNvPr id="58" name="Oval 57">
            <a:extLst>
              <a:ext uri="{FF2B5EF4-FFF2-40B4-BE49-F238E27FC236}">
                <a16:creationId xmlns:a16="http://schemas.microsoft.com/office/drawing/2014/main" id="{5015AD9B-B563-FFFD-5595-E28D4176D2C0}"/>
              </a:ext>
              <a:ext uri="{C183D7F6-B498-43B3-948B-1728B52AA6E4}">
                <adec:decorative xmlns:adec="http://schemas.microsoft.com/office/drawing/2017/decorative" val="1"/>
              </a:ext>
            </a:extLst>
          </p:cNvPr>
          <p:cNvSpPr>
            <a:spLocks noChangeAspect="1"/>
          </p:cNvSpPr>
          <p:nvPr/>
        </p:nvSpPr>
        <p:spPr bwMode="auto">
          <a:xfrm>
            <a:off x="6320645" y="2909861"/>
            <a:ext cx="137160" cy="137160"/>
          </a:xfrm>
          <a:prstGeom prst="ellipse">
            <a:avLst/>
          </a:prstGeom>
          <a:gradFill>
            <a:gsLst>
              <a:gs pos="0">
                <a:srgbClr val="0078D4"/>
              </a:gs>
              <a:gs pos="100000">
                <a:schemeClr val="accent1"/>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Databases PULSE">
            <a:extLst>
              <a:ext uri="{FF2B5EF4-FFF2-40B4-BE49-F238E27FC236}">
                <a16:creationId xmlns:a16="http://schemas.microsoft.com/office/drawing/2014/main" id="{79DCAC5D-ACA1-23E7-877D-65C0B2CDC009}"/>
              </a:ext>
              <a:ext uri="{C183D7F6-B498-43B3-948B-1728B52AA6E4}">
                <adec:decorative xmlns:adec="http://schemas.microsoft.com/office/drawing/2017/decorative" val="1"/>
              </a:ext>
            </a:extLst>
          </p:cNvPr>
          <p:cNvSpPr>
            <a:spLocks noChangeAspect="1" noChangeArrowheads="1"/>
          </p:cNvSpPr>
          <p:nvPr/>
        </p:nvSpPr>
        <p:spPr bwMode="auto">
          <a:xfrm>
            <a:off x="5825545" y="4197786"/>
            <a:ext cx="92172" cy="91440"/>
          </a:xfrm>
          <a:prstGeom prst="ellipse">
            <a:avLst/>
          </a:prstGeom>
          <a:gradFill>
            <a:gsLst>
              <a:gs pos="1000">
                <a:srgbClr val="0078D4"/>
              </a:gs>
              <a:gs pos="100000">
                <a:schemeClr val="accent1"/>
              </a:gs>
            </a:gsLst>
            <a:lin ang="2700000" scaled="1"/>
          </a:gradFill>
          <a:ln w="22225">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h="444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300" b="0" i="0" u="none" strike="noStrike" kern="1200" cap="none" spc="0" normalizeH="0" baseline="0" noProof="0">
                <a:ln>
                  <a:noFill/>
                </a:ln>
                <a:noFill/>
                <a:effectLst/>
                <a:uLnTx/>
                <a:uFillTx/>
                <a:latin typeface="Segoe UI Semibold"/>
                <a:ea typeface="+mn-ea"/>
                <a:cs typeface="Segoe UI" pitchFamily="34" charset="0"/>
              </a:rPr>
              <a:t>4</a:t>
            </a:r>
          </a:p>
        </p:txBody>
      </p:sp>
      <p:sp>
        <p:nvSpPr>
          <p:cNvPr id="52" name="Analytics PULSE">
            <a:extLst>
              <a:ext uri="{FF2B5EF4-FFF2-40B4-BE49-F238E27FC236}">
                <a16:creationId xmlns:a16="http://schemas.microsoft.com/office/drawing/2014/main" id="{62661D80-CD56-F511-A468-25B22C511425}"/>
              </a:ext>
              <a:ext uri="{C183D7F6-B498-43B3-948B-1728B52AA6E4}">
                <adec:decorative xmlns:adec="http://schemas.microsoft.com/office/drawing/2017/decorative" val="1"/>
              </a:ext>
            </a:extLst>
          </p:cNvPr>
          <p:cNvSpPr>
            <a:spLocks noChangeAspect="1" noChangeArrowheads="1"/>
          </p:cNvSpPr>
          <p:nvPr/>
        </p:nvSpPr>
        <p:spPr bwMode="auto">
          <a:xfrm flipH="1">
            <a:off x="6561092" y="4197786"/>
            <a:ext cx="92172" cy="91440"/>
          </a:xfrm>
          <a:prstGeom prst="ellipse">
            <a:avLst/>
          </a:prstGeom>
          <a:gradFill>
            <a:gsLst>
              <a:gs pos="1000">
                <a:srgbClr val="0078D4"/>
              </a:gs>
              <a:gs pos="100000">
                <a:schemeClr val="accent1"/>
              </a:gs>
            </a:gsLst>
            <a:lin ang="2700000" scaled="1"/>
          </a:gradFill>
          <a:ln w="22225">
            <a:solidFill>
              <a:schemeClr val="accent2">
                <a:lumMod val="50000"/>
              </a:schemeClr>
            </a:solidFill>
            <a:headEnd type="none" w="med" len="med"/>
            <a:tailEnd type="none" w="med" len="med"/>
          </a:ln>
          <a:effectLst/>
          <a:scene3d>
            <a:camera prst="perspectiveRelaxedModerately" fov="3300000">
              <a:rot lat="18600000" lon="0" rev="0"/>
            </a:camera>
            <a:lightRig rig="balanced" dir="t"/>
          </a:scene3d>
          <a:sp3d prstMaterial="matte">
            <a:bevelT w="0" h="444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200" b="0" i="0" u="none" strike="noStrike" kern="1200" cap="none" spc="0" normalizeH="0" baseline="0" noProof="0">
                <a:ln>
                  <a:noFill/>
                </a:ln>
                <a:noFill/>
                <a:effectLst/>
                <a:uLnTx/>
                <a:uFillTx/>
                <a:latin typeface="Segoe UI Semibold"/>
                <a:ea typeface="+mn-ea"/>
                <a:cs typeface="Segoe UI" pitchFamily="34" charset="0"/>
              </a:rPr>
              <a:t>5</a:t>
            </a:r>
          </a:p>
        </p:txBody>
      </p:sp>
    </p:spTree>
    <p:extLst>
      <p:ext uri="{BB962C8B-B14F-4D97-AF65-F5344CB8AC3E}">
        <p14:creationId xmlns:p14="http://schemas.microsoft.com/office/powerpoint/2010/main" val="4641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14:presetBounceEnd="3636">
                                      <p:stCondLst>
                                        <p:cond delay="0"/>
                                      </p:stCondLst>
                                      <p:childTnLst>
                                        <p:animMotion origin="layout" path="M 6.25E-7 -1.85185E-6 L 0.10742 -1.85185E-6 C 0.14479 -1.85185E-6 0.17812 0.04421 0.17956 0.08102 C 0.17956 0.11667 0.16914 0.13982 0.10599 0.15116 C 0.04284 0.16273 -0.15716 0.14884 -0.19974 0.15 C -0.24245 0.15162 -0.27643 0.12871 -0.2763 0.08056 C -0.27591 0.03218 -0.23255 -1.85185E-6 -0.19727 -1.85185E-6 L -0.07148 0.00046 C -0.07279 0.00046 -0.07031 -1.85185E-6 -0.07162 -1.85185E-6 " pathEditMode="relative" rAng="0" ptsTypes="AAAAAAAAA" p14:bounceEnd="3636">
                                          <p:cBhvr>
                                            <p:cTn id="6" dur="5500" fill="hold"/>
                                            <p:tgtEl>
                                              <p:spTgt spid="44"/>
                                            </p:tgtEl>
                                            <p:attrNameLst>
                                              <p:attrName>ppt_x</p:attrName>
                                              <p:attrName>ppt_y</p:attrName>
                                            </p:attrNameLst>
                                          </p:cBhvr>
                                          <p:rCtr x="-4844" y="7778"/>
                                        </p:animMotion>
                                      </p:childTnLst>
                                    </p:cTn>
                                  </p:par>
                                  <p:par>
                                    <p:cTn id="7" presetID="0" presetClass="path" presetSubtype="0" repeatCount="indefinite" fill="hold" grpId="0" nodeType="withEffect" p14:presetBounceEnd="2500">
                                      <p:stCondLst>
                                        <p:cond delay="1000"/>
                                      </p:stCondLst>
                                      <p:childTnLst>
                                        <p:animMotion origin="layout" path="M 0.00378 -0.00347 C 0.04714 -0.00347 0.09167 -0.00232 0.13594 -0.00232 C 0.17969 -0.00347 0.18047 0.00625 0.19466 0.04005 C 0.20899 0.07176 0.21368 0.15555 0.22136 0.18889 C 0.22422 0.20393 0.22904 0.24467 0.16472 0.24467 C 0.02474 0.24583 -0.18164 0.24143 -0.25638 0.24305 C -0.33125 0.24467 -0.30507 0.18796 -0.29974 0.15903 C -0.29101 0.12662 -0.29192 0.10324 -0.28203 0.05949 C -0.27591 0.00347 -0.25325 -0.00718 -0.21276 -0.00232 C -0.17122 -0.00347 -0.13333 -0.00139 -0.09231 -0.00139 " pathEditMode="relative" rAng="0" ptsTypes="AAAAAAAAAA" p14:bounceEnd="2500">
                                          <p:cBhvr>
                                            <p:cTn id="8" dur="6000" fill="hold"/>
                                            <p:tgtEl>
                                              <p:spTgt spid="55"/>
                                            </p:tgtEl>
                                            <p:attrNameLst>
                                              <p:attrName>ppt_x</p:attrName>
                                              <p:attrName>ppt_y</p:attrName>
                                            </p:attrNameLst>
                                          </p:cBhvr>
                                          <p:rCtr x="-4674" y="12407"/>
                                        </p:animMotion>
                                      </p:childTnLst>
                                    </p:cTn>
                                  </p:par>
                                  <p:par>
                                    <p:cTn id="9" presetID="63" presetClass="path" presetSubtype="0" repeatCount="indefinite" accel="48000" decel="50000" grpId="0" nodeType="withEffect">
                                      <p:stCondLst>
                                        <p:cond delay="0"/>
                                      </p:stCondLst>
                                      <p:childTnLst>
                                        <p:animMotion origin="layout" path="M 0 1.11022E-16 L 0.06029 1.11022E-16 " pathEditMode="relative" rAng="0" ptsTypes="AA">
                                          <p:cBhvr>
                                            <p:cTn id="10" dur="1750" fill="hold"/>
                                            <p:tgtEl>
                                              <p:spTgt spid="51"/>
                                            </p:tgtEl>
                                            <p:attrNameLst>
                                              <p:attrName>ppt_x</p:attrName>
                                              <p:attrName>ppt_y</p:attrName>
                                            </p:attrNameLst>
                                          </p:cBhvr>
                                          <p:rCtr x="3008" y="0"/>
                                        </p:animMotion>
                                      </p:childTnLst>
                                    </p:cTn>
                                  </p:par>
                                  <p:par>
                                    <p:cTn id="11" presetID="35" presetClass="path" presetSubtype="0" repeatCount="indefinite" accel="50000" decel="50000" grpId="0" nodeType="withEffect">
                                      <p:stCondLst>
                                        <p:cond delay="0"/>
                                      </p:stCondLst>
                                      <p:childTnLst>
                                        <p:animMotion origin="layout" path="M 3.54167E-6 1.11022E-16 L -0.06029 -0.00116 " pathEditMode="relative" rAng="0" ptsTypes="AA">
                                          <p:cBhvr>
                                            <p:cTn id="12" dur="1750" fill="hold"/>
                                            <p:tgtEl>
                                              <p:spTgt spid="52"/>
                                            </p:tgtEl>
                                            <p:attrNameLst>
                                              <p:attrName>ppt_x</p:attrName>
                                              <p:attrName>ppt_y</p:attrName>
                                            </p:attrNameLst>
                                          </p:cBhvr>
                                          <p:rCtr x="-3021" y="-69"/>
                                        </p:animMotion>
                                      </p:childTnLst>
                                    </p:cTn>
                                  </p:par>
                                  <p:par>
                                    <p:cTn id="13" presetID="22" presetClass="entr" presetSubtype="4"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900"/>
                                            <p:tgtEl>
                                              <p:spTgt spid="11"/>
                                            </p:tgtEl>
                                          </p:cBhvr>
                                        </p:animEffect>
                                      </p:childTnLst>
                                    </p:cTn>
                                  </p:par>
                                  <p:par>
                                    <p:cTn id="16" presetID="1" presetClass="entr" presetSubtype="0" fill="hold" grpId="0" nodeType="withEffect">
                                      <p:stCondLst>
                                        <p:cond delay="900"/>
                                      </p:stCondLst>
                                      <p:childTnLst>
                                        <p:set>
                                          <p:cBhvr>
                                            <p:cTn id="17" dur="1" fill="hold">
                                              <p:stCondLst>
                                                <p:cond delay="0"/>
                                              </p:stCondLst>
                                            </p:cTn>
                                            <p:tgtEl>
                                              <p:spTgt spid="19"/>
                                            </p:tgtEl>
                                            <p:attrNameLst>
                                              <p:attrName>style.visibility</p:attrName>
                                            </p:attrNameLst>
                                          </p:cBhvr>
                                          <p:to>
                                            <p:strVal val="visible"/>
                                          </p:to>
                                        </p:set>
                                      </p:childTnLst>
                                    </p:cTn>
                                  </p:par>
                                  <p:par>
                                    <p:cTn id="18" presetID="42" presetClass="path" presetSubtype="0" repeatCount="indefinite" fill="hold" grpId="1" nodeType="withEffect">
                                      <p:stCondLst>
                                        <p:cond delay="900"/>
                                      </p:stCondLst>
                                      <p:childTnLst>
                                        <p:animMotion origin="layout" path="M -0.00039 -0.02616 L -0.00091 0.1787 " pathEditMode="relative" rAng="0" ptsTypes="AA">
                                          <p:cBhvr>
                                            <p:cTn id="19" dur="1250" spd="-100000" fill="hold"/>
                                            <p:tgtEl>
                                              <p:spTgt spid="19"/>
                                            </p:tgtEl>
                                            <p:attrNameLst>
                                              <p:attrName>ppt_x</p:attrName>
                                              <p:attrName>ppt_y</p:attrName>
                                            </p:attrNameLst>
                                          </p:cBhvr>
                                          <p:rCtr x="-26" y="10231"/>
                                        </p:animMotion>
                                      </p:childTnLst>
                                    </p:cTn>
                                  </p:par>
                                  <p:par>
                                    <p:cTn id="20" presetID="1" presetClass="entr" presetSubtype="0" fill="hold" grpId="0" nodeType="withEffect">
                                      <p:stCondLst>
                                        <p:cond delay="900"/>
                                      </p:stCondLst>
                                      <p:childTnLst>
                                        <p:set>
                                          <p:cBhvr>
                                            <p:cTn id="21" dur="1" fill="hold">
                                              <p:stCondLst>
                                                <p:cond delay="0"/>
                                              </p:stCondLst>
                                            </p:cTn>
                                            <p:tgtEl>
                                              <p:spTgt spid="18"/>
                                            </p:tgtEl>
                                            <p:attrNameLst>
                                              <p:attrName>style.visibility</p:attrName>
                                            </p:attrNameLst>
                                          </p:cBhvr>
                                          <p:to>
                                            <p:strVal val="visible"/>
                                          </p:to>
                                        </p:set>
                                      </p:childTnLst>
                                    </p:cTn>
                                  </p:par>
                                  <p:par>
                                    <p:cTn id="22" presetID="42" presetClass="path" presetSubtype="0" repeatCount="indefinite" fill="hold" grpId="1" nodeType="withEffect">
                                      <p:stCondLst>
                                        <p:cond delay="900"/>
                                      </p:stCondLst>
                                      <p:childTnLst>
                                        <p:animMotion origin="layout" path="M 0.02474 -0.00417 L 0.02474 0.16551 " pathEditMode="relative" rAng="0" ptsTypes="AA">
                                          <p:cBhvr>
                                            <p:cTn id="23" dur="1100" spd="-100000" fill="hold"/>
                                            <p:tgtEl>
                                              <p:spTgt spid="18"/>
                                            </p:tgtEl>
                                            <p:attrNameLst>
                                              <p:attrName>ppt_x</p:attrName>
                                              <p:attrName>ppt_y</p:attrName>
                                            </p:attrNameLst>
                                          </p:cBhvr>
                                          <p:rCtr x="0" y="8472"/>
                                        </p:animMotion>
                                      </p:childTnLst>
                                    </p:cTn>
                                  </p:par>
                                  <p:par>
                                    <p:cTn id="24" presetID="1" presetClass="entr" presetSubtype="0" fill="hold" grpId="0" nodeType="withEffect">
                                      <p:stCondLst>
                                        <p:cond delay="900"/>
                                      </p:stCondLst>
                                      <p:childTnLst>
                                        <p:set>
                                          <p:cBhvr>
                                            <p:cTn id="25" dur="1" fill="hold">
                                              <p:stCondLst>
                                                <p:cond delay="0"/>
                                              </p:stCondLst>
                                            </p:cTn>
                                            <p:tgtEl>
                                              <p:spTgt spid="23"/>
                                            </p:tgtEl>
                                            <p:attrNameLst>
                                              <p:attrName>style.visibility</p:attrName>
                                            </p:attrNameLst>
                                          </p:cBhvr>
                                          <p:to>
                                            <p:strVal val="visible"/>
                                          </p:to>
                                        </p:set>
                                      </p:childTnLst>
                                    </p:cTn>
                                  </p:par>
                                  <p:par>
                                    <p:cTn id="26" presetID="42" presetClass="path" presetSubtype="0" repeatCount="indefinite" fill="hold" grpId="1" nodeType="withEffect">
                                      <p:stCondLst>
                                        <p:cond delay="900"/>
                                      </p:stCondLst>
                                      <p:childTnLst>
                                        <p:animMotion origin="layout" path="M 0.04844 -0.15717 L 0.04701 0.0507 " pathEditMode="relative" rAng="0" ptsTypes="AA">
                                          <p:cBhvr>
                                            <p:cTn id="27" dur="1300" spd="-100000" fill="hold"/>
                                            <p:tgtEl>
                                              <p:spTgt spid="23"/>
                                            </p:tgtEl>
                                            <p:attrNameLst>
                                              <p:attrName>ppt_x</p:attrName>
                                              <p:attrName>ppt_y</p:attrName>
                                            </p:attrNameLst>
                                          </p:cBhvr>
                                          <p:rCtr x="-78" y="10394"/>
                                        </p:animMotion>
                                      </p:childTnLst>
                                    </p:cTn>
                                  </p:par>
                                  <p:par>
                                    <p:cTn id="28" presetID="1" presetClass="entr" presetSubtype="0" fill="hold" grpId="0" nodeType="withEffect">
                                      <p:stCondLst>
                                        <p:cond delay="1500"/>
                                      </p:stCondLst>
                                      <p:childTnLst>
                                        <p:set>
                                          <p:cBhvr>
                                            <p:cTn id="29" dur="1" fill="hold">
                                              <p:stCondLst>
                                                <p:cond delay="0"/>
                                              </p:stCondLst>
                                            </p:cTn>
                                            <p:tgtEl>
                                              <p:spTgt spid="21"/>
                                            </p:tgtEl>
                                            <p:attrNameLst>
                                              <p:attrName>style.visibility</p:attrName>
                                            </p:attrNameLst>
                                          </p:cBhvr>
                                          <p:to>
                                            <p:strVal val="visible"/>
                                          </p:to>
                                        </p:set>
                                      </p:childTnLst>
                                    </p:cTn>
                                  </p:par>
                                  <p:par>
                                    <p:cTn id="30" presetID="42" presetClass="path" presetSubtype="0" repeatCount="indefinite" fill="hold" grpId="1" nodeType="withEffect">
                                      <p:stCondLst>
                                        <p:cond delay="1500"/>
                                      </p:stCondLst>
                                      <p:childTnLst>
                                        <p:animMotion origin="layout" path="M 2.70833E-6 -0.09004 L 2.70833E-6 0.04653 " pathEditMode="relative" rAng="0" ptsTypes="AA">
                                          <p:cBhvr>
                                            <p:cTn id="31" dur="1250" spd="-100000" fill="hold"/>
                                            <p:tgtEl>
                                              <p:spTgt spid="21"/>
                                            </p:tgtEl>
                                            <p:attrNameLst>
                                              <p:attrName>ppt_x</p:attrName>
                                              <p:attrName>ppt_y</p:attrName>
                                            </p:attrNameLst>
                                          </p:cBhvr>
                                          <p:rCtr x="0" y="6829"/>
                                        </p:animMotion>
                                      </p:childTnLst>
                                    </p:cTn>
                                  </p:par>
                                  <p:par>
                                    <p:cTn id="32" presetID="1" presetClass="entr" presetSubtype="0" fill="hold" grpId="0" nodeType="withEffect">
                                      <p:stCondLst>
                                        <p:cond delay="2000"/>
                                      </p:stCondLst>
                                      <p:childTnLst>
                                        <p:set>
                                          <p:cBhvr>
                                            <p:cTn id="33" dur="1" fill="hold">
                                              <p:stCondLst>
                                                <p:cond delay="0"/>
                                              </p:stCondLst>
                                            </p:cTn>
                                            <p:tgtEl>
                                              <p:spTgt spid="20"/>
                                            </p:tgtEl>
                                            <p:attrNameLst>
                                              <p:attrName>style.visibility</p:attrName>
                                            </p:attrNameLst>
                                          </p:cBhvr>
                                          <p:to>
                                            <p:strVal val="visible"/>
                                          </p:to>
                                        </p:set>
                                      </p:childTnLst>
                                    </p:cTn>
                                  </p:par>
                                  <p:par>
                                    <p:cTn id="34" presetID="42" presetClass="path" presetSubtype="0" repeatCount="indefinite" fill="hold" grpId="1" nodeType="withEffect">
                                      <p:stCondLst>
                                        <p:cond delay="2000"/>
                                      </p:stCondLst>
                                      <p:childTnLst>
                                        <p:animMotion origin="layout" path="M 0.02331 -0.22037 L 0.02331 -0.10602 " pathEditMode="relative" rAng="0" ptsTypes="AA">
                                          <p:cBhvr>
                                            <p:cTn id="35" dur="1100" spd="-100000" fill="hold"/>
                                            <p:tgtEl>
                                              <p:spTgt spid="20"/>
                                            </p:tgtEl>
                                            <p:attrNameLst>
                                              <p:attrName>ppt_x</p:attrName>
                                              <p:attrName>ppt_y</p:attrName>
                                            </p:attrNameLst>
                                          </p:cBhvr>
                                          <p:rCtr x="0" y="5718"/>
                                        </p:animMotion>
                                      </p:childTnLst>
                                    </p:cTn>
                                  </p:par>
                                  <p:par>
                                    <p:cTn id="36" presetID="1" presetClass="entr" presetSubtype="0" fill="hold" grpId="0" nodeType="withEffect">
                                      <p:stCondLst>
                                        <p:cond delay="2200"/>
                                      </p:stCondLst>
                                      <p:childTnLst>
                                        <p:set>
                                          <p:cBhvr>
                                            <p:cTn id="37" dur="1" fill="hold">
                                              <p:stCondLst>
                                                <p:cond delay="0"/>
                                              </p:stCondLst>
                                            </p:cTn>
                                            <p:tgtEl>
                                              <p:spTgt spid="24"/>
                                            </p:tgtEl>
                                            <p:attrNameLst>
                                              <p:attrName>style.visibility</p:attrName>
                                            </p:attrNameLst>
                                          </p:cBhvr>
                                          <p:to>
                                            <p:strVal val="visible"/>
                                          </p:to>
                                        </p:set>
                                      </p:childTnLst>
                                    </p:cTn>
                                  </p:par>
                                  <p:par>
                                    <p:cTn id="38" presetID="42" presetClass="path" presetSubtype="0" repeatCount="indefinite" fill="hold" grpId="1" nodeType="withEffect">
                                      <p:stCondLst>
                                        <p:cond delay="2200"/>
                                      </p:stCondLst>
                                      <p:childTnLst>
                                        <p:animMotion origin="layout" path="M 1.25E-6 -0.16551 L 1.25E-6 1.85185E-6 " pathEditMode="relative" rAng="0" ptsTypes="AA">
                                          <p:cBhvr>
                                            <p:cTn id="39" dur="1100" spd="-100000" fill="hold"/>
                                            <p:tgtEl>
                                              <p:spTgt spid="24"/>
                                            </p:tgtEl>
                                            <p:attrNameLst>
                                              <p:attrName>ppt_x</p:attrName>
                                              <p:attrName>ppt_y</p:attrName>
                                            </p:attrNameLst>
                                          </p:cBhvr>
                                          <p:rCtr x="0" y="8264"/>
                                        </p:animMotion>
                                      </p:childTnLst>
                                    </p:cTn>
                                  </p:par>
                                  <p:par>
                                    <p:cTn id="40" presetID="1" presetClass="entr" presetSubtype="0" fill="hold" grpId="0" nodeType="withEffect">
                                      <p:stCondLst>
                                        <p:cond delay="900"/>
                                      </p:stCondLst>
                                      <p:childTnLst>
                                        <p:set>
                                          <p:cBhvr>
                                            <p:cTn id="41" dur="1" fill="hold">
                                              <p:stCondLst>
                                                <p:cond delay="0"/>
                                              </p:stCondLst>
                                            </p:cTn>
                                            <p:tgtEl>
                                              <p:spTgt spid="58"/>
                                            </p:tgtEl>
                                            <p:attrNameLst>
                                              <p:attrName>style.visibility</p:attrName>
                                            </p:attrNameLst>
                                          </p:cBhvr>
                                          <p:to>
                                            <p:strVal val="visible"/>
                                          </p:to>
                                        </p:set>
                                      </p:childTnLst>
                                    </p:cTn>
                                  </p:par>
                                  <p:par>
                                    <p:cTn id="42" presetID="42" presetClass="path" presetSubtype="0" repeatCount="indefinite" fill="hold" grpId="1" nodeType="withEffect">
                                      <p:stCondLst>
                                        <p:cond delay="900"/>
                                      </p:stCondLst>
                                      <p:childTnLst>
                                        <p:animMotion origin="layout" path="M -0.02409 -0.07986 L -0.02357 0.01898 " pathEditMode="relative" rAng="0" ptsTypes="AA">
                                          <p:cBhvr>
                                            <p:cTn id="43" dur="1250" spd="-100000" fill="hold"/>
                                            <p:tgtEl>
                                              <p:spTgt spid="58"/>
                                            </p:tgtEl>
                                            <p:attrNameLst>
                                              <p:attrName>ppt_x</p:attrName>
                                              <p:attrName>ppt_y</p:attrName>
                                            </p:attrNameLst>
                                          </p:cBhvr>
                                          <p:rCtr x="26" y="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3" grpId="0" animBg="1"/>
          <p:bldP spid="23" grpId="1" animBg="1"/>
          <p:bldP spid="24" grpId="0" animBg="1"/>
          <p:bldP spid="24" grpId="1" animBg="1"/>
          <p:bldP spid="44" grpId="0" animBg="1"/>
          <p:bldP spid="55" grpId="0" animBg="1"/>
          <p:bldP spid="20" grpId="0" animBg="1"/>
          <p:bldP spid="20" grpId="1" animBg="1"/>
          <p:bldP spid="58" grpId="0" animBg="1"/>
          <p:bldP spid="58" grpId="1" animBg="1"/>
          <p:bldP spid="51" grpId="0" animBg="1"/>
          <p:bldP spid="5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6.25E-7 -1.85185E-6 L 0.10742 -1.85185E-6 C 0.14479 -1.85185E-6 0.17812 0.04421 0.17956 0.08102 C 0.17956 0.11667 0.16914 0.13982 0.10599 0.15116 C 0.04284 0.16273 -0.15716 0.14884 -0.19974 0.15 C -0.24245 0.15162 -0.27643 0.12871 -0.2763 0.08056 C -0.27591 0.03218 -0.23255 -1.85185E-6 -0.19727 -1.85185E-6 L -0.07148 0.00046 C -0.07279 0.00046 -0.07031 -1.85185E-6 -0.07162 -1.85185E-6 " pathEditMode="relative" rAng="0" ptsTypes="AAAAAAAAA">
                                          <p:cBhvr>
                                            <p:cTn id="6" dur="5500" fill="hold"/>
                                            <p:tgtEl>
                                              <p:spTgt spid="44"/>
                                            </p:tgtEl>
                                            <p:attrNameLst>
                                              <p:attrName>ppt_x</p:attrName>
                                              <p:attrName>ppt_y</p:attrName>
                                            </p:attrNameLst>
                                          </p:cBhvr>
                                          <p:rCtr x="-4844" y="7778"/>
                                        </p:animMotion>
                                      </p:childTnLst>
                                    </p:cTn>
                                  </p:par>
                                  <p:par>
                                    <p:cTn id="7" presetID="0" presetClass="path" presetSubtype="0" repeatCount="indefinite" fill="hold" grpId="0" nodeType="withEffect">
                                      <p:stCondLst>
                                        <p:cond delay="1000"/>
                                      </p:stCondLst>
                                      <p:childTnLst>
                                        <p:animMotion origin="layout" path="M 0.00378 -0.00347 C 0.04714 -0.00347 0.09167 -0.00232 0.13594 -0.00232 C 0.17969 -0.00347 0.18047 0.00625 0.19466 0.04005 C 0.20899 0.07176 0.21368 0.15555 0.22136 0.18889 C 0.22422 0.20393 0.22904 0.24467 0.16472 0.24467 C 0.02474 0.24583 -0.18164 0.24143 -0.25638 0.24305 C -0.33125 0.24467 -0.30507 0.18796 -0.29974 0.15903 C -0.29101 0.12662 -0.29192 0.10324 -0.28203 0.05949 C -0.27591 0.00347 -0.25325 -0.00718 -0.21276 -0.00232 C -0.17122 -0.00347 -0.13333 -0.00139 -0.09231 -0.00139 " pathEditMode="relative" rAng="0" ptsTypes="AAAAAAAAAA">
                                          <p:cBhvr>
                                            <p:cTn id="8" dur="6000" fill="hold"/>
                                            <p:tgtEl>
                                              <p:spTgt spid="55"/>
                                            </p:tgtEl>
                                            <p:attrNameLst>
                                              <p:attrName>ppt_x</p:attrName>
                                              <p:attrName>ppt_y</p:attrName>
                                            </p:attrNameLst>
                                          </p:cBhvr>
                                          <p:rCtr x="-4674" y="12407"/>
                                        </p:animMotion>
                                      </p:childTnLst>
                                    </p:cTn>
                                  </p:par>
                                  <p:par>
                                    <p:cTn id="9" presetID="63" presetClass="path" presetSubtype="0" repeatCount="indefinite" accel="48000" decel="50000" grpId="0" nodeType="withEffect">
                                      <p:stCondLst>
                                        <p:cond delay="0"/>
                                      </p:stCondLst>
                                      <p:childTnLst>
                                        <p:animMotion origin="layout" path="M 0 1.11022E-16 L 0.06029 1.11022E-16 " pathEditMode="relative" rAng="0" ptsTypes="AA">
                                          <p:cBhvr>
                                            <p:cTn id="10" dur="1750" fill="hold"/>
                                            <p:tgtEl>
                                              <p:spTgt spid="51"/>
                                            </p:tgtEl>
                                            <p:attrNameLst>
                                              <p:attrName>ppt_x</p:attrName>
                                              <p:attrName>ppt_y</p:attrName>
                                            </p:attrNameLst>
                                          </p:cBhvr>
                                          <p:rCtr x="3008" y="0"/>
                                        </p:animMotion>
                                      </p:childTnLst>
                                    </p:cTn>
                                  </p:par>
                                  <p:par>
                                    <p:cTn id="11" presetID="35" presetClass="path" presetSubtype="0" repeatCount="indefinite" accel="50000" decel="50000" grpId="0" nodeType="withEffect">
                                      <p:stCondLst>
                                        <p:cond delay="0"/>
                                      </p:stCondLst>
                                      <p:childTnLst>
                                        <p:animMotion origin="layout" path="M 3.54167E-6 1.11022E-16 L -0.06029 -0.00116 " pathEditMode="relative" rAng="0" ptsTypes="AA">
                                          <p:cBhvr>
                                            <p:cTn id="12" dur="1750" fill="hold"/>
                                            <p:tgtEl>
                                              <p:spTgt spid="52"/>
                                            </p:tgtEl>
                                            <p:attrNameLst>
                                              <p:attrName>ppt_x</p:attrName>
                                              <p:attrName>ppt_y</p:attrName>
                                            </p:attrNameLst>
                                          </p:cBhvr>
                                          <p:rCtr x="-3021" y="-69"/>
                                        </p:animMotion>
                                      </p:childTnLst>
                                    </p:cTn>
                                  </p:par>
                                  <p:par>
                                    <p:cTn id="13" presetID="22" presetClass="entr" presetSubtype="4"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900"/>
                                            <p:tgtEl>
                                              <p:spTgt spid="11"/>
                                            </p:tgtEl>
                                          </p:cBhvr>
                                        </p:animEffect>
                                      </p:childTnLst>
                                    </p:cTn>
                                  </p:par>
                                  <p:par>
                                    <p:cTn id="16" presetID="1" presetClass="entr" presetSubtype="0" fill="hold" grpId="0" nodeType="withEffect">
                                      <p:stCondLst>
                                        <p:cond delay="900"/>
                                      </p:stCondLst>
                                      <p:childTnLst>
                                        <p:set>
                                          <p:cBhvr>
                                            <p:cTn id="17" dur="1" fill="hold">
                                              <p:stCondLst>
                                                <p:cond delay="0"/>
                                              </p:stCondLst>
                                            </p:cTn>
                                            <p:tgtEl>
                                              <p:spTgt spid="19"/>
                                            </p:tgtEl>
                                            <p:attrNameLst>
                                              <p:attrName>style.visibility</p:attrName>
                                            </p:attrNameLst>
                                          </p:cBhvr>
                                          <p:to>
                                            <p:strVal val="visible"/>
                                          </p:to>
                                        </p:set>
                                      </p:childTnLst>
                                    </p:cTn>
                                  </p:par>
                                  <p:par>
                                    <p:cTn id="18" presetID="42" presetClass="path" presetSubtype="0" repeatCount="indefinite" fill="hold" grpId="1" nodeType="withEffect">
                                      <p:stCondLst>
                                        <p:cond delay="900"/>
                                      </p:stCondLst>
                                      <p:childTnLst>
                                        <p:animMotion origin="layout" path="M -0.00039 -0.02616 L -0.00091 0.1787 " pathEditMode="relative" rAng="0" ptsTypes="AA">
                                          <p:cBhvr>
                                            <p:cTn id="19" dur="1250" spd="-100000" fill="hold"/>
                                            <p:tgtEl>
                                              <p:spTgt spid="19"/>
                                            </p:tgtEl>
                                            <p:attrNameLst>
                                              <p:attrName>ppt_x</p:attrName>
                                              <p:attrName>ppt_y</p:attrName>
                                            </p:attrNameLst>
                                          </p:cBhvr>
                                          <p:rCtr x="-26" y="10231"/>
                                        </p:animMotion>
                                      </p:childTnLst>
                                    </p:cTn>
                                  </p:par>
                                  <p:par>
                                    <p:cTn id="20" presetID="1" presetClass="entr" presetSubtype="0" fill="hold" grpId="0" nodeType="withEffect">
                                      <p:stCondLst>
                                        <p:cond delay="900"/>
                                      </p:stCondLst>
                                      <p:childTnLst>
                                        <p:set>
                                          <p:cBhvr>
                                            <p:cTn id="21" dur="1" fill="hold">
                                              <p:stCondLst>
                                                <p:cond delay="0"/>
                                              </p:stCondLst>
                                            </p:cTn>
                                            <p:tgtEl>
                                              <p:spTgt spid="18"/>
                                            </p:tgtEl>
                                            <p:attrNameLst>
                                              <p:attrName>style.visibility</p:attrName>
                                            </p:attrNameLst>
                                          </p:cBhvr>
                                          <p:to>
                                            <p:strVal val="visible"/>
                                          </p:to>
                                        </p:set>
                                      </p:childTnLst>
                                    </p:cTn>
                                  </p:par>
                                  <p:par>
                                    <p:cTn id="22" presetID="42" presetClass="path" presetSubtype="0" repeatCount="indefinite" fill="hold" grpId="1" nodeType="withEffect">
                                      <p:stCondLst>
                                        <p:cond delay="900"/>
                                      </p:stCondLst>
                                      <p:childTnLst>
                                        <p:animMotion origin="layout" path="M 0.02474 -0.00417 L 0.02474 0.16551 " pathEditMode="relative" rAng="0" ptsTypes="AA">
                                          <p:cBhvr>
                                            <p:cTn id="23" dur="1100" spd="-100000" fill="hold"/>
                                            <p:tgtEl>
                                              <p:spTgt spid="18"/>
                                            </p:tgtEl>
                                            <p:attrNameLst>
                                              <p:attrName>ppt_x</p:attrName>
                                              <p:attrName>ppt_y</p:attrName>
                                            </p:attrNameLst>
                                          </p:cBhvr>
                                          <p:rCtr x="0" y="8472"/>
                                        </p:animMotion>
                                      </p:childTnLst>
                                    </p:cTn>
                                  </p:par>
                                  <p:par>
                                    <p:cTn id="24" presetID="1" presetClass="entr" presetSubtype="0" fill="hold" grpId="0" nodeType="withEffect">
                                      <p:stCondLst>
                                        <p:cond delay="900"/>
                                      </p:stCondLst>
                                      <p:childTnLst>
                                        <p:set>
                                          <p:cBhvr>
                                            <p:cTn id="25" dur="1" fill="hold">
                                              <p:stCondLst>
                                                <p:cond delay="0"/>
                                              </p:stCondLst>
                                            </p:cTn>
                                            <p:tgtEl>
                                              <p:spTgt spid="23"/>
                                            </p:tgtEl>
                                            <p:attrNameLst>
                                              <p:attrName>style.visibility</p:attrName>
                                            </p:attrNameLst>
                                          </p:cBhvr>
                                          <p:to>
                                            <p:strVal val="visible"/>
                                          </p:to>
                                        </p:set>
                                      </p:childTnLst>
                                    </p:cTn>
                                  </p:par>
                                  <p:par>
                                    <p:cTn id="26" presetID="42" presetClass="path" presetSubtype="0" repeatCount="indefinite" fill="hold" grpId="1" nodeType="withEffect">
                                      <p:stCondLst>
                                        <p:cond delay="900"/>
                                      </p:stCondLst>
                                      <p:childTnLst>
                                        <p:animMotion origin="layout" path="M 0.04844 -0.15717 L 0.04701 0.0507 " pathEditMode="relative" rAng="0" ptsTypes="AA">
                                          <p:cBhvr>
                                            <p:cTn id="27" dur="1300" spd="-100000" fill="hold"/>
                                            <p:tgtEl>
                                              <p:spTgt spid="23"/>
                                            </p:tgtEl>
                                            <p:attrNameLst>
                                              <p:attrName>ppt_x</p:attrName>
                                              <p:attrName>ppt_y</p:attrName>
                                            </p:attrNameLst>
                                          </p:cBhvr>
                                          <p:rCtr x="-78" y="10394"/>
                                        </p:animMotion>
                                      </p:childTnLst>
                                    </p:cTn>
                                  </p:par>
                                  <p:par>
                                    <p:cTn id="28" presetID="1" presetClass="entr" presetSubtype="0" fill="hold" grpId="0" nodeType="withEffect">
                                      <p:stCondLst>
                                        <p:cond delay="1500"/>
                                      </p:stCondLst>
                                      <p:childTnLst>
                                        <p:set>
                                          <p:cBhvr>
                                            <p:cTn id="29" dur="1" fill="hold">
                                              <p:stCondLst>
                                                <p:cond delay="0"/>
                                              </p:stCondLst>
                                            </p:cTn>
                                            <p:tgtEl>
                                              <p:spTgt spid="21"/>
                                            </p:tgtEl>
                                            <p:attrNameLst>
                                              <p:attrName>style.visibility</p:attrName>
                                            </p:attrNameLst>
                                          </p:cBhvr>
                                          <p:to>
                                            <p:strVal val="visible"/>
                                          </p:to>
                                        </p:set>
                                      </p:childTnLst>
                                    </p:cTn>
                                  </p:par>
                                  <p:par>
                                    <p:cTn id="30" presetID="42" presetClass="path" presetSubtype="0" repeatCount="indefinite" fill="hold" grpId="1" nodeType="withEffect">
                                      <p:stCondLst>
                                        <p:cond delay="1500"/>
                                      </p:stCondLst>
                                      <p:childTnLst>
                                        <p:animMotion origin="layout" path="M 2.70833E-6 -0.09004 L 2.70833E-6 0.04653 " pathEditMode="relative" rAng="0" ptsTypes="AA">
                                          <p:cBhvr>
                                            <p:cTn id="31" dur="1250" spd="-100000" fill="hold"/>
                                            <p:tgtEl>
                                              <p:spTgt spid="21"/>
                                            </p:tgtEl>
                                            <p:attrNameLst>
                                              <p:attrName>ppt_x</p:attrName>
                                              <p:attrName>ppt_y</p:attrName>
                                            </p:attrNameLst>
                                          </p:cBhvr>
                                          <p:rCtr x="0" y="6829"/>
                                        </p:animMotion>
                                      </p:childTnLst>
                                    </p:cTn>
                                  </p:par>
                                  <p:par>
                                    <p:cTn id="32" presetID="1" presetClass="entr" presetSubtype="0" fill="hold" grpId="0" nodeType="withEffect">
                                      <p:stCondLst>
                                        <p:cond delay="2000"/>
                                      </p:stCondLst>
                                      <p:childTnLst>
                                        <p:set>
                                          <p:cBhvr>
                                            <p:cTn id="33" dur="1" fill="hold">
                                              <p:stCondLst>
                                                <p:cond delay="0"/>
                                              </p:stCondLst>
                                            </p:cTn>
                                            <p:tgtEl>
                                              <p:spTgt spid="20"/>
                                            </p:tgtEl>
                                            <p:attrNameLst>
                                              <p:attrName>style.visibility</p:attrName>
                                            </p:attrNameLst>
                                          </p:cBhvr>
                                          <p:to>
                                            <p:strVal val="visible"/>
                                          </p:to>
                                        </p:set>
                                      </p:childTnLst>
                                    </p:cTn>
                                  </p:par>
                                  <p:par>
                                    <p:cTn id="34" presetID="42" presetClass="path" presetSubtype="0" repeatCount="indefinite" fill="hold" grpId="1" nodeType="withEffect">
                                      <p:stCondLst>
                                        <p:cond delay="2000"/>
                                      </p:stCondLst>
                                      <p:childTnLst>
                                        <p:animMotion origin="layout" path="M 0.02331 -0.22037 L 0.02331 -0.10602 " pathEditMode="relative" rAng="0" ptsTypes="AA">
                                          <p:cBhvr>
                                            <p:cTn id="35" dur="1100" spd="-100000" fill="hold"/>
                                            <p:tgtEl>
                                              <p:spTgt spid="20"/>
                                            </p:tgtEl>
                                            <p:attrNameLst>
                                              <p:attrName>ppt_x</p:attrName>
                                              <p:attrName>ppt_y</p:attrName>
                                            </p:attrNameLst>
                                          </p:cBhvr>
                                          <p:rCtr x="0" y="5718"/>
                                        </p:animMotion>
                                      </p:childTnLst>
                                    </p:cTn>
                                  </p:par>
                                  <p:par>
                                    <p:cTn id="36" presetID="1" presetClass="entr" presetSubtype="0" fill="hold" grpId="0" nodeType="withEffect">
                                      <p:stCondLst>
                                        <p:cond delay="2200"/>
                                      </p:stCondLst>
                                      <p:childTnLst>
                                        <p:set>
                                          <p:cBhvr>
                                            <p:cTn id="37" dur="1" fill="hold">
                                              <p:stCondLst>
                                                <p:cond delay="0"/>
                                              </p:stCondLst>
                                            </p:cTn>
                                            <p:tgtEl>
                                              <p:spTgt spid="24"/>
                                            </p:tgtEl>
                                            <p:attrNameLst>
                                              <p:attrName>style.visibility</p:attrName>
                                            </p:attrNameLst>
                                          </p:cBhvr>
                                          <p:to>
                                            <p:strVal val="visible"/>
                                          </p:to>
                                        </p:set>
                                      </p:childTnLst>
                                    </p:cTn>
                                  </p:par>
                                  <p:par>
                                    <p:cTn id="38" presetID="42" presetClass="path" presetSubtype="0" repeatCount="indefinite" fill="hold" grpId="1" nodeType="withEffect">
                                      <p:stCondLst>
                                        <p:cond delay="2200"/>
                                      </p:stCondLst>
                                      <p:childTnLst>
                                        <p:animMotion origin="layout" path="M 1.25E-6 -0.16551 L 1.25E-6 1.85185E-6 " pathEditMode="relative" rAng="0" ptsTypes="AA">
                                          <p:cBhvr>
                                            <p:cTn id="39" dur="1100" spd="-100000" fill="hold"/>
                                            <p:tgtEl>
                                              <p:spTgt spid="24"/>
                                            </p:tgtEl>
                                            <p:attrNameLst>
                                              <p:attrName>ppt_x</p:attrName>
                                              <p:attrName>ppt_y</p:attrName>
                                            </p:attrNameLst>
                                          </p:cBhvr>
                                          <p:rCtr x="0" y="8264"/>
                                        </p:animMotion>
                                      </p:childTnLst>
                                    </p:cTn>
                                  </p:par>
                                  <p:par>
                                    <p:cTn id="40" presetID="1" presetClass="entr" presetSubtype="0" fill="hold" grpId="0" nodeType="withEffect">
                                      <p:stCondLst>
                                        <p:cond delay="900"/>
                                      </p:stCondLst>
                                      <p:childTnLst>
                                        <p:set>
                                          <p:cBhvr>
                                            <p:cTn id="41" dur="1" fill="hold">
                                              <p:stCondLst>
                                                <p:cond delay="0"/>
                                              </p:stCondLst>
                                            </p:cTn>
                                            <p:tgtEl>
                                              <p:spTgt spid="58"/>
                                            </p:tgtEl>
                                            <p:attrNameLst>
                                              <p:attrName>style.visibility</p:attrName>
                                            </p:attrNameLst>
                                          </p:cBhvr>
                                          <p:to>
                                            <p:strVal val="visible"/>
                                          </p:to>
                                        </p:set>
                                      </p:childTnLst>
                                    </p:cTn>
                                  </p:par>
                                  <p:par>
                                    <p:cTn id="42" presetID="42" presetClass="path" presetSubtype="0" repeatCount="indefinite" fill="hold" grpId="1" nodeType="withEffect">
                                      <p:stCondLst>
                                        <p:cond delay="900"/>
                                      </p:stCondLst>
                                      <p:childTnLst>
                                        <p:animMotion origin="layout" path="M -0.02409 -0.07986 L -0.02357 0.01898 " pathEditMode="relative" rAng="0" ptsTypes="AA">
                                          <p:cBhvr>
                                            <p:cTn id="43" dur="1250" spd="-100000" fill="hold"/>
                                            <p:tgtEl>
                                              <p:spTgt spid="58"/>
                                            </p:tgtEl>
                                            <p:attrNameLst>
                                              <p:attrName>ppt_x</p:attrName>
                                              <p:attrName>ppt_y</p:attrName>
                                            </p:attrNameLst>
                                          </p:cBhvr>
                                          <p:rCtr x="26" y="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3" grpId="0" animBg="1"/>
          <p:bldP spid="23" grpId="1" animBg="1"/>
          <p:bldP spid="24" grpId="0" animBg="1"/>
          <p:bldP spid="24" grpId="1" animBg="1"/>
          <p:bldP spid="44" grpId="0" animBg="1"/>
          <p:bldP spid="55" grpId="0" animBg="1"/>
          <p:bldP spid="20" grpId="0" animBg="1"/>
          <p:bldP spid="20" grpId="1" animBg="1"/>
          <p:bldP spid="58" grpId="0" animBg="1"/>
          <p:bldP spid="58" grpId="1" animBg="1"/>
          <p:bldP spid="51" grpId="0" animBg="1"/>
          <p:bldP spid="52" grpId="0" animBg="1"/>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road, outdoor, person">
            <a:extLst>
              <a:ext uri="{FF2B5EF4-FFF2-40B4-BE49-F238E27FC236}">
                <a16:creationId xmlns:a16="http://schemas.microsoft.com/office/drawing/2014/main" id="{FF0EAA7A-FCC3-10A8-2A0D-91C985A5D549}"/>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218" b="25254"/>
          <a:stretch/>
        </p:blipFill>
        <p:spPr>
          <a:xfrm>
            <a:off x="0" y="0"/>
            <a:ext cx="12192000" cy="6858000"/>
          </a:xfrm>
          <a:prstGeom prst="roundRect">
            <a:avLst>
              <a:gd name="adj" fmla="val 0"/>
            </a:avLst>
          </a:prstGeom>
          <a:ln w="44450">
            <a:noFill/>
          </a:ln>
          <a:effectLst/>
        </p:spPr>
      </p:pic>
      <p:pic>
        <p:nvPicPr>
          <p:cNvPr id="1026" name="Picture 2" descr="Strabag logo | Engineering">
            <a:extLst>
              <a:ext uri="{FF2B5EF4-FFF2-40B4-BE49-F238E27FC236}">
                <a16:creationId xmlns:a16="http://schemas.microsoft.com/office/drawing/2014/main" id="{CE0C4FD0-78E2-F2A3-8B14-F2B982E7479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29738" y="1218379"/>
            <a:ext cx="3732525" cy="25247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F574AB-0813-BE93-D60E-6F096E31BCF1}"/>
              </a:ext>
            </a:extLst>
          </p:cNvPr>
          <p:cNvSpPr>
            <a:spLocks noGrp="1"/>
          </p:cNvSpPr>
          <p:nvPr>
            <p:ph type="title" idx="4294967295"/>
          </p:nvPr>
        </p:nvSpPr>
        <p:spPr>
          <a:xfrm>
            <a:off x="1174750" y="-790575"/>
            <a:ext cx="11017250" cy="554037"/>
          </a:xfrm>
        </p:spPr>
        <p:txBody>
          <a:bodyPr/>
          <a:lstStyle/>
          <a:p>
            <a:r>
              <a:rPr lang="en-US"/>
              <a:t>Strabag example</a:t>
            </a:r>
          </a:p>
        </p:txBody>
      </p:sp>
      <p:cxnSp>
        <p:nvCxnSpPr>
          <p:cNvPr id="3" name="Straight Connector 2">
            <a:extLst>
              <a:ext uri="{FF2B5EF4-FFF2-40B4-BE49-F238E27FC236}">
                <a16:creationId xmlns:a16="http://schemas.microsoft.com/office/drawing/2014/main" id="{CA57A2CB-AF5B-6EB7-99A6-BC2FAB615F31}"/>
              </a:ext>
              <a:ext uri="{C183D7F6-B498-43B3-948B-1728B52AA6E4}">
                <adec:decorative xmlns:adec="http://schemas.microsoft.com/office/drawing/2017/decorative" val="1"/>
              </a:ext>
            </a:extLst>
          </p:cNvPr>
          <p:cNvCxnSpPr/>
          <p:nvPr/>
        </p:nvCxnSpPr>
        <p:spPr>
          <a:xfrm>
            <a:off x="1192696" y="3485322"/>
            <a:ext cx="9892747" cy="0"/>
          </a:xfrm>
          <a:prstGeom prst="line">
            <a:avLst/>
          </a:prstGeom>
          <a:noFill/>
          <a:ln w="9525" cap="flat" cmpd="sng" algn="ctr">
            <a:gradFill>
              <a:gsLst>
                <a:gs pos="0">
                  <a:srgbClr val="000000">
                    <a:lumMod val="65000"/>
                    <a:lumOff val="35000"/>
                  </a:srgbClr>
                </a:gs>
                <a:gs pos="31000">
                  <a:srgbClr val="8DC8E8">
                    <a:lumMod val="45000"/>
                    <a:lumOff val="55000"/>
                  </a:srgbClr>
                </a:gs>
                <a:gs pos="70000">
                  <a:srgbClr val="8DC8E8">
                    <a:lumMod val="45000"/>
                    <a:lumOff val="55000"/>
                  </a:srgbClr>
                </a:gs>
                <a:gs pos="100000">
                  <a:srgbClr val="000000">
                    <a:lumMod val="65000"/>
                    <a:lumOff val="35000"/>
                  </a:srgbClr>
                </a:gs>
              </a:gsLst>
              <a:lin ang="5400000" scaled="1"/>
            </a:gradFill>
            <a:prstDash val="solid"/>
            <a:headEnd type="none" w="lg" len="med"/>
            <a:tailEnd type="none" w="lg" len="med"/>
          </a:ln>
          <a:effectLst/>
        </p:spPr>
      </p:cxnSp>
      <p:sp>
        <p:nvSpPr>
          <p:cNvPr id="4" name="TextBox 3">
            <a:extLst>
              <a:ext uri="{FF2B5EF4-FFF2-40B4-BE49-F238E27FC236}">
                <a16:creationId xmlns:a16="http://schemas.microsoft.com/office/drawing/2014/main" id="{535EFD9E-6127-C637-16B8-7750078242C5}"/>
              </a:ext>
            </a:extLst>
          </p:cNvPr>
          <p:cNvSpPr txBox="1"/>
          <p:nvPr/>
        </p:nvSpPr>
        <p:spPr>
          <a:xfrm>
            <a:off x="1192696" y="4009447"/>
            <a:ext cx="9892747" cy="184665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1" u="none" strike="noStrike" kern="0" cap="none" spc="0" normalizeH="0" baseline="0" noProof="0">
                <a:ln>
                  <a:noFill/>
                </a:ln>
                <a:solidFill>
                  <a:srgbClr val="FFFFFF"/>
                </a:solidFill>
                <a:effectLst/>
                <a:uLnTx/>
                <a:uFillTx/>
              </a:rPr>
              <a:t>“With just three months of data, this algorithm can predict risk with 80% accuracy – it’s mind-blowing.”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a:ln>
                  <a:noFill/>
                </a:ln>
                <a:solidFill>
                  <a:srgbClr val="FFFFFF"/>
                </a:solidFill>
                <a:effectLst/>
                <a:uLnTx/>
                <a:uFillTx/>
              </a:rPr>
              <a:t>- </a:t>
            </a:r>
            <a:r>
              <a:rPr kumimoji="0" lang="en-US" sz="2400" b="0" u="none" strike="noStrike" kern="0" cap="none" spc="0" normalizeH="0" baseline="0" noProof="0">
                <a:ln>
                  <a:noFill/>
                </a:ln>
                <a:solidFill>
                  <a:srgbClr val="FFFFFF"/>
                </a:solidFill>
                <a:effectLst/>
                <a:uLnTx/>
                <a:uFillTx/>
              </a:rPr>
              <a:t>D</a:t>
            </a:r>
            <a:r>
              <a:rPr kumimoji="0" lang="en-US" sz="2400" b="0" i="0" u="none" strike="noStrike" kern="0" cap="none" spc="0" normalizeH="0" baseline="0" noProof="0">
                <a:ln>
                  <a:noFill/>
                </a:ln>
                <a:solidFill>
                  <a:srgbClr val="FFFFFF"/>
                </a:solidFill>
                <a:effectLst/>
                <a:uLnTx/>
                <a:uFillTx/>
              </a:rPr>
              <a:t>r. Marco Xaver Bornschlegl: Head of Innovation and Digitalization, Strabag SE</a:t>
            </a:r>
          </a:p>
        </p:txBody>
      </p:sp>
    </p:spTree>
    <p:extLst>
      <p:ext uri="{BB962C8B-B14F-4D97-AF65-F5344CB8AC3E}">
        <p14:creationId xmlns:p14="http://schemas.microsoft.com/office/powerpoint/2010/main" val="197480335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891173" y="2514904"/>
            <a:ext cx="4586324"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Apps are the </a:t>
            </a:r>
            <a:r>
              <a:rPr kumimoji="0" lang="en-CA" sz="44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centerpiece</a:t>
            </a: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 of our digital economy</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714504" y="2736503"/>
            <a:ext cx="4268267" cy="1384995"/>
          </a:xfrm>
          <a:prstGeom prst="rect">
            <a:avLst/>
          </a:prstGeom>
          <a:noFill/>
        </p:spPr>
        <p:txBody>
          <a:bodyPr wrap="square" lIns="0" tIns="45720" rIns="91440" bIns="45720" anchor="t">
            <a:spAutoFit/>
          </a:bodyPr>
          <a:lstStyle/>
          <a:p>
            <a:pPr lvl="0">
              <a:defRPr/>
            </a:pPr>
            <a:r>
              <a:rPr lang="en-US" sz="2800" b="1" spc="-50">
                <a:ln w="3175">
                  <a:noFill/>
                </a:ln>
                <a:latin typeface="Segoe UI Semibold"/>
                <a:cs typeface="Segoe UI"/>
              </a:rPr>
              <a:t>At least </a:t>
            </a:r>
            <a:r>
              <a:rPr lang="en-US" sz="2800" b="1" spc="-50">
                <a:ln w="3175">
                  <a:noFill/>
                </a:ln>
                <a:gradFill>
                  <a:gsLst>
                    <a:gs pos="0">
                      <a:srgbClr val="8DC8E8"/>
                    </a:gs>
                    <a:gs pos="100000">
                      <a:srgbClr val="CD98CF"/>
                    </a:gs>
                  </a:gsLst>
                  <a:lin ang="2700000" scaled="0"/>
                </a:gradFill>
                <a:latin typeface="Segoe UI Semibold"/>
                <a:cs typeface="Segoe UI"/>
              </a:rPr>
              <a:t>90 percent </a:t>
            </a:r>
            <a:r>
              <a:rPr lang="en-US" sz="2800" b="1" spc="-50">
                <a:ln w="3175">
                  <a:noFill/>
                </a:ln>
                <a:latin typeface="Segoe UI Semibold"/>
                <a:cs typeface="Segoe UI"/>
              </a:rPr>
              <a:t>of </a:t>
            </a:r>
            <a:br>
              <a:rPr lang="en-US" sz="2800" b="1" spc="-50">
                <a:ln w="3175">
                  <a:noFill/>
                </a:ln>
                <a:latin typeface="Segoe UI Semibold"/>
                <a:cs typeface="Segoe UI"/>
              </a:rPr>
            </a:br>
            <a:r>
              <a:rPr lang="en-US" sz="2800" b="1" spc="-50">
                <a:ln w="3175">
                  <a:noFill/>
                </a:ln>
                <a:latin typeface="Segoe UI Semibold"/>
                <a:cs typeface="Segoe UI"/>
              </a:rPr>
              <a:t>new enterprise apps will embed AI by 2025.</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6096000"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9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6" presetClass="entr" presetSubtype="4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0"/>
                                  </p:stCondLst>
                                  <p:childTnLst>
                                    <p:animMotion origin="layout" path="M 8.33333E-7 3.7037E-6 L 8.33333E-7 0.01967 " pathEditMode="relative" rAng="0" ptsTypes="AA">
                                      <p:cBhvr>
                                        <p:cTn id="17" dur="500" spd="-100000" fill="hold"/>
                                        <p:tgtEl>
                                          <p:spTgt spid="1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oup of people standing next to a car outside carmax">
            <a:extLst>
              <a:ext uri="{FF2B5EF4-FFF2-40B4-BE49-F238E27FC236}">
                <a16:creationId xmlns:a16="http://schemas.microsoft.com/office/drawing/2014/main" id="{3C01E7BC-3749-A343-9C00-F195A988694B}"/>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42930" b="656"/>
          <a:stretch/>
        </p:blipFill>
        <p:spPr>
          <a:xfrm>
            <a:off x="1" y="1"/>
            <a:ext cx="12192000" cy="6858000"/>
          </a:xfrm>
          <a:prstGeom prst="roundRect">
            <a:avLst>
              <a:gd name="adj" fmla="val 0"/>
            </a:avLst>
          </a:prstGeom>
          <a:ln w="44450">
            <a:noFill/>
          </a:ln>
          <a:effectLst/>
        </p:spPr>
      </p:pic>
      <p:pic>
        <p:nvPicPr>
          <p:cNvPr id="5" name="Picture 8" descr="CarMax Logo and symbol, meaning, history, PNG">
            <a:extLst>
              <a:ext uri="{FF2B5EF4-FFF2-40B4-BE49-F238E27FC236}">
                <a16:creationId xmlns:a16="http://schemas.microsoft.com/office/drawing/2014/main" id="{93D8C9AC-3E34-702B-8224-C3988F494D0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31778" b="-31778"/>
          <a:stretch/>
        </p:blipFill>
        <p:spPr bwMode="auto">
          <a:xfrm>
            <a:off x="4178522" y="1496676"/>
            <a:ext cx="4200708" cy="3864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830AD0-F57B-4F94-5F3B-2E0DDB7AC555}"/>
              </a:ext>
            </a:extLst>
          </p:cNvPr>
          <p:cNvSpPr>
            <a:spLocks noGrp="1"/>
          </p:cNvSpPr>
          <p:nvPr>
            <p:ph type="title" idx="4294967295"/>
          </p:nvPr>
        </p:nvSpPr>
        <p:spPr>
          <a:xfrm>
            <a:off x="1174750" y="-847725"/>
            <a:ext cx="11017250" cy="554037"/>
          </a:xfrm>
        </p:spPr>
        <p:txBody>
          <a:bodyPr/>
          <a:lstStyle/>
          <a:p>
            <a:r>
              <a:rPr lang="en-US" err="1"/>
              <a:t>Carmax</a:t>
            </a:r>
            <a:endParaRPr lang="en-US"/>
          </a:p>
        </p:txBody>
      </p:sp>
    </p:spTree>
    <p:extLst>
      <p:ext uri="{BB962C8B-B14F-4D97-AF65-F5344CB8AC3E}">
        <p14:creationId xmlns:p14="http://schemas.microsoft.com/office/powerpoint/2010/main" val="133456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3.95833E-6 0 L -3.95833E-6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DB92E-A12B-369B-ABF6-C3FD9E746059}"/>
              </a:ext>
            </a:extLst>
          </p:cNvPr>
          <p:cNvSpPr>
            <a:spLocks noGrp="1"/>
          </p:cNvSpPr>
          <p:nvPr>
            <p:ph type="title"/>
          </p:nvPr>
        </p:nvSpPr>
        <p:spPr>
          <a:xfrm>
            <a:off x="585216" y="2977823"/>
            <a:ext cx="9144000" cy="553998"/>
          </a:xfrm>
        </p:spPr>
        <p:txBody>
          <a:bodyPr/>
          <a:lstStyle/>
          <a:p>
            <a:r>
              <a:rPr lang="en-US" sz="4000" dirty="0">
                <a:latin typeface="+mj-lt"/>
                <a:hlinkClick r:id="rId2"/>
              </a:rPr>
              <a:t>CarMax Case Study Video</a:t>
            </a:r>
            <a:endParaRPr lang="en-US" dirty="0"/>
          </a:p>
        </p:txBody>
      </p:sp>
      <p:sp>
        <p:nvSpPr>
          <p:cNvPr id="4" name="Text Placeholder 3">
            <a:extLst>
              <a:ext uri="{FF2B5EF4-FFF2-40B4-BE49-F238E27FC236}">
                <a16:creationId xmlns:a16="http://schemas.microsoft.com/office/drawing/2014/main" id="{8FB7CB2A-EE61-35AE-D11D-240D4FFEF0B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13087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795528" y="2514904"/>
            <a:ext cx="4586324"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Applications are where the power of AI </a:t>
            </a:r>
            <a:r>
              <a:rPr kumimoji="0" lang="en-CA" sz="4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comes to life</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6096000" y="868622"/>
            <a:ext cx="0" cy="5120756"/>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99F58B-ED2A-AEB5-FBCF-568973AF0221}"/>
              </a:ext>
            </a:extLst>
          </p:cNvPr>
          <p:cNvSpPr txBox="1"/>
          <p:nvPr/>
        </p:nvSpPr>
        <p:spPr>
          <a:xfrm>
            <a:off x="6521005" y="2129263"/>
            <a:ext cx="3374836"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Build unique, intelligent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app experiences</a:t>
            </a:r>
            <a:endParaRPr lang="en-US" sz="2000">
              <a:solidFill>
                <a:prstClr val="black"/>
              </a:soli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FF1245F-62AF-3AAC-5185-A6022A43FA2B}"/>
              </a:ext>
            </a:extLst>
          </p:cNvPr>
          <p:cNvSpPr txBox="1"/>
          <p:nvPr/>
        </p:nvSpPr>
        <p:spPr>
          <a:xfrm>
            <a:off x="6521005" y="3157535"/>
            <a:ext cx="4796463"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Prioritize fulfilling &amp; productive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developer experiences</a:t>
            </a:r>
            <a:endParaRPr lang="en-US" sz="2000">
              <a:solidFill>
                <a:prstClr val="black"/>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77DFE3B5-068B-FE4B-8B8F-430A26EB293D}"/>
              </a:ext>
            </a:extLst>
          </p:cNvPr>
          <p:cNvSpPr txBox="1"/>
          <p:nvPr/>
        </p:nvSpPr>
        <p:spPr>
          <a:xfrm>
            <a:off x="6521005" y="4185806"/>
            <a:ext cx="5295898" cy="707886"/>
          </a:xfrm>
          <a:prstGeom prst="rect">
            <a:avLst/>
          </a:prstGeom>
          <a:noFill/>
        </p:spPr>
        <p:txBody>
          <a:bodyPr wrap="square" rtlCol="0">
            <a:spAutoFit/>
          </a:bodyPr>
          <a:lstStyle/>
          <a:p>
            <a:pPr>
              <a:defRPr/>
            </a:pPr>
            <a:r>
              <a:rPr lang="en-US" sz="2000">
                <a:latin typeface="Segoe UI Semibold" panose="020B0702040204020203" pitchFamily="34" charset="0"/>
                <a:cs typeface="Segoe UI Semibold" panose="020B0702040204020203" pitchFamily="34" charset="0"/>
              </a:rPr>
              <a:t>Embrace new ways to </a:t>
            </a:r>
            <a:r>
              <a:rPr lang="en-US" sz="2000">
                <a:gradFill>
                  <a:gsLst>
                    <a:gs pos="25000">
                      <a:srgbClr val="8DC8E8"/>
                    </a:gs>
                    <a:gs pos="75000">
                      <a:srgbClr val="CD98CF"/>
                    </a:gs>
                  </a:gsLst>
                  <a:lin ang="2700000" scaled="0"/>
                </a:gradFill>
                <a:latin typeface="Segoe UI Semibold"/>
                <a:cs typeface="Segoe UI Semibold" panose="020B0702040204020203" pitchFamily="34" charset="0"/>
              </a:rPr>
              <a:t>code </a:t>
            </a:r>
          </a:p>
          <a:p>
            <a:pPr>
              <a:defRPr/>
            </a:pPr>
            <a:r>
              <a:rPr lang="en-US" sz="2000">
                <a:gradFill>
                  <a:gsLst>
                    <a:gs pos="25000">
                      <a:srgbClr val="8DC8E8"/>
                    </a:gs>
                    <a:gs pos="75000">
                      <a:srgbClr val="CD98CF"/>
                    </a:gs>
                  </a:gsLst>
                  <a:lin ang="2700000" scaled="0"/>
                </a:gradFill>
                <a:latin typeface="Segoe UI Semibold"/>
                <a:cs typeface="Segoe UI Semibold" panose="020B0702040204020203" pitchFamily="34" charset="0"/>
              </a:rPr>
              <a:t>collaboratively, </a:t>
            </a:r>
            <a:r>
              <a:rPr lang="en-US" sz="2000">
                <a:latin typeface="Segoe UI Semibold" panose="020B0702040204020203" pitchFamily="34" charset="0"/>
                <a:cs typeface="Segoe UI Semibold" panose="020B0702040204020203" pitchFamily="34" charset="0"/>
              </a:rPr>
              <a:t>with confidence</a:t>
            </a:r>
          </a:p>
        </p:txBody>
      </p:sp>
    </p:spTree>
    <p:extLst>
      <p:ext uri="{BB962C8B-B14F-4D97-AF65-F5344CB8AC3E}">
        <p14:creationId xmlns:p14="http://schemas.microsoft.com/office/powerpoint/2010/main" val="186687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0"/>
                                  </p:stCondLst>
                                  <p:childTnLst>
                                    <p:animMotion origin="layout" path="M 4.79167E-6 0.08287 L 4.79167E-6 3.78387E-17 " pathEditMode="relative" rAng="0" ptsTypes="AA">
                                      <p:cBhvr>
                                        <p:cTn id="9" dur="500" fill="hold"/>
                                        <p:tgtEl>
                                          <p:spTgt spid="7"/>
                                        </p:tgtEl>
                                        <p:attrNameLst>
                                          <p:attrName>ppt_x</p:attrName>
                                          <p:attrName>ppt_y</p:attrName>
                                        </p:attrNameLst>
                                      </p:cBhvr>
                                      <p:rCtr x="0" y="-4167"/>
                                    </p:animMotion>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4" presetClass="path" presetSubtype="0" decel="100000" fill="hold" grpId="1" nodeType="withEffect">
                                  <p:stCondLst>
                                    <p:cond delay="250"/>
                                  </p:stCondLst>
                                  <p:childTnLst>
                                    <p:animMotion origin="layout" path="M 2.70833E-6 0.04328 L 2.70833E-6 3.33333E-6 " pathEditMode="relative" rAng="0" ptsTypes="AA">
                                      <p:cBhvr>
                                        <p:cTn id="23" dur="500" fill="hold"/>
                                        <p:tgtEl>
                                          <p:spTgt spid="6"/>
                                        </p:tgtEl>
                                        <p:attrNameLst>
                                          <p:attrName>ppt_x</p:attrName>
                                          <p:attrName>ppt_y</p:attrName>
                                        </p:attrNameLst>
                                      </p:cBhvr>
                                      <p:rCtr x="0" y="-1944"/>
                                    </p:animMotion>
                                  </p:childTnLst>
                                </p:cTn>
                              </p:par>
                              <p:par>
                                <p:cTn id="24" presetID="64" presetClass="path" presetSubtype="0" decel="100000" fill="hold" grpId="1" nodeType="withEffect">
                                  <p:stCondLst>
                                    <p:cond delay="250"/>
                                  </p:stCondLst>
                                  <p:childTnLst>
                                    <p:animMotion origin="layout" path="M -4.16667E-7 0.03981 L -4.16667E-7 4.81481E-6 " pathEditMode="relative" rAng="0" ptsTypes="AA">
                                      <p:cBhvr>
                                        <p:cTn id="25" dur="500" fill="hold"/>
                                        <p:tgtEl>
                                          <p:spTgt spid="8"/>
                                        </p:tgtEl>
                                        <p:attrNameLst>
                                          <p:attrName>ppt_x</p:attrName>
                                          <p:attrName>ppt_y</p:attrName>
                                        </p:attrNameLst>
                                      </p:cBhvr>
                                      <p:rCtr x="0" y="-2083"/>
                                    </p:animMotion>
                                  </p:childTnLst>
                                </p:cTn>
                              </p:par>
                              <p:par>
                                <p:cTn id="26" presetID="64" presetClass="path" presetSubtype="0" decel="100000" fill="hold" grpId="1" nodeType="withEffect">
                                  <p:stCondLst>
                                    <p:cond delay="250"/>
                                  </p:stCondLst>
                                  <p:childTnLst>
                                    <p:animMotion origin="layout" path="M -3.33333E-6 0.04328 L -3.33333E-6 -1.85185E-6 " pathEditMode="relative" rAng="0" ptsTypes="AA">
                                      <p:cBhvr>
                                        <p:cTn id="27" dur="500" fill="hold"/>
                                        <p:tgtEl>
                                          <p:spTgt spid="9"/>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8" grpId="0"/>
      <p:bldP spid="8" grpId="1"/>
      <p:bldP spid="9" grpId="0"/>
      <p:bldP spid="9"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B868C-0B1A-27A4-873B-A39C49E943CB}"/>
              </a:ext>
            </a:extLst>
          </p:cNvPr>
          <p:cNvSpPr txBox="1">
            <a:spLocks noGrp="1"/>
          </p:cNvSpPr>
          <p:nvPr>
            <p:ph type="title" idx="4294967295"/>
          </p:nvPr>
        </p:nvSpPr>
        <p:spPr>
          <a:xfrm>
            <a:off x="884960" y="810914"/>
            <a:ext cx="10636803" cy="67699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you can </a:t>
            </a:r>
            <a:r>
              <a:rPr kumimoji="0" lang="en-US" sz="40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a:rPr>
              <a:t>get started today</a:t>
            </a:r>
          </a:p>
        </p:txBody>
      </p:sp>
      <p:sp>
        <p:nvSpPr>
          <p:cNvPr id="4" name="TextBox 3">
            <a:extLst>
              <a:ext uri="{FF2B5EF4-FFF2-40B4-BE49-F238E27FC236}">
                <a16:creationId xmlns:a16="http://schemas.microsoft.com/office/drawing/2014/main" id="{F3321272-23D4-45A4-2CDF-48748B38D006}"/>
              </a:ext>
            </a:extLst>
          </p:cNvPr>
          <p:cNvSpPr txBox="1"/>
          <p:nvPr/>
        </p:nvSpPr>
        <p:spPr>
          <a:xfrm>
            <a:off x="1609537" y="2083612"/>
            <a:ext cx="4114800" cy="8863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Get your data </a:t>
            </a:r>
            <a:b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br>
            <a:r>
              <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estate AI-ready</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 name="TextBox 4">
            <a:extLst>
              <a:ext uri="{FF2B5EF4-FFF2-40B4-BE49-F238E27FC236}">
                <a16:creationId xmlns:a16="http://schemas.microsoft.com/office/drawing/2014/main" id="{FFB27B4E-1B70-9979-CC9C-D7FD113D99D7}"/>
              </a:ext>
            </a:extLst>
          </p:cNvPr>
          <p:cNvSpPr txBox="1"/>
          <p:nvPr/>
        </p:nvSpPr>
        <p:spPr>
          <a:xfrm>
            <a:off x="1609537" y="3244241"/>
            <a:ext cx="4114800" cy="1046327"/>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migrating your data to Azure creates the foundation for better AI experiences</a:t>
            </a:r>
          </a:p>
        </p:txBody>
      </p:sp>
      <p:sp>
        <p:nvSpPr>
          <p:cNvPr id="6" name="TextBox 5">
            <a:extLst>
              <a:ext uri="{FF2B5EF4-FFF2-40B4-BE49-F238E27FC236}">
                <a16:creationId xmlns:a16="http://schemas.microsoft.com/office/drawing/2014/main" id="{6C65225D-3A1F-CF9F-E9DA-DE4476913BBB}"/>
              </a:ext>
            </a:extLst>
          </p:cNvPr>
          <p:cNvSpPr txBox="1"/>
          <p:nvPr/>
        </p:nvSpPr>
        <p:spPr>
          <a:xfrm>
            <a:off x="6467663" y="2083612"/>
            <a:ext cx="4114800" cy="8863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t>Create new </a:t>
            </a:r>
            <a:b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br>
            <a:r>
              <a:rPr lang="en-US" sz="3200">
                <a:gradFill flip="none" rotWithShape="1">
                  <a:gsLst>
                    <a:gs pos="0">
                      <a:srgbClr val="CD9AD0"/>
                    </a:gs>
                    <a:gs pos="100000">
                      <a:srgbClr val="8EC8E8"/>
                    </a:gs>
                  </a:gsLst>
                  <a:lin ang="10800000" scaled="1"/>
                  <a:tileRect/>
                </a:gradFill>
                <a:latin typeface="Segoe UI Semibold"/>
                <a:cs typeface="Segoe UI" panose="020B0502040204020203" pitchFamily="34" charset="0"/>
              </a:rPr>
              <a:t>AI-powered apps</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7" name="TextBox 6">
            <a:extLst>
              <a:ext uri="{FF2B5EF4-FFF2-40B4-BE49-F238E27FC236}">
                <a16:creationId xmlns:a16="http://schemas.microsoft.com/office/drawing/2014/main" id="{F88EC00C-9848-4AD5-5FC3-234D0BA8792A}"/>
              </a:ext>
            </a:extLst>
          </p:cNvPr>
          <p:cNvSpPr txBox="1"/>
          <p:nvPr/>
        </p:nvSpPr>
        <p:spPr>
          <a:xfrm>
            <a:off x="6467663" y="3244241"/>
            <a:ext cx="4114800" cy="1046327"/>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to build AI-powered applications for your organization on Azure</a:t>
            </a:r>
          </a:p>
        </p:txBody>
      </p:sp>
      <p:sp>
        <p:nvSpPr>
          <p:cNvPr id="11" name="TextBox 10">
            <a:extLst>
              <a:ext uri="{FF2B5EF4-FFF2-40B4-BE49-F238E27FC236}">
                <a16:creationId xmlns:a16="http://schemas.microsoft.com/office/drawing/2014/main" id="{1814D4ED-CC10-BFF2-F482-0B0907E0B0D6}"/>
              </a:ext>
            </a:extLst>
          </p:cNvPr>
          <p:cNvSpPr txBox="1"/>
          <p:nvPr/>
        </p:nvSpPr>
        <p:spPr>
          <a:xfrm>
            <a:off x="1743901" y="4564800"/>
            <a:ext cx="3846071"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lang="en-US" sz="1800" b="1">
                <a:gradFill flip="none" rotWithShape="1">
                  <a:gsLst>
                    <a:gs pos="100000">
                      <a:srgbClr val="8EC8E8"/>
                    </a:gs>
                    <a:gs pos="0">
                      <a:srgbClr val="CD9AD0"/>
                    </a:gs>
                  </a:gsLst>
                  <a:lin ang="13500000" scaled="1"/>
                  <a:tileRect/>
                </a:gradFill>
                <a:latin typeface="Segoe UI"/>
                <a:cs typeface="Segoe UI"/>
              </a:rPr>
              <a:t>Use our AMMP offering to migrate your data estate to Azure</a:t>
            </a:r>
            <a:endParaRPr lang="en-US" b="1">
              <a:gradFill flip="none" rotWithShape="1">
                <a:gsLst>
                  <a:gs pos="100000">
                    <a:srgbClr val="8EC8E8"/>
                  </a:gs>
                  <a:gs pos="0">
                    <a:srgbClr val="CD9AD0"/>
                  </a:gs>
                </a:gsLst>
                <a:lin ang="13500000" scaled="1"/>
                <a:tileRect/>
              </a:gradFill>
              <a:latin typeface="Segoe UI"/>
              <a:cs typeface="Segoe UI"/>
            </a:endParaRPr>
          </a:p>
        </p:txBody>
      </p:sp>
      <p:sp>
        <p:nvSpPr>
          <p:cNvPr id="12" name="TextBox 11">
            <a:extLst>
              <a:ext uri="{FF2B5EF4-FFF2-40B4-BE49-F238E27FC236}">
                <a16:creationId xmlns:a16="http://schemas.microsoft.com/office/drawing/2014/main" id="{B2840ABD-06B0-CEA0-3D29-6E4291D5AB2A}"/>
              </a:ext>
            </a:extLst>
          </p:cNvPr>
          <p:cNvSpPr txBox="1"/>
          <p:nvPr/>
        </p:nvSpPr>
        <p:spPr>
          <a:xfrm>
            <a:off x="6495442" y="4564800"/>
            <a:ext cx="4059247"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lang="en-US" b="1">
                <a:gradFill flip="none" rotWithShape="1">
                  <a:gsLst>
                    <a:gs pos="100000">
                      <a:srgbClr val="8EC8E8"/>
                    </a:gs>
                    <a:gs pos="0">
                      <a:srgbClr val="CD9AD0"/>
                    </a:gs>
                  </a:gsLst>
                  <a:lin ang="13500000" scaled="1"/>
                  <a:tileRect/>
                </a:gradFill>
                <a:latin typeface="Segoe UI"/>
                <a:cs typeface="Segoe UI"/>
              </a:rPr>
              <a:t>Use our AAAP offering to pilot and deploy AI-powered applications</a:t>
            </a:r>
          </a:p>
        </p:txBody>
      </p:sp>
      <p:sp>
        <p:nvSpPr>
          <p:cNvPr id="8" name="TextBox 7">
            <a:extLst>
              <a:ext uri="{FF2B5EF4-FFF2-40B4-BE49-F238E27FC236}">
                <a16:creationId xmlns:a16="http://schemas.microsoft.com/office/drawing/2014/main" id="{5299CC97-0F2A-EBEE-F873-0C519BBCFDFB}"/>
              </a:ext>
            </a:extLst>
          </p:cNvPr>
          <p:cNvSpPr txBox="1"/>
          <p:nvPr/>
        </p:nvSpPr>
        <p:spPr>
          <a:xfrm>
            <a:off x="632894" y="5770087"/>
            <a:ext cx="10926212" cy="276999"/>
          </a:xfrm>
          <a:prstGeom prst="rect">
            <a:avLst/>
          </a:prstGeom>
          <a:noFill/>
        </p:spPr>
        <p:txBody>
          <a:bodyPr wrap="square" lIns="0" tIns="0" rIns="0" bIns="0" rtlCol="0">
            <a:spAutoFit/>
          </a:bodyPr>
          <a:lstStyle/>
          <a:p>
            <a:pPr algn="ctr">
              <a:defRPr/>
            </a:pPr>
            <a:r>
              <a:rPr lang="en-US">
                <a:gradFill>
                  <a:gsLst>
                    <a:gs pos="100000">
                      <a:srgbClr val="FFFFFF"/>
                    </a:gs>
                    <a:gs pos="0">
                      <a:srgbClr val="FFFFFF"/>
                    </a:gs>
                  </a:gsLst>
                  <a:lin ang="16200000" scaled="1"/>
                </a:gradFill>
                <a:latin typeface="Segoe UI"/>
              </a:rPr>
              <a:t>Your Microsoft account team is here to help! </a:t>
            </a:r>
          </a:p>
        </p:txBody>
      </p:sp>
    </p:spTree>
    <p:extLst>
      <p:ext uri="{BB962C8B-B14F-4D97-AF65-F5344CB8AC3E}">
        <p14:creationId xmlns:p14="http://schemas.microsoft.com/office/powerpoint/2010/main" val="66796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2.59259E-6 L -3.95833E-6 0.01968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64" presetClass="path" presetSubtype="0" decel="100000" fill="hold" grpId="1" nodeType="withEffect">
                                  <p:stCondLst>
                                    <p:cond delay="250"/>
                                  </p:stCondLst>
                                  <p:childTnLst>
                                    <p:animMotion origin="layout" path="M -1.25E-6 0.06458 L -1.25E-6 -1.48148E-6 " pathEditMode="relative" rAng="0" ptsTypes="AA">
                                      <p:cBhvr>
                                        <p:cTn id="29" dur="500" fill="hold"/>
                                        <p:tgtEl>
                                          <p:spTgt spid="4"/>
                                        </p:tgtEl>
                                        <p:attrNameLst>
                                          <p:attrName>ppt_x</p:attrName>
                                          <p:attrName>ppt_y</p:attrName>
                                        </p:attrNameLst>
                                      </p:cBhvr>
                                      <p:rCtr x="0" y="-3218"/>
                                    </p:animMotion>
                                  </p:childTnLst>
                                </p:cTn>
                              </p:par>
                              <p:par>
                                <p:cTn id="30" presetID="64" presetClass="path" presetSubtype="0" decel="100000" fill="hold" grpId="1" nodeType="withEffect">
                                  <p:stCondLst>
                                    <p:cond delay="500"/>
                                  </p:stCondLst>
                                  <p:childTnLst>
                                    <p:animMotion origin="layout" path="M -1.25E-6 0.04166 L -1.25E-6 -2.49366E-18 " pathEditMode="relative" rAng="0" ptsTypes="AA">
                                      <p:cBhvr>
                                        <p:cTn id="31" dur="500" fill="hold"/>
                                        <p:tgtEl>
                                          <p:spTgt spid="5"/>
                                        </p:tgtEl>
                                        <p:attrNameLst>
                                          <p:attrName>ppt_x</p:attrName>
                                          <p:attrName>ppt_y</p:attrName>
                                        </p:attrNameLst>
                                      </p:cBhvr>
                                      <p:rCtr x="0" y="-2060"/>
                                    </p:animMotion>
                                  </p:childTnLst>
                                </p:cTn>
                              </p:par>
                              <p:par>
                                <p:cTn id="32" presetID="64" presetClass="path" presetSubtype="0" decel="100000" fill="hold" grpId="1" nodeType="withEffect">
                                  <p:stCondLst>
                                    <p:cond delay="500"/>
                                  </p:stCondLst>
                                  <p:childTnLst>
                                    <p:animMotion origin="layout" path="M -1.25E-6 0.04167 L -1.25E-6 -1.48148E-6 " pathEditMode="relative" rAng="0" ptsTypes="AA">
                                      <p:cBhvr>
                                        <p:cTn id="33" dur="500" fill="hold"/>
                                        <p:tgtEl>
                                          <p:spTgt spid="11"/>
                                        </p:tgtEl>
                                        <p:attrNameLst>
                                          <p:attrName>ppt_x</p:attrName>
                                          <p:attrName>ppt_y</p:attrName>
                                        </p:attrNameLst>
                                      </p:cBhvr>
                                      <p:rCtr x="0" y="-2083"/>
                                    </p:animMotion>
                                  </p:childTnLst>
                                </p:cTn>
                              </p:par>
                              <p:par>
                                <p:cTn id="34" presetID="64" presetClass="path" presetSubtype="0" decel="100000" fill="hold" grpId="1" nodeType="withEffect">
                                  <p:stCondLst>
                                    <p:cond delay="250"/>
                                  </p:stCondLst>
                                  <p:childTnLst>
                                    <p:animMotion origin="layout" path="M 1.25E-6 0.06458 L 1.25E-6 3.7037E-7 " pathEditMode="relative" rAng="0" ptsTypes="AA">
                                      <p:cBhvr>
                                        <p:cTn id="35" dur="500" fill="hold"/>
                                        <p:tgtEl>
                                          <p:spTgt spid="6"/>
                                        </p:tgtEl>
                                        <p:attrNameLst>
                                          <p:attrName>ppt_x</p:attrName>
                                          <p:attrName>ppt_y</p:attrName>
                                        </p:attrNameLst>
                                      </p:cBhvr>
                                      <p:rCtr x="0" y="-3310"/>
                                    </p:animMotion>
                                  </p:childTnLst>
                                </p:cTn>
                              </p:par>
                              <p:par>
                                <p:cTn id="36" presetID="64" presetClass="path" presetSubtype="0" decel="100000" fill="hold" grpId="1" nodeType="withEffect">
                                  <p:stCondLst>
                                    <p:cond delay="500"/>
                                  </p:stCondLst>
                                  <p:childTnLst>
                                    <p:animMotion origin="layout" path="M 1.25E-6 0.04513 L 1.25E-6 -2.59259E-6 " pathEditMode="relative" rAng="0" ptsTypes="AA">
                                      <p:cBhvr>
                                        <p:cTn id="37" dur="500" fill="hold"/>
                                        <p:tgtEl>
                                          <p:spTgt spid="7"/>
                                        </p:tgtEl>
                                        <p:attrNameLst>
                                          <p:attrName>ppt_x</p:attrName>
                                          <p:attrName>ppt_y</p:attrName>
                                        </p:attrNameLst>
                                      </p:cBhvr>
                                      <p:rCtr x="0" y="-2292"/>
                                    </p:animMotion>
                                  </p:childTnLst>
                                </p:cTn>
                              </p:par>
                              <p:par>
                                <p:cTn id="38" presetID="64" presetClass="path" presetSubtype="0" decel="100000" fill="hold" grpId="1" nodeType="withEffect">
                                  <p:stCondLst>
                                    <p:cond delay="500"/>
                                  </p:stCondLst>
                                  <p:childTnLst>
                                    <p:animMotion origin="layout" path="M 1.25E-6 0.03843 L 1.25E-6 -1.11111E-6 " pathEditMode="relative" rAng="0" ptsTypes="AA">
                                      <p:cBhvr>
                                        <p:cTn id="39" dur="500" fill="hold"/>
                                        <p:tgtEl>
                                          <p:spTgt spid="12"/>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11" grpId="0"/>
      <p:bldP spid="11" grpId="1"/>
      <p:bldP spid="12" grpId="0"/>
      <p:bldP spid="1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16794675-EC05-B52C-95A1-D5ADC26ED727}"/>
              </a:ext>
            </a:extLst>
          </p:cNvPr>
          <p:cNvSpPr txBox="1">
            <a:spLocks noGrp="1"/>
          </p:cNvSpPr>
          <p:nvPr>
            <p:ph type="title" idx="4294967295"/>
          </p:nvPr>
        </p:nvSpPr>
        <p:spPr>
          <a:xfrm>
            <a:off x="1390650" y="3013075"/>
            <a:ext cx="9410700" cy="8318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8000" b="1" cap="none" spc="-50" baseline="0">
                <a:ln w="3175">
                  <a:noFill/>
                </a:ln>
                <a:gradFill>
                  <a:gsLst>
                    <a:gs pos="0">
                      <a:srgbClr val="8DC8E8"/>
                    </a:gs>
                    <a:gs pos="100000">
                      <a:srgbClr val="CD98CF"/>
                    </a:gs>
                  </a:gsLst>
                  <a:lin ang="2700000" scaled="0"/>
                </a:gradFill>
                <a:effectLst/>
                <a:latin typeface="Segoe UI Semibold"/>
                <a:cs typeface="Segoe UI"/>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60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Thank You</a:t>
            </a:r>
          </a:p>
        </p:txBody>
      </p:sp>
    </p:spTree>
    <p:extLst>
      <p:ext uri="{BB962C8B-B14F-4D97-AF65-F5344CB8AC3E}">
        <p14:creationId xmlns:p14="http://schemas.microsoft.com/office/powerpoint/2010/main" val="111730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1968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descr="Microsoft Cloud">
            <a:extLst>
              <a:ext uri="{FF2B5EF4-FFF2-40B4-BE49-F238E27FC236}">
                <a16:creationId xmlns:a16="http://schemas.microsoft.com/office/drawing/2014/main" id="{F33F3C0B-F762-575F-5AD9-37B0EFD96424}"/>
              </a:ext>
            </a:extLst>
          </p:cNvPr>
          <p:cNvSpPr/>
          <p:nvPr/>
        </p:nvSpPr>
        <p:spPr bwMode="auto">
          <a:xfrm>
            <a:off x="934555" y="1910278"/>
            <a:ext cx="3396342" cy="3037445"/>
          </a:xfrm>
          <a:prstGeom prst="roundRect">
            <a:avLst>
              <a:gd name="adj" fmla="val 448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3" name="Rectangle: Rounded Corners 2">
            <a:extLst>
              <a:ext uri="{FF2B5EF4-FFF2-40B4-BE49-F238E27FC236}">
                <a16:creationId xmlns:a16="http://schemas.microsoft.com/office/drawing/2014/main" id="{91F674B2-712A-790D-3D6D-5A8713409AB0}"/>
              </a:ext>
              <a:ext uri="{C183D7F6-B498-43B3-948B-1728B52AA6E4}">
                <adec:decorative xmlns:adec="http://schemas.microsoft.com/office/drawing/2017/decorative" val="1"/>
              </a:ext>
            </a:extLst>
          </p:cNvPr>
          <p:cNvSpPr/>
          <p:nvPr/>
        </p:nvSpPr>
        <p:spPr bwMode="auto">
          <a:xfrm>
            <a:off x="4397829" y="1910278"/>
            <a:ext cx="3396342" cy="3037445"/>
          </a:xfrm>
          <a:prstGeom prst="roundRect">
            <a:avLst>
              <a:gd name="adj" fmla="val 448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4" name="Rectangle: Rounded Corners 3">
            <a:extLst>
              <a:ext uri="{FF2B5EF4-FFF2-40B4-BE49-F238E27FC236}">
                <a16:creationId xmlns:a16="http://schemas.microsoft.com/office/drawing/2014/main" id="{E2382ECC-B9EE-EBEC-1E0A-156A9EBB0019}"/>
              </a:ext>
              <a:ext uri="{C183D7F6-B498-43B3-948B-1728B52AA6E4}">
                <adec:decorative xmlns:adec="http://schemas.microsoft.com/office/drawing/2017/decorative" val="1"/>
              </a:ext>
            </a:extLst>
          </p:cNvPr>
          <p:cNvSpPr/>
          <p:nvPr/>
        </p:nvSpPr>
        <p:spPr bwMode="auto">
          <a:xfrm>
            <a:off x="7861103" y="1910278"/>
            <a:ext cx="3396342" cy="3037445"/>
          </a:xfrm>
          <a:prstGeom prst="roundRect">
            <a:avLst>
              <a:gd name="adj" fmla="val 4488"/>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grpSp>
        <p:nvGrpSpPr>
          <p:cNvPr id="50" name="Group 49">
            <a:extLst>
              <a:ext uri="{FF2B5EF4-FFF2-40B4-BE49-F238E27FC236}">
                <a16:creationId xmlns:a16="http://schemas.microsoft.com/office/drawing/2014/main" id="{7099E825-08BA-7300-26A8-CD52E652B0DB}"/>
              </a:ext>
              <a:ext uri="{C183D7F6-B498-43B3-948B-1728B52AA6E4}">
                <adec:decorative xmlns:adec="http://schemas.microsoft.com/office/drawing/2017/decorative" val="1"/>
              </a:ext>
            </a:extLst>
          </p:cNvPr>
          <p:cNvGrpSpPr/>
          <p:nvPr/>
        </p:nvGrpSpPr>
        <p:grpSpPr>
          <a:xfrm>
            <a:off x="4043514" y="3108533"/>
            <a:ext cx="640935" cy="640935"/>
            <a:chOff x="4043514" y="3108533"/>
            <a:chExt cx="640935" cy="640935"/>
          </a:xfrm>
        </p:grpSpPr>
        <p:sp>
          <p:nvSpPr>
            <p:cNvPr id="12" name="Oval 11">
              <a:extLst>
                <a:ext uri="{FF2B5EF4-FFF2-40B4-BE49-F238E27FC236}">
                  <a16:creationId xmlns:a16="http://schemas.microsoft.com/office/drawing/2014/main" id="{15459CB7-86EF-FB92-28C6-BB33826B3DDD}"/>
                </a:ext>
              </a:extLst>
            </p:cNvPr>
            <p:cNvSpPr/>
            <p:nvPr/>
          </p:nvSpPr>
          <p:spPr bwMode="auto">
            <a:xfrm>
              <a:off x="4043514" y="3108533"/>
              <a:ext cx="640935" cy="640935"/>
            </a:xfrm>
            <a:prstGeom prst="ellipse">
              <a:avLst/>
            </a:prstGeom>
            <a:solidFill>
              <a:srgbClr val="1A1A1A"/>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err="1">
                <a:ln>
                  <a:noFill/>
                </a:ln>
                <a:solidFill>
                  <a:srgbClr val="000000"/>
                </a:solidFill>
                <a:effectLst/>
                <a:uLnTx/>
                <a:uFillTx/>
                <a:latin typeface="Segoe UI"/>
                <a:ea typeface="+mn-ea"/>
                <a:cs typeface="Segoe UI" pitchFamily="34" charset="0"/>
              </a:endParaRPr>
            </a:p>
          </p:txBody>
        </p:sp>
        <p:sp>
          <p:nvSpPr>
            <p:cNvPr id="14" name="Arrow: Chevron 13">
              <a:extLst>
                <a:ext uri="{FF2B5EF4-FFF2-40B4-BE49-F238E27FC236}">
                  <a16:creationId xmlns:a16="http://schemas.microsoft.com/office/drawing/2014/main" id="{23589FBB-2ACF-BFEA-DB8F-D37674DDCCA3}"/>
                </a:ext>
              </a:extLst>
            </p:cNvPr>
            <p:cNvSpPr/>
            <p:nvPr/>
          </p:nvSpPr>
          <p:spPr bwMode="auto">
            <a:xfrm>
              <a:off x="4242985" y="3232042"/>
              <a:ext cx="273742" cy="393916"/>
            </a:xfrm>
            <a:prstGeom prst="chevron">
              <a:avLst>
                <a:gd name="adj" fmla="val 48947"/>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D14A429C-6F03-AC00-65E8-4DCF8818D920}"/>
              </a:ext>
              <a:ext uri="{C183D7F6-B498-43B3-948B-1728B52AA6E4}">
                <adec:decorative xmlns:adec="http://schemas.microsoft.com/office/drawing/2017/decorative" val="1"/>
              </a:ext>
            </a:extLst>
          </p:cNvPr>
          <p:cNvGrpSpPr/>
          <p:nvPr/>
        </p:nvGrpSpPr>
        <p:grpSpPr>
          <a:xfrm>
            <a:off x="7507170" y="3108533"/>
            <a:ext cx="640935" cy="640935"/>
            <a:chOff x="7507170" y="3108533"/>
            <a:chExt cx="640935" cy="640935"/>
          </a:xfrm>
        </p:grpSpPr>
        <p:sp>
          <p:nvSpPr>
            <p:cNvPr id="13" name="Oval 12">
              <a:extLst>
                <a:ext uri="{FF2B5EF4-FFF2-40B4-BE49-F238E27FC236}">
                  <a16:creationId xmlns:a16="http://schemas.microsoft.com/office/drawing/2014/main" id="{5A40E5FE-F693-C1CA-3B3F-CC18F983D717}"/>
                </a:ext>
              </a:extLst>
            </p:cNvPr>
            <p:cNvSpPr/>
            <p:nvPr/>
          </p:nvSpPr>
          <p:spPr bwMode="auto">
            <a:xfrm>
              <a:off x="7507170" y="3108533"/>
              <a:ext cx="640935" cy="640935"/>
            </a:xfrm>
            <a:prstGeom prst="ellipse">
              <a:avLst/>
            </a:prstGeom>
            <a:solidFill>
              <a:srgbClr val="1A1A1A"/>
            </a:solidFill>
            <a:ln>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err="1">
                <a:ln>
                  <a:noFill/>
                </a:ln>
                <a:solidFill>
                  <a:srgbClr val="000000"/>
                </a:solidFill>
                <a:effectLst/>
                <a:uLnTx/>
                <a:uFillTx/>
                <a:latin typeface="Segoe UI"/>
                <a:ea typeface="+mn-ea"/>
                <a:cs typeface="Segoe UI" pitchFamily="34" charset="0"/>
              </a:endParaRPr>
            </a:p>
          </p:txBody>
        </p:sp>
        <p:sp>
          <p:nvSpPr>
            <p:cNvPr id="15" name="Arrow: Chevron 14">
              <a:extLst>
                <a:ext uri="{FF2B5EF4-FFF2-40B4-BE49-F238E27FC236}">
                  <a16:creationId xmlns:a16="http://schemas.microsoft.com/office/drawing/2014/main" id="{4A80C048-8D6C-157E-AB63-C8621CB9C30A}"/>
                </a:ext>
              </a:extLst>
            </p:cNvPr>
            <p:cNvSpPr/>
            <p:nvPr/>
          </p:nvSpPr>
          <p:spPr bwMode="auto">
            <a:xfrm>
              <a:off x="7706641" y="3232042"/>
              <a:ext cx="273742" cy="393916"/>
            </a:xfrm>
            <a:prstGeom prst="chevron">
              <a:avLst>
                <a:gd name="adj" fmla="val 48947"/>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Segoe UI" panose="020B0502040204020203" pitchFamily="34" charset="0"/>
              </a:endParaRPr>
            </a:p>
          </p:txBody>
        </p:sp>
      </p:grpSp>
      <p:sp>
        <p:nvSpPr>
          <p:cNvPr id="6" name="TextBox 5">
            <a:extLst>
              <a:ext uri="{FF2B5EF4-FFF2-40B4-BE49-F238E27FC236}">
                <a16:creationId xmlns:a16="http://schemas.microsoft.com/office/drawing/2014/main" id="{032BDA41-EED0-3E4A-3F11-785E33945BD8}"/>
              </a:ext>
            </a:extLst>
          </p:cNvPr>
          <p:cNvSpPr txBox="1"/>
          <p:nvPr/>
        </p:nvSpPr>
        <p:spPr>
          <a:xfrm>
            <a:off x="1850877" y="3223504"/>
            <a:ext cx="1563697" cy="86177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Cloud</a:t>
            </a:r>
          </a:p>
        </p:txBody>
      </p:sp>
      <p:sp>
        <p:nvSpPr>
          <p:cNvPr id="8" name="TextBox 7">
            <a:extLst>
              <a:ext uri="{FF2B5EF4-FFF2-40B4-BE49-F238E27FC236}">
                <a16:creationId xmlns:a16="http://schemas.microsoft.com/office/drawing/2014/main" id="{E6A811A6-7320-DECD-57B5-31698EEF05A0}"/>
              </a:ext>
            </a:extLst>
          </p:cNvPr>
          <p:cNvSpPr txBox="1"/>
          <p:nvPr/>
        </p:nvSpPr>
        <p:spPr>
          <a:xfrm>
            <a:off x="4855503" y="3223504"/>
            <a:ext cx="2480999" cy="86177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Transformation</a:t>
            </a:r>
          </a:p>
        </p:txBody>
      </p:sp>
      <p:sp>
        <p:nvSpPr>
          <p:cNvPr id="9" name="TextBox 8">
            <a:extLst>
              <a:ext uri="{FF2B5EF4-FFF2-40B4-BE49-F238E27FC236}">
                <a16:creationId xmlns:a16="http://schemas.microsoft.com/office/drawing/2014/main" id="{FF171FF6-5126-91EE-EC9E-864E8C1DA1CC}"/>
              </a:ext>
            </a:extLst>
          </p:cNvPr>
          <p:cNvSpPr txBox="1"/>
          <p:nvPr/>
        </p:nvSpPr>
        <p:spPr>
          <a:xfrm>
            <a:off x="8318778" y="3223504"/>
            <a:ext cx="2480999" cy="86177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Transformation</a:t>
            </a:r>
          </a:p>
        </p:txBody>
      </p:sp>
      <p:grpSp>
        <p:nvGrpSpPr>
          <p:cNvPr id="49" name="Group 48">
            <a:extLst>
              <a:ext uri="{FF2B5EF4-FFF2-40B4-BE49-F238E27FC236}">
                <a16:creationId xmlns:a16="http://schemas.microsoft.com/office/drawing/2014/main" id="{CFA2F49D-5733-0B92-C383-58F36785569C}"/>
              </a:ext>
              <a:ext uri="{C183D7F6-B498-43B3-948B-1728B52AA6E4}">
                <adec:decorative xmlns:adec="http://schemas.microsoft.com/office/drawing/2017/decorative" val="1"/>
              </a:ext>
            </a:extLst>
          </p:cNvPr>
          <p:cNvGrpSpPr/>
          <p:nvPr/>
        </p:nvGrpSpPr>
        <p:grpSpPr>
          <a:xfrm>
            <a:off x="9330954" y="2729571"/>
            <a:ext cx="426221" cy="414187"/>
            <a:chOff x="9330954" y="2776706"/>
            <a:chExt cx="426221" cy="414187"/>
          </a:xfrm>
        </p:grpSpPr>
        <p:sp>
          <p:nvSpPr>
            <p:cNvPr id="29" name="Graphic 27">
              <a:extLst>
                <a:ext uri="{FF2B5EF4-FFF2-40B4-BE49-F238E27FC236}">
                  <a16:creationId xmlns:a16="http://schemas.microsoft.com/office/drawing/2014/main" id="{977AEA6C-CD0F-9E07-A35F-BAA8E8C43C54}"/>
                </a:ext>
              </a:extLst>
            </p:cNvPr>
            <p:cNvSpPr/>
            <p:nvPr/>
          </p:nvSpPr>
          <p:spPr>
            <a:xfrm>
              <a:off x="9330954" y="2776706"/>
              <a:ext cx="323276" cy="323118"/>
            </a:xfrm>
            <a:custGeom>
              <a:avLst/>
              <a:gdLst>
                <a:gd name="connsiteX0" fmla="*/ 149520 w 367392"/>
                <a:gd name="connsiteY0" fmla="*/ 0 h 367213"/>
                <a:gd name="connsiteX1" fmla="*/ 169919 w 367392"/>
                <a:gd name="connsiteY1" fmla="*/ 25929 h 367213"/>
                <a:gd name="connsiteX2" fmla="*/ 169919 w 367392"/>
                <a:gd name="connsiteY2" fmla="*/ 105518 h 367213"/>
                <a:gd name="connsiteX3" fmla="*/ 153471 w 367392"/>
                <a:gd name="connsiteY3" fmla="*/ 105518 h 367213"/>
                <a:gd name="connsiteX4" fmla="*/ 119403 w 367392"/>
                <a:gd name="connsiteY4" fmla="*/ 82556 h 367213"/>
                <a:gd name="connsiteX5" fmla="*/ 82663 w 367392"/>
                <a:gd name="connsiteY5" fmla="*/ 119295 h 367213"/>
                <a:gd name="connsiteX6" fmla="*/ 119403 w 367392"/>
                <a:gd name="connsiteY6" fmla="*/ 156034 h 367213"/>
                <a:gd name="connsiteX7" fmla="*/ 153471 w 367392"/>
                <a:gd name="connsiteY7" fmla="*/ 133072 h 367213"/>
                <a:gd name="connsiteX8" fmla="*/ 169919 w 367392"/>
                <a:gd name="connsiteY8" fmla="*/ 133072 h 367213"/>
                <a:gd name="connsiteX9" fmla="*/ 169919 w 367392"/>
                <a:gd name="connsiteY9" fmla="*/ 333262 h 367213"/>
                <a:gd name="connsiteX10" fmla="*/ 155541 w 367392"/>
                <a:gd name="connsiteY10" fmla="*/ 360095 h 367213"/>
                <a:gd name="connsiteX11" fmla="*/ 126896 w 367392"/>
                <a:gd name="connsiteY11" fmla="*/ 367213 h 367213"/>
                <a:gd name="connsiteX12" fmla="*/ 65231 w 367392"/>
                <a:gd name="connsiteY12" fmla="*/ 336564 h 367213"/>
                <a:gd name="connsiteX13" fmla="*/ 46510 w 367392"/>
                <a:gd name="connsiteY13" fmla="*/ 297306 h 367213"/>
                <a:gd name="connsiteX14" fmla="*/ 23188 w 367392"/>
                <a:gd name="connsiteY14" fmla="*/ 284638 h 367213"/>
                <a:gd name="connsiteX15" fmla="*/ 0 w 367392"/>
                <a:gd name="connsiteY15" fmla="*/ 228894 h 367213"/>
                <a:gd name="connsiteX16" fmla="*/ 3479 w 367392"/>
                <a:gd name="connsiteY16" fmla="*/ 192773 h 367213"/>
                <a:gd name="connsiteX17" fmla="*/ 80823 w 367392"/>
                <a:gd name="connsiteY17" fmla="*/ 192773 h 367213"/>
                <a:gd name="connsiteX18" fmla="*/ 105355 w 367392"/>
                <a:gd name="connsiteY18" fmla="*/ 213924 h 367213"/>
                <a:gd name="connsiteX19" fmla="*/ 82663 w 367392"/>
                <a:gd name="connsiteY19" fmla="*/ 247882 h 367213"/>
                <a:gd name="connsiteX20" fmla="*/ 119403 w 367392"/>
                <a:gd name="connsiteY20" fmla="*/ 284622 h 367213"/>
                <a:gd name="connsiteX21" fmla="*/ 156142 w 367392"/>
                <a:gd name="connsiteY21" fmla="*/ 247882 h 367213"/>
                <a:gd name="connsiteX22" fmla="*/ 133039 w 367392"/>
                <a:gd name="connsiteY22" fmla="*/ 213757 h 367213"/>
                <a:gd name="connsiteX23" fmla="*/ 80823 w 367392"/>
                <a:gd name="connsiteY23" fmla="*/ 165219 h 367213"/>
                <a:gd name="connsiteX24" fmla="*/ 19094 w 367392"/>
                <a:gd name="connsiteY24" fmla="*/ 165219 h 367213"/>
                <a:gd name="connsiteX25" fmla="*/ 26988 w 367392"/>
                <a:gd name="connsiteY25" fmla="*/ 160213 h 367213"/>
                <a:gd name="connsiteX26" fmla="*/ 28195 w 367392"/>
                <a:gd name="connsiteY26" fmla="*/ 159670 h 367213"/>
                <a:gd name="connsiteX27" fmla="*/ 24935 w 367392"/>
                <a:gd name="connsiteY27" fmla="*/ 138973 h 367213"/>
                <a:gd name="connsiteX28" fmla="*/ 30353 w 367392"/>
                <a:gd name="connsiteY28" fmla="*/ 98906 h 367213"/>
                <a:gd name="connsiteX29" fmla="*/ 49421 w 367392"/>
                <a:gd name="connsiteY29" fmla="*/ 66323 h 367213"/>
                <a:gd name="connsiteX30" fmla="*/ 69544 w 367392"/>
                <a:gd name="connsiteY30" fmla="*/ 55908 h 367213"/>
                <a:gd name="connsiteX31" fmla="*/ 94396 w 367392"/>
                <a:gd name="connsiteY31" fmla="*/ 18473 h 367213"/>
                <a:gd name="connsiteX32" fmla="*/ 149520 w 367392"/>
                <a:gd name="connsiteY32" fmla="*/ 0 h 367213"/>
                <a:gd name="connsiteX33" fmla="*/ 197473 w 367392"/>
                <a:gd name="connsiteY33" fmla="*/ 275437 h 367213"/>
                <a:gd name="connsiteX34" fmla="*/ 227783 w 367392"/>
                <a:gd name="connsiteY34" fmla="*/ 275437 h 367213"/>
                <a:gd name="connsiteX35" fmla="*/ 280137 w 367392"/>
                <a:gd name="connsiteY35" fmla="*/ 223083 h 367213"/>
                <a:gd name="connsiteX36" fmla="*/ 280137 w 367392"/>
                <a:gd name="connsiteY36" fmla="*/ 190102 h 367213"/>
                <a:gd name="connsiteX37" fmla="*/ 303099 w 367392"/>
                <a:gd name="connsiteY37" fmla="*/ 156034 h 367213"/>
                <a:gd name="connsiteX38" fmla="*/ 266360 w 367392"/>
                <a:gd name="connsiteY38" fmla="*/ 119295 h 367213"/>
                <a:gd name="connsiteX39" fmla="*/ 229620 w 367392"/>
                <a:gd name="connsiteY39" fmla="*/ 156034 h 367213"/>
                <a:gd name="connsiteX40" fmla="*/ 252582 w 367392"/>
                <a:gd name="connsiteY40" fmla="*/ 190102 h 367213"/>
                <a:gd name="connsiteX41" fmla="*/ 252582 w 367392"/>
                <a:gd name="connsiteY41" fmla="*/ 223083 h 367213"/>
                <a:gd name="connsiteX42" fmla="*/ 227783 w 367392"/>
                <a:gd name="connsiteY42" fmla="*/ 247882 h 367213"/>
                <a:gd name="connsiteX43" fmla="*/ 197473 w 367392"/>
                <a:gd name="connsiteY43" fmla="*/ 247882 h 367213"/>
                <a:gd name="connsiteX44" fmla="*/ 197473 w 367392"/>
                <a:gd name="connsiteY44" fmla="*/ 119424 h 367213"/>
                <a:gd name="connsiteX45" fmla="*/ 197473 w 367392"/>
                <a:gd name="connsiteY45" fmla="*/ 119295 h 367213"/>
                <a:gd name="connsiteX46" fmla="*/ 197473 w 367392"/>
                <a:gd name="connsiteY46" fmla="*/ 119165 h 367213"/>
                <a:gd name="connsiteX47" fmla="*/ 197473 w 367392"/>
                <a:gd name="connsiteY47" fmla="*/ 25929 h 367213"/>
                <a:gd name="connsiteX48" fmla="*/ 217873 w 367392"/>
                <a:gd name="connsiteY48" fmla="*/ 0 h 367213"/>
                <a:gd name="connsiteX49" fmla="*/ 272997 w 367392"/>
                <a:gd name="connsiteY49" fmla="*/ 18473 h 367213"/>
                <a:gd name="connsiteX50" fmla="*/ 297849 w 367392"/>
                <a:gd name="connsiteY50" fmla="*/ 55908 h 367213"/>
                <a:gd name="connsiteX51" fmla="*/ 317973 w 367392"/>
                <a:gd name="connsiteY51" fmla="*/ 66323 h 367213"/>
                <a:gd name="connsiteX52" fmla="*/ 337040 w 367392"/>
                <a:gd name="connsiteY52" fmla="*/ 98906 h 367213"/>
                <a:gd name="connsiteX53" fmla="*/ 342458 w 367392"/>
                <a:gd name="connsiteY53" fmla="*/ 138973 h 367213"/>
                <a:gd name="connsiteX54" fmla="*/ 339197 w 367392"/>
                <a:gd name="connsiteY54" fmla="*/ 159670 h 367213"/>
                <a:gd name="connsiteX55" fmla="*/ 340404 w 367392"/>
                <a:gd name="connsiteY55" fmla="*/ 160213 h 367213"/>
                <a:gd name="connsiteX56" fmla="*/ 356836 w 367392"/>
                <a:gd name="connsiteY56" fmla="*/ 175104 h 367213"/>
                <a:gd name="connsiteX57" fmla="*/ 367393 w 367392"/>
                <a:gd name="connsiteY57" fmla="*/ 228894 h 367213"/>
                <a:gd name="connsiteX58" fmla="*/ 344205 w 367392"/>
                <a:gd name="connsiteY58" fmla="*/ 284638 h 367213"/>
                <a:gd name="connsiteX59" fmla="*/ 320882 w 367392"/>
                <a:gd name="connsiteY59" fmla="*/ 297306 h 367213"/>
                <a:gd name="connsiteX60" fmla="*/ 302162 w 367392"/>
                <a:gd name="connsiteY60" fmla="*/ 336564 h 367213"/>
                <a:gd name="connsiteX61" fmla="*/ 240495 w 367392"/>
                <a:gd name="connsiteY61" fmla="*/ 367213 h 367213"/>
                <a:gd name="connsiteX62" fmla="*/ 211851 w 367392"/>
                <a:gd name="connsiteY62" fmla="*/ 360095 h 367213"/>
                <a:gd name="connsiteX63" fmla="*/ 197473 w 367392"/>
                <a:gd name="connsiteY63" fmla="*/ 333262 h 367213"/>
                <a:gd name="connsiteX64" fmla="*/ 197473 w 367392"/>
                <a:gd name="connsiteY64" fmla="*/ 275437 h 367213"/>
                <a:gd name="connsiteX65" fmla="*/ 110218 w 367392"/>
                <a:gd name="connsiteY65" fmla="*/ 119295 h 367213"/>
                <a:gd name="connsiteX66" fmla="*/ 119403 w 367392"/>
                <a:gd name="connsiteY66" fmla="*/ 110110 h 367213"/>
                <a:gd name="connsiteX67" fmla="*/ 128587 w 367392"/>
                <a:gd name="connsiteY67" fmla="*/ 119295 h 367213"/>
                <a:gd name="connsiteX68" fmla="*/ 119403 w 367392"/>
                <a:gd name="connsiteY68" fmla="*/ 128480 h 367213"/>
                <a:gd name="connsiteX69" fmla="*/ 110218 w 367392"/>
                <a:gd name="connsiteY69" fmla="*/ 119295 h 367213"/>
                <a:gd name="connsiteX70" fmla="*/ 119403 w 367392"/>
                <a:gd name="connsiteY70" fmla="*/ 238697 h 367213"/>
                <a:gd name="connsiteX71" fmla="*/ 110218 w 367392"/>
                <a:gd name="connsiteY71" fmla="*/ 247882 h 367213"/>
                <a:gd name="connsiteX72" fmla="*/ 119403 w 367392"/>
                <a:gd name="connsiteY72" fmla="*/ 257067 h 367213"/>
                <a:gd name="connsiteX73" fmla="*/ 128587 w 367392"/>
                <a:gd name="connsiteY73" fmla="*/ 247882 h 367213"/>
                <a:gd name="connsiteX74" fmla="*/ 119403 w 367392"/>
                <a:gd name="connsiteY74" fmla="*/ 238697 h 367213"/>
                <a:gd name="connsiteX75" fmla="*/ 257175 w 367392"/>
                <a:gd name="connsiteY75" fmla="*/ 156034 h 367213"/>
                <a:gd name="connsiteX76" fmla="*/ 266360 w 367392"/>
                <a:gd name="connsiteY76" fmla="*/ 165219 h 367213"/>
                <a:gd name="connsiteX77" fmla="*/ 275544 w 367392"/>
                <a:gd name="connsiteY77" fmla="*/ 156034 h 367213"/>
                <a:gd name="connsiteX78" fmla="*/ 266360 w 367392"/>
                <a:gd name="connsiteY78" fmla="*/ 146849 h 367213"/>
                <a:gd name="connsiteX79" fmla="*/ 257175 w 367392"/>
                <a:gd name="connsiteY79" fmla="*/ 156034 h 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7392" h="367213">
                  <a:moveTo>
                    <a:pt x="149520" y="0"/>
                  </a:moveTo>
                  <a:cubicBezTo>
                    <a:pt x="162520" y="0"/>
                    <a:pt x="169919" y="12930"/>
                    <a:pt x="169919" y="25929"/>
                  </a:cubicBezTo>
                  <a:lnTo>
                    <a:pt x="169919" y="105518"/>
                  </a:lnTo>
                  <a:lnTo>
                    <a:pt x="153471" y="105518"/>
                  </a:lnTo>
                  <a:cubicBezTo>
                    <a:pt x="148021" y="92053"/>
                    <a:pt x="134821" y="82556"/>
                    <a:pt x="119403" y="82556"/>
                  </a:cubicBezTo>
                  <a:cubicBezTo>
                    <a:pt x="99112" y="82556"/>
                    <a:pt x="82663" y="99004"/>
                    <a:pt x="82663" y="119295"/>
                  </a:cubicBezTo>
                  <a:cubicBezTo>
                    <a:pt x="82663" y="139585"/>
                    <a:pt x="99112" y="156034"/>
                    <a:pt x="119403" y="156034"/>
                  </a:cubicBezTo>
                  <a:cubicBezTo>
                    <a:pt x="134821" y="156034"/>
                    <a:pt x="148021" y="146536"/>
                    <a:pt x="153471" y="133072"/>
                  </a:cubicBezTo>
                  <a:lnTo>
                    <a:pt x="169919" y="133072"/>
                  </a:lnTo>
                  <a:lnTo>
                    <a:pt x="169919" y="333262"/>
                  </a:lnTo>
                  <a:cubicBezTo>
                    <a:pt x="169919" y="344213"/>
                    <a:pt x="165290" y="355104"/>
                    <a:pt x="155541" y="360095"/>
                  </a:cubicBezTo>
                  <a:cubicBezTo>
                    <a:pt x="147203" y="364364"/>
                    <a:pt x="137598" y="367213"/>
                    <a:pt x="126896" y="367213"/>
                  </a:cubicBezTo>
                  <a:cubicBezTo>
                    <a:pt x="99146" y="367213"/>
                    <a:pt x="78508" y="353175"/>
                    <a:pt x="65231" y="336564"/>
                  </a:cubicBezTo>
                  <a:cubicBezTo>
                    <a:pt x="55481" y="324366"/>
                    <a:pt x="49072" y="310029"/>
                    <a:pt x="46510" y="297306"/>
                  </a:cubicBezTo>
                  <a:cubicBezTo>
                    <a:pt x="39113" y="295157"/>
                    <a:pt x="30758" y="291132"/>
                    <a:pt x="23188" y="284638"/>
                  </a:cubicBezTo>
                  <a:cubicBezTo>
                    <a:pt x="10143" y="273447"/>
                    <a:pt x="0" y="255429"/>
                    <a:pt x="0" y="228894"/>
                  </a:cubicBezTo>
                  <a:cubicBezTo>
                    <a:pt x="0" y="215019"/>
                    <a:pt x="992" y="202935"/>
                    <a:pt x="3479" y="192773"/>
                  </a:cubicBezTo>
                  <a:lnTo>
                    <a:pt x="80823" y="192773"/>
                  </a:lnTo>
                  <a:cubicBezTo>
                    <a:pt x="93279" y="192773"/>
                    <a:pt x="103591" y="201958"/>
                    <a:pt x="105355" y="213924"/>
                  </a:cubicBezTo>
                  <a:cubicBezTo>
                    <a:pt x="92034" y="219441"/>
                    <a:pt x="82663" y="232568"/>
                    <a:pt x="82663" y="247882"/>
                  </a:cubicBezTo>
                  <a:cubicBezTo>
                    <a:pt x="82663" y="268173"/>
                    <a:pt x="99112" y="284622"/>
                    <a:pt x="119403" y="284622"/>
                  </a:cubicBezTo>
                  <a:cubicBezTo>
                    <a:pt x="139693" y="284622"/>
                    <a:pt x="156142" y="268173"/>
                    <a:pt x="156142" y="247882"/>
                  </a:cubicBezTo>
                  <a:cubicBezTo>
                    <a:pt x="156142" y="232410"/>
                    <a:pt x="146578" y="219172"/>
                    <a:pt x="133039" y="213757"/>
                  </a:cubicBezTo>
                  <a:cubicBezTo>
                    <a:pt x="131085" y="186625"/>
                    <a:pt x="108454" y="165219"/>
                    <a:pt x="80823" y="165219"/>
                  </a:cubicBezTo>
                  <a:lnTo>
                    <a:pt x="19094" y="165219"/>
                  </a:lnTo>
                  <a:cubicBezTo>
                    <a:pt x="21492" y="163237"/>
                    <a:pt x="24124" y="161565"/>
                    <a:pt x="26988" y="160213"/>
                  </a:cubicBezTo>
                  <a:cubicBezTo>
                    <a:pt x="27389" y="160026"/>
                    <a:pt x="27791" y="159844"/>
                    <a:pt x="28195" y="159670"/>
                  </a:cubicBezTo>
                  <a:cubicBezTo>
                    <a:pt x="26257" y="152926"/>
                    <a:pt x="25246" y="145883"/>
                    <a:pt x="24935" y="138973"/>
                  </a:cubicBezTo>
                  <a:cubicBezTo>
                    <a:pt x="24329" y="125476"/>
                    <a:pt x="26338" y="111414"/>
                    <a:pt x="30353" y="98906"/>
                  </a:cubicBezTo>
                  <a:cubicBezTo>
                    <a:pt x="34308" y="86583"/>
                    <a:pt x="40589" y="74610"/>
                    <a:pt x="49421" y="66323"/>
                  </a:cubicBezTo>
                  <a:cubicBezTo>
                    <a:pt x="54967" y="61119"/>
                    <a:pt x="61826" y="57184"/>
                    <a:pt x="69544" y="55908"/>
                  </a:cubicBezTo>
                  <a:cubicBezTo>
                    <a:pt x="73194" y="40480"/>
                    <a:pt x="82510" y="27726"/>
                    <a:pt x="94396" y="18473"/>
                  </a:cubicBezTo>
                  <a:cubicBezTo>
                    <a:pt x="109673" y="6581"/>
                    <a:pt x="129658" y="0"/>
                    <a:pt x="149520" y="0"/>
                  </a:cubicBezTo>
                  <a:close/>
                  <a:moveTo>
                    <a:pt x="197473" y="275437"/>
                  </a:moveTo>
                  <a:lnTo>
                    <a:pt x="227783" y="275437"/>
                  </a:lnTo>
                  <a:cubicBezTo>
                    <a:pt x="256697" y="275437"/>
                    <a:pt x="280137" y="251997"/>
                    <a:pt x="280137" y="223083"/>
                  </a:cubicBezTo>
                  <a:lnTo>
                    <a:pt x="280137" y="190102"/>
                  </a:lnTo>
                  <a:cubicBezTo>
                    <a:pt x="293602" y="184652"/>
                    <a:pt x="303099" y="171452"/>
                    <a:pt x="303099" y="156034"/>
                  </a:cubicBezTo>
                  <a:cubicBezTo>
                    <a:pt x="303099" y="135744"/>
                    <a:pt x="286651" y="119295"/>
                    <a:pt x="266360" y="119295"/>
                  </a:cubicBezTo>
                  <a:cubicBezTo>
                    <a:pt x="246068" y="119295"/>
                    <a:pt x="229620" y="135744"/>
                    <a:pt x="229620" y="156034"/>
                  </a:cubicBezTo>
                  <a:cubicBezTo>
                    <a:pt x="229620" y="171452"/>
                    <a:pt x="239117" y="184652"/>
                    <a:pt x="252582" y="190102"/>
                  </a:cubicBezTo>
                  <a:lnTo>
                    <a:pt x="252582" y="223083"/>
                  </a:lnTo>
                  <a:cubicBezTo>
                    <a:pt x="252582" y="236780"/>
                    <a:pt x="241480" y="247882"/>
                    <a:pt x="227783" y="247882"/>
                  </a:cubicBezTo>
                  <a:lnTo>
                    <a:pt x="197473" y="247882"/>
                  </a:lnTo>
                  <a:lnTo>
                    <a:pt x="197473" y="119424"/>
                  </a:lnTo>
                  <a:cubicBezTo>
                    <a:pt x="197473" y="119381"/>
                    <a:pt x="197473" y="119338"/>
                    <a:pt x="197473" y="119295"/>
                  </a:cubicBezTo>
                  <a:cubicBezTo>
                    <a:pt x="197473" y="119252"/>
                    <a:pt x="197473" y="119208"/>
                    <a:pt x="197473" y="119165"/>
                  </a:cubicBezTo>
                  <a:lnTo>
                    <a:pt x="197473" y="25929"/>
                  </a:lnTo>
                  <a:cubicBezTo>
                    <a:pt x="197473" y="12930"/>
                    <a:pt x="204873" y="0"/>
                    <a:pt x="217873" y="0"/>
                  </a:cubicBezTo>
                  <a:cubicBezTo>
                    <a:pt x="237734" y="0"/>
                    <a:pt x="257720" y="6581"/>
                    <a:pt x="272997" y="18473"/>
                  </a:cubicBezTo>
                  <a:cubicBezTo>
                    <a:pt x="284882" y="27726"/>
                    <a:pt x="294199" y="40480"/>
                    <a:pt x="297849" y="55908"/>
                  </a:cubicBezTo>
                  <a:cubicBezTo>
                    <a:pt x="305568" y="57184"/>
                    <a:pt x="312427" y="61119"/>
                    <a:pt x="317973" y="66323"/>
                  </a:cubicBezTo>
                  <a:cubicBezTo>
                    <a:pt x="326803" y="74610"/>
                    <a:pt x="333084" y="86583"/>
                    <a:pt x="337040" y="98906"/>
                  </a:cubicBezTo>
                  <a:cubicBezTo>
                    <a:pt x="341054" y="111414"/>
                    <a:pt x="343064" y="125476"/>
                    <a:pt x="342458" y="138973"/>
                  </a:cubicBezTo>
                  <a:cubicBezTo>
                    <a:pt x="342147" y="145883"/>
                    <a:pt x="341135" y="152926"/>
                    <a:pt x="339197" y="159670"/>
                  </a:cubicBezTo>
                  <a:cubicBezTo>
                    <a:pt x="339601" y="159844"/>
                    <a:pt x="340003" y="160026"/>
                    <a:pt x="340404" y="160213"/>
                  </a:cubicBezTo>
                  <a:cubicBezTo>
                    <a:pt x="347204" y="163421"/>
                    <a:pt x="352700" y="168441"/>
                    <a:pt x="356836" y="175104"/>
                  </a:cubicBezTo>
                  <a:cubicBezTo>
                    <a:pt x="364644" y="187681"/>
                    <a:pt x="367393" y="205805"/>
                    <a:pt x="367393" y="228894"/>
                  </a:cubicBezTo>
                  <a:cubicBezTo>
                    <a:pt x="367393" y="255429"/>
                    <a:pt x="357251" y="273447"/>
                    <a:pt x="344205" y="284638"/>
                  </a:cubicBezTo>
                  <a:cubicBezTo>
                    <a:pt x="336634" y="291132"/>
                    <a:pt x="328280" y="295157"/>
                    <a:pt x="320882" y="297306"/>
                  </a:cubicBezTo>
                  <a:cubicBezTo>
                    <a:pt x="318320" y="310029"/>
                    <a:pt x="311911" y="324366"/>
                    <a:pt x="302162" y="336564"/>
                  </a:cubicBezTo>
                  <a:cubicBezTo>
                    <a:pt x="288884" y="353175"/>
                    <a:pt x="268246" y="367213"/>
                    <a:pt x="240495" y="367213"/>
                  </a:cubicBezTo>
                  <a:cubicBezTo>
                    <a:pt x="229795" y="367213"/>
                    <a:pt x="220189" y="364364"/>
                    <a:pt x="211851" y="360095"/>
                  </a:cubicBezTo>
                  <a:cubicBezTo>
                    <a:pt x="202103" y="355104"/>
                    <a:pt x="197473" y="344213"/>
                    <a:pt x="197473" y="333262"/>
                  </a:cubicBezTo>
                  <a:lnTo>
                    <a:pt x="197473" y="275437"/>
                  </a:lnTo>
                  <a:close/>
                  <a:moveTo>
                    <a:pt x="110218" y="119295"/>
                  </a:moveTo>
                  <a:cubicBezTo>
                    <a:pt x="110218" y="114222"/>
                    <a:pt x="114330" y="110110"/>
                    <a:pt x="119403" y="110110"/>
                  </a:cubicBezTo>
                  <a:cubicBezTo>
                    <a:pt x="124475" y="110110"/>
                    <a:pt x="128587" y="114222"/>
                    <a:pt x="128587" y="119295"/>
                  </a:cubicBezTo>
                  <a:cubicBezTo>
                    <a:pt x="128587" y="124368"/>
                    <a:pt x="124475" y="128480"/>
                    <a:pt x="119403" y="128480"/>
                  </a:cubicBezTo>
                  <a:cubicBezTo>
                    <a:pt x="114330" y="128480"/>
                    <a:pt x="110218" y="124368"/>
                    <a:pt x="110218" y="119295"/>
                  </a:cubicBezTo>
                  <a:close/>
                  <a:moveTo>
                    <a:pt x="119403" y="238697"/>
                  </a:moveTo>
                  <a:cubicBezTo>
                    <a:pt x="114330" y="238697"/>
                    <a:pt x="110218" y="242810"/>
                    <a:pt x="110218" y="247882"/>
                  </a:cubicBezTo>
                  <a:cubicBezTo>
                    <a:pt x="110218" y="252954"/>
                    <a:pt x="114330" y="257067"/>
                    <a:pt x="119403" y="257067"/>
                  </a:cubicBezTo>
                  <a:cubicBezTo>
                    <a:pt x="124475" y="257067"/>
                    <a:pt x="128587" y="252954"/>
                    <a:pt x="128587" y="247882"/>
                  </a:cubicBezTo>
                  <a:cubicBezTo>
                    <a:pt x="128587" y="242810"/>
                    <a:pt x="124475" y="238697"/>
                    <a:pt x="119403" y="238697"/>
                  </a:cubicBezTo>
                  <a:close/>
                  <a:moveTo>
                    <a:pt x="257175" y="156034"/>
                  </a:moveTo>
                  <a:cubicBezTo>
                    <a:pt x="257175" y="161106"/>
                    <a:pt x="261288" y="165219"/>
                    <a:pt x="266360" y="165219"/>
                  </a:cubicBezTo>
                  <a:cubicBezTo>
                    <a:pt x="271431" y="165219"/>
                    <a:pt x="275544" y="161106"/>
                    <a:pt x="275544" y="156034"/>
                  </a:cubicBezTo>
                  <a:cubicBezTo>
                    <a:pt x="275544" y="150962"/>
                    <a:pt x="271431" y="146849"/>
                    <a:pt x="266360" y="146849"/>
                  </a:cubicBezTo>
                  <a:cubicBezTo>
                    <a:pt x="261288" y="146849"/>
                    <a:pt x="257175" y="150962"/>
                    <a:pt x="257175" y="156034"/>
                  </a:cubicBezTo>
                  <a:close/>
                </a:path>
              </a:pathLst>
            </a:custGeom>
            <a:gradFill>
              <a:gsLst>
                <a:gs pos="0">
                  <a:srgbClr val="8DC8E8"/>
                </a:gs>
                <a:gs pos="100000">
                  <a:srgbClr val="0078D4"/>
                </a:gs>
              </a:gsLst>
              <a:lin ang="2700000" scaled="0"/>
            </a:grad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Graphic 31">
              <a:extLst>
                <a:ext uri="{FF2B5EF4-FFF2-40B4-BE49-F238E27FC236}">
                  <a16:creationId xmlns:a16="http://schemas.microsoft.com/office/drawing/2014/main" id="{F6959669-C22C-596A-60FF-070E27DC8E94}"/>
                </a:ext>
              </a:extLst>
            </p:cNvPr>
            <p:cNvSpPr/>
            <p:nvPr/>
          </p:nvSpPr>
          <p:spPr>
            <a:xfrm>
              <a:off x="9492592" y="2926310"/>
              <a:ext cx="264583" cy="264583"/>
            </a:xfrm>
            <a:custGeom>
              <a:avLst/>
              <a:gdLst>
                <a:gd name="connsiteX0" fmla="*/ 175286 w 264583"/>
                <a:gd name="connsiteY0" fmla="*/ 0 h 264583"/>
                <a:gd name="connsiteX1" fmla="*/ 185118 w 264583"/>
                <a:gd name="connsiteY1" fmla="*/ 8576 h 264583"/>
                <a:gd name="connsiteX2" fmla="*/ 185208 w 264583"/>
                <a:gd name="connsiteY2" fmla="*/ 9922 h 264583"/>
                <a:gd name="connsiteX3" fmla="*/ 185215 w 264583"/>
                <a:gd name="connsiteY3" fmla="*/ 40681 h 264583"/>
                <a:gd name="connsiteX4" fmla="*/ 223914 w 264583"/>
                <a:gd name="connsiteY4" fmla="*/ 79430 h 264583"/>
                <a:gd name="connsiteX5" fmla="*/ 254661 w 264583"/>
                <a:gd name="connsiteY5" fmla="*/ 79440 h 264583"/>
                <a:gd name="connsiteX6" fmla="*/ 264583 w 264583"/>
                <a:gd name="connsiteY6" fmla="*/ 89362 h 264583"/>
                <a:gd name="connsiteX7" fmla="*/ 256008 w 264583"/>
                <a:gd name="connsiteY7" fmla="*/ 99193 h 264583"/>
                <a:gd name="connsiteX8" fmla="*/ 254661 w 264583"/>
                <a:gd name="connsiteY8" fmla="*/ 99284 h 264583"/>
                <a:gd name="connsiteX9" fmla="*/ 224896 w 264583"/>
                <a:gd name="connsiteY9" fmla="*/ 99272 h 264583"/>
                <a:gd name="connsiteX10" fmla="*/ 224896 w 264583"/>
                <a:gd name="connsiteY10" fmla="*/ 122423 h 264583"/>
                <a:gd name="connsiteX11" fmla="*/ 254661 w 264583"/>
                <a:gd name="connsiteY11" fmla="*/ 122435 h 264583"/>
                <a:gd name="connsiteX12" fmla="*/ 264493 w 264583"/>
                <a:gd name="connsiteY12" fmla="*/ 131011 h 264583"/>
                <a:gd name="connsiteX13" fmla="*/ 264583 w 264583"/>
                <a:gd name="connsiteY13" fmla="*/ 132356 h 264583"/>
                <a:gd name="connsiteX14" fmla="*/ 256008 w 264583"/>
                <a:gd name="connsiteY14" fmla="*/ 142188 h 264583"/>
                <a:gd name="connsiteX15" fmla="*/ 254661 w 264583"/>
                <a:gd name="connsiteY15" fmla="*/ 142278 h 264583"/>
                <a:gd name="connsiteX16" fmla="*/ 224896 w 264583"/>
                <a:gd name="connsiteY16" fmla="*/ 142266 h 264583"/>
                <a:gd name="connsiteX17" fmla="*/ 224896 w 264583"/>
                <a:gd name="connsiteY17" fmla="*/ 165418 h 264583"/>
                <a:gd name="connsiteX18" fmla="*/ 254661 w 264583"/>
                <a:gd name="connsiteY18" fmla="*/ 165429 h 264583"/>
                <a:gd name="connsiteX19" fmla="*/ 264493 w 264583"/>
                <a:gd name="connsiteY19" fmla="*/ 174006 h 264583"/>
                <a:gd name="connsiteX20" fmla="*/ 264583 w 264583"/>
                <a:gd name="connsiteY20" fmla="*/ 175351 h 264583"/>
                <a:gd name="connsiteX21" fmla="*/ 256008 w 264583"/>
                <a:gd name="connsiteY21" fmla="*/ 185183 h 264583"/>
                <a:gd name="connsiteX22" fmla="*/ 254661 w 264583"/>
                <a:gd name="connsiteY22" fmla="*/ 185273 h 264583"/>
                <a:gd name="connsiteX23" fmla="*/ 223890 w 264583"/>
                <a:gd name="connsiteY23" fmla="*/ 185272 h 264583"/>
                <a:gd name="connsiteX24" fmla="*/ 185215 w 264583"/>
                <a:gd name="connsiteY24" fmla="*/ 223902 h 264583"/>
                <a:gd name="connsiteX25" fmla="*/ 185208 w 264583"/>
                <a:gd name="connsiteY25" fmla="*/ 254661 h 264583"/>
                <a:gd name="connsiteX26" fmla="*/ 175286 w 264583"/>
                <a:gd name="connsiteY26" fmla="*/ 264583 h 264583"/>
                <a:gd name="connsiteX27" fmla="*/ 165455 w 264583"/>
                <a:gd name="connsiteY27" fmla="*/ 256008 h 264583"/>
                <a:gd name="connsiteX28" fmla="*/ 165365 w 264583"/>
                <a:gd name="connsiteY28" fmla="*/ 254661 h 264583"/>
                <a:gd name="connsiteX29" fmla="*/ 165365 w 264583"/>
                <a:gd name="connsiteY29" fmla="*/ 224883 h 264583"/>
                <a:gd name="connsiteX30" fmla="*/ 142200 w 264583"/>
                <a:gd name="connsiteY30" fmla="*/ 224883 h 264583"/>
                <a:gd name="connsiteX31" fmla="*/ 142214 w 264583"/>
                <a:gd name="connsiteY31" fmla="*/ 254661 h 264583"/>
                <a:gd name="connsiteX32" fmla="*/ 133638 w 264583"/>
                <a:gd name="connsiteY32" fmla="*/ 264493 h 264583"/>
                <a:gd name="connsiteX33" fmla="*/ 132292 w 264583"/>
                <a:gd name="connsiteY33" fmla="*/ 264583 h 264583"/>
                <a:gd name="connsiteX34" fmla="*/ 122460 w 264583"/>
                <a:gd name="connsiteY34" fmla="*/ 256008 h 264583"/>
                <a:gd name="connsiteX35" fmla="*/ 122370 w 264583"/>
                <a:gd name="connsiteY35" fmla="*/ 254661 h 264583"/>
                <a:gd name="connsiteX36" fmla="*/ 122357 w 264583"/>
                <a:gd name="connsiteY36" fmla="*/ 224883 h 264583"/>
                <a:gd name="connsiteX37" fmla="*/ 99219 w 264583"/>
                <a:gd name="connsiteY37" fmla="*/ 224883 h 264583"/>
                <a:gd name="connsiteX38" fmla="*/ 99219 w 264583"/>
                <a:gd name="connsiteY38" fmla="*/ 254661 h 264583"/>
                <a:gd name="connsiteX39" fmla="*/ 90643 w 264583"/>
                <a:gd name="connsiteY39" fmla="*/ 264493 h 264583"/>
                <a:gd name="connsiteX40" fmla="*/ 89297 w 264583"/>
                <a:gd name="connsiteY40" fmla="*/ 264583 h 264583"/>
                <a:gd name="connsiteX41" fmla="*/ 79466 w 264583"/>
                <a:gd name="connsiteY41" fmla="*/ 256008 h 264583"/>
                <a:gd name="connsiteX42" fmla="*/ 79375 w 264583"/>
                <a:gd name="connsiteY42" fmla="*/ 254661 h 264583"/>
                <a:gd name="connsiteX43" fmla="*/ 79381 w 264583"/>
                <a:gd name="connsiteY43" fmla="*/ 223905 h 264583"/>
                <a:gd name="connsiteX44" fmla="*/ 40680 w 264583"/>
                <a:gd name="connsiteY44" fmla="*/ 185208 h 264583"/>
                <a:gd name="connsiteX45" fmla="*/ 9922 w 264583"/>
                <a:gd name="connsiteY45" fmla="*/ 185208 h 264583"/>
                <a:gd name="connsiteX46" fmla="*/ 0 w 264583"/>
                <a:gd name="connsiteY46" fmla="*/ 175286 h 264583"/>
                <a:gd name="connsiteX47" fmla="*/ 8576 w 264583"/>
                <a:gd name="connsiteY47" fmla="*/ 165455 h 264583"/>
                <a:gd name="connsiteX48" fmla="*/ 9922 w 264583"/>
                <a:gd name="connsiteY48" fmla="*/ 165365 h 264583"/>
                <a:gd name="connsiteX49" fmla="*/ 39688 w 264583"/>
                <a:gd name="connsiteY49" fmla="*/ 165351 h 264583"/>
                <a:gd name="connsiteX50" fmla="*/ 39688 w 264583"/>
                <a:gd name="connsiteY50" fmla="*/ 142200 h 264583"/>
                <a:gd name="connsiteX51" fmla="*/ 9922 w 264583"/>
                <a:gd name="connsiteY51" fmla="*/ 142214 h 264583"/>
                <a:gd name="connsiteX52" fmla="*/ 91 w 264583"/>
                <a:gd name="connsiteY52" fmla="*/ 133638 h 264583"/>
                <a:gd name="connsiteX53" fmla="*/ 0 w 264583"/>
                <a:gd name="connsiteY53" fmla="*/ 132292 h 264583"/>
                <a:gd name="connsiteX54" fmla="*/ 8576 w 264583"/>
                <a:gd name="connsiteY54" fmla="*/ 122460 h 264583"/>
                <a:gd name="connsiteX55" fmla="*/ 9922 w 264583"/>
                <a:gd name="connsiteY55" fmla="*/ 122370 h 264583"/>
                <a:gd name="connsiteX56" fmla="*/ 39688 w 264583"/>
                <a:gd name="connsiteY56" fmla="*/ 122357 h 264583"/>
                <a:gd name="connsiteX57" fmla="*/ 39688 w 264583"/>
                <a:gd name="connsiteY57" fmla="*/ 99206 h 264583"/>
                <a:gd name="connsiteX58" fmla="*/ 9922 w 264583"/>
                <a:gd name="connsiteY58" fmla="*/ 99219 h 264583"/>
                <a:gd name="connsiteX59" fmla="*/ 91 w 264583"/>
                <a:gd name="connsiteY59" fmla="*/ 90643 h 264583"/>
                <a:gd name="connsiteX60" fmla="*/ 0 w 264583"/>
                <a:gd name="connsiteY60" fmla="*/ 89297 h 264583"/>
                <a:gd name="connsiteX61" fmla="*/ 8576 w 264583"/>
                <a:gd name="connsiteY61" fmla="*/ 79466 h 264583"/>
                <a:gd name="connsiteX62" fmla="*/ 9922 w 264583"/>
                <a:gd name="connsiteY62" fmla="*/ 79375 h 264583"/>
                <a:gd name="connsiteX63" fmla="*/ 40682 w 264583"/>
                <a:gd name="connsiteY63" fmla="*/ 79362 h 264583"/>
                <a:gd name="connsiteX64" fmla="*/ 79381 w 264583"/>
                <a:gd name="connsiteY64" fmla="*/ 40679 h 264583"/>
                <a:gd name="connsiteX65" fmla="*/ 79375 w 264583"/>
                <a:gd name="connsiteY65" fmla="*/ 9922 h 264583"/>
                <a:gd name="connsiteX66" fmla="*/ 89297 w 264583"/>
                <a:gd name="connsiteY66" fmla="*/ 0 h 264583"/>
                <a:gd name="connsiteX67" fmla="*/ 99128 w 264583"/>
                <a:gd name="connsiteY67" fmla="*/ 8576 h 264583"/>
                <a:gd name="connsiteX68" fmla="*/ 99219 w 264583"/>
                <a:gd name="connsiteY68" fmla="*/ 9922 h 264583"/>
                <a:gd name="connsiteX69" fmla="*/ 99219 w 264583"/>
                <a:gd name="connsiteY69" fmla="*/ 39674 h 264583"/>
                <a:gd name="connsiteX70" fmla="*/ 122357 w 264583"/>
                <a:gd name="connsiteY70" fmla="*/ 39674 h 264583"/>
                <a:gd name="connsiteX71" fmla="*/ 122370 w 264583"/>
                <a:gd name="connsiteY71" fmla="*/ 9922 h 264583"/>
                <a:gd name="connsiteX72" fmla="*/ 130945 w 264583"/>
                <a:gd name="connsiteY72" fmla="*/ 91 h 264583"/>
                <a:gd name="connsiteX73" fmla="*/ 132292 w 264583"/>
                <a:gd name="connsiteY73" fmla="*/ 0 h 264583"/>
                <a:gd name="connsiteX74" fmla="*/ 142124 w 264583"/>
                <a:gd name="connsiteY74" fmla="*/ 8576 h 264583"/>
                <a:gd name="connsiteX75" fmla="*/ 142214 w 264583"/>
                <a:gd name="connsiteY75" fmla="*/ 9922 h 264583"/>
                <a:gd name="connsiteX76" fmla="*/ 142200 w 264583"/>
                <a:gd name="connsiteY76" fmla="*/ 39674 h 264583"/>
                <a:gd name="connsiteX77" fmla="*/ 165365 w 264583"/>
                <a:gd name="connsiteY77" fmla="*/ 39674 h 264583"/>
                <a:gd name="connsiteX78" fmla="*/ 165365 w 264583"/>
                <a:gd name="connsiteY78" fmla="*/ 9922 h 264583"/>
                <a:gd name="connsiteX79" fmla="*/ 172649 w 264583"/>
                <a:gd name="connsiteY79" fmla="*/ 354 h 264583"/>
                <a:gd name="connsiteX80" fmla="*/ 173940 w 264583"/>
                <a:gd name="connsiteY80" fmla="*/ 91 h 264583"/>
                <a:gd name="connsiteX81" fmla="*/ 175286 w 264583"/>
                <a:gd name="connsiteY81" fmla="*/ 0 h 264583"/>
                <a:gd name="connsiteX82" fmla="*/ 132356 w 264583"/>
                <a:gd name="connsiteY82" fmla="*/ 92669 h 264583"/>
                <a:gd name="connsiteX83" fmla="*/ 92669 w 264583"/>
                <a:gd name="connsiteY83" fmla="*/ 132356 h 264583"/>
                <a:gd name="connsiteX84" fmla="*/ 132356 w 264583"/>
                <a:gd name="connsiteY84" fmla="*/ 172044 h 264583"/>
                <a:gd name="connsiteX85" fmla="*/ 172044 w 264583"/>
                <a:gd name="connsiteY85" fmla="*/ 132356 h 264583"/>
                <a:gd name="connsiteX86" fmla="*/ 132356 w 264583"/>
                <a:gd name="connsiteY86" fmla="*/ 92669 h 264583"/>
                <a:gd name="connsiteX87" fmla="*/ 132356 w 264583"/>
                <a:gd name="connsiteY87" fmla="*/ 112513 h 264583"/>
                <a:gd name="connsiteX88" fmla="*/ 152200 w 264583"/>
                <a:gd name="connsiteY88" fmla="*/ 132356 h 264583"/>
                <a:gd name="connsiteX89" fmla="*/ 132356 w 264583"/>
                <a:gd name="connsiteY89" fmla="*/ 152200 h 264583"/>
                <a:gd name="connsiteX90" fmla="*/ 112513 w 264583"/>
                <a:gd name="connsiteY90" fmla="*/ 132356 h 264583"/>
                <a:gd name="connsiteX91" fmla="*/ 132356 w 264583"/>
                <a:gd name="connsiteY91" fmla="*/ 112513 h 26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64583" h="264583">
                  <a:moveTo>
                    <a:pt x="175286" y="0"/>
                  </a:moveTo>
                  <a:cubicBezTo>
                    <a:pt x="180310" y="0"/>
                    <a:pt x="184461" y="3733"/>
                    <a:pt x="185118" y="8576"/>
                  </a:cubicBezTo>
                  <a:lnTo>
                    <a:pt x="185208" y="9922"/>
                  </a:lnTo>
                  <a:lnTo>
                    <a:pt x="185215" y="40681"/>
                  </a:lnTo>
                  <a:cubicBezTo>
                    <a:pt x="204668" y="44633"/>
                    <a:pt x="219987" y="59968"/>
                    <a:pt x="223914" y="79430"/>
                  </a:cubicBezTo>
                  <a:lnTo>
                    <a:pt x="254661" y="79440"/>
                  </a:lnTo>
                  <a:cubicBezTo>
                    <a:pt x="260141" y="79440"/>
                    <a:pt x="264583" y="83882"/>
                    <a:pt x="264583" y="89362"/>
                  </a:cubicBezTo>
                  <a:cubicBezTo>
                    <a:pt x="264583" y="94385"/>
                    <a:pt x="260850" y="98536"/>
                    <a:pt x="256008" y="99193"/>
                  </a:cubicBezTo>
                  <a:lnTo>
                    <a:pt x="254661" y="99284"/>
                  </a:lnTo>
                  <a:lnTo>
                    <a:pt x="224896" y="99272"/>
                  </a:lnTo>
                  <a:lnTo>
                    <a:pt x="224896" y="122423"/>
                  </a:lnTo>
                  <a:lnTo>
                    <a:pt x="254661" y="122435"/>
                  </a:lnTo>
                  <a:cubicBezTo>
                    <a:pt x="259685" y="122435"/>
                    <a:pt x="263836" y="126168"/>
                    <a:pt x="264493" y="131011"/>
                  </a:cubicBezTo>
                  <a:lnTo>
                    <a:pt x="264583" y="132356"/>
                  </a:lnTo>
                  <a:cubicBezTo>
                    <a:pt x="264583" y="137380"/>
                    <a:pt x="260850" y="141531"/>
                    <a:pt x="256008" y="142188"/>
                  </a:cubicBezTo>
                  <a:lnTo>
                    <a:pt x="254661" y="142278"/>
                  </a:lnTo>
                  <a:lnTo>
                    <a:pt x="224896" y="142266"/>
                  </a:lnTo>
                  <a:lnTo>
                    <a:pt x="224896" y="165418"/>
                  </a:lnTo>
                  <a:lnTo>
                    <a:pt x="254661" y="165429"/>
                  </a:lnTo>
                  <a:cubicBezTo>
                    <a:pt x="259685" y="165429"/>
                    <a:pt x="263836" y="169163"/>
                    <a:pt x="264493" y="174006"/>
                  </a:cubicBezTo>
                  <a:lnTo>
                    <a:pt x="264583" y="175351"/>
                  </a:lnTo>
                  <a:cubicBezTo>
                    <a:pt x="264583" y="180374"/>
                    <a:pt x="260850" y="184526"/>
                    <a:pt x="256008" y="185183"/>
                  </a:cubicBezTo>
                  <a:lnTo>
                    <a:pt x="254661" y="185273"/>
                  </a:lnTo>
                  <a:lnTo>
                    <a:pt x="223890" y="185272"/>
                  </a:lnTo>
                  <a:cubicBezTo>
                    <a:pt x="219924" y="204678"/>
                    <a:pt x="204629" y="219959"/>
                    <a:pt x="185215" y="223902"/>
                  </a:cubicBezTo>
                  <a:lnTo>
                    <a:pt x="185208" y="254661"/>
                  </a:lnTo>
                  <a:cubicBezTo>
                    <a:pt x="185208" y="260141"/>
                    <a:pt x="180766" y="264583"/>
                    <a:pt x="175286" y="264583"/>
                  </a:cubicBezTo>
                  <a:cubicBezTo>
                    <a:pt x="170263" y="264583"/>
                    <a:pt x="166112" y="260850"/>
                    <a:pt x="165455" y="256008"/>
                  </a:cubicBezTo>
                  <a:lnTo>
                    <a:pt x="165365" y="254661"/>
                  </a:lnTo>
                  <a:lnTo>
                    <a:pt x="165365" y="224883"/>
                  </a:lnTo>
                  <a:lnTo>
                    <a:pt x="142200" y="224883"/>
                  </a:lnTo>
                  <a:lnTo>
                    <a:pt x="142214" y="254661"/>
                  </a:lnTo>
                  <a:cubicBezTo>
                    <a:pt x="142214" y="259685"/>
                    <a:pt x="138480" y="263836"/>
                    <a:pt x="133638" y="264493"/>
                  </a:cubicBezTo>
                  <a:lnTo>
                    <a:pt x="132292" y="264583"/>
                  </a:lnTo>
                  <a:cubicBezTo>
                    <a:pt x="127269" y="264583"/>
                    <a:pt x="123117" y="260850"/>
                    <a:pt x="122460" y="256008"/>
                  </a:cubicBezTo>
                  <a:lnTo>
                    <a:pt x="122370" y="254661"/>
                  </a:lnTo>
                  <a:lnTo>
                    <a:pt x="122357" y="224883"/>
                  </a:lnTo>
                  <a:lnTo>
                    <a:pt x="99219" y="224883"/>
                  </a:lnTo>
                  <a:lnTo>
                    <a:pt x="99219" y="254661"/>
                  </a:lnTo>
                  <a:cubicBezTo>
                    <a:pt x="99219" y="259685"/>
                    <a:pt x="95486" y="263836"/>
                    <a:pt x="90643" y="264493"/>
                  </a:cubicBezTo>
                  <a:lnTo>
                    <a:pt x="89297" y="264583"/>
                  </a:lnTo>
                  <a:cubicBezTo>
                    <a:pt x="84274" y="264583"/>
                    <a:pt x="80123" y="260850"/>
                    <a:pt x="79466" y="256008"/>
                  </a:cubicBezTo>
                  <a:lnTo>
                    <a:pt x="79375" y="254661"/>
                  </a:lnTo>
                  <a:lnTo>
                    <a:pt x="79381" y="223905"/>
                  </a:lnTo>
                  <a:cubicBezTo>
                    <a:pt x="59940" y="219961"/>
                    <a:pt x="44626" y="204649"/>
                    <a:pt x="40680" y="185208"/>
                  </a:cubicBezTo>
                  <a:lnTo>
                    <a:pt x="9922" y="185208"/>
                  </a:lnTo>
                  <a:cubicBezTo>
                    <a:pt x="4442" y="185208"/>
                    <a:pt x="0" y="180766"/>
                    <a:pt x="0" y="175286"/>
                  </a:cubicBezTo>
                  <a:cubicBezTo>
                    <a:pt x="0" y="170263"/>
                    <a:pt x="3733" y="166112"/>
                    <a:pt x="8576" y="165455"/>
                  </a:cubicBezTo>
                  <a:lnTo>
                    <a:pt x="9922" y="165365"/>
                  </a:lnTo>
                  <a:lnTo>
                    <a:pt x="39688" y="165351"/>
                  </a:lnTo>
                  <a:lnTo>
                    <a:pt x="39688" y="142200"/>
                  </a:lnTo>
                  <a:lnTo>
                    <a:pt x="9922" y="142214"/>
                  </a:lnTo>
                  <a:cubicBezTo>
                    <a:pt x="4899" y="142214"/>
                    <a:pt x="748" y="138480"/>
                    <a:pt x="91" y="133638"/>
                  </a:cubicBezTo>
                  <a:lnTo>
                    <a:pt x="0" y="132292"/>
                  </a:lnTo>
                  <a:cubicBezTo>
                    <a:pt x="0" y="127269"/>
                    <a:pt x="3733" y="123117"/>
                    <a:pt x="8576" y="122460"/>
                  </a:cubicBezTo>
                  <a:lnTo>
                    <a:pt x="9922" y="122370"/>
                  </a:lnTo>
                  <a:lnTo>
                    <a:pt x="39688" y="122357"/>
                  </a:lnTo>
                  <a:lnTo>
                    <a:pt x="39688" y="99206"/>
                  </a:lnTo>
                  <a:lnTo>
                    <a:pt x="9922" y="99219"/>
                  </a:lnTo>
                  <a:cubicBezTo>
                    <a:pt x="4899" y="99219"/>
                    <a:pt x="748" y="95486"/>
                    <a:pt x="91" y="90643"/>
                  </a:cubicBezTo>
                  <a:lnTo>
                    <a:pt x="0" y="89297"/>
                  </a:lnTo>
                  <a:cubicBezTo>
                    <a:pt x="0" y="84274"/>
                    <a:pt x="3733" y="80123"/>
                    <a:pt x="8576" y="79466"/>
                  </a:cubicBezTo>
                  <a:lnTo>
                    <a:pt x="9922" y="79375"/>
                  </a:lnTo>
                  <a:lnTo>
                    <a:pt x="40682" y="79362"/>
                  </a:lnTo>
                  <a:cubicBezTo>
                    <a:pt x="44633" y="59928"/>
                    <a:pt x="59944" y="44622"/>
                    <a:pt x="79381" y="40679"/>
                  </a:cubicBezTo>
                  <a:lnTo>
                    <a:pt x="79375" y="9922"/>
                  </a:lnTo>
                  <a:cubicBezTo>
                    <a:pt x="79375" y="4442"/>
                    <a:pt x="83817" y="0"/>
                    <a:pt x="89297" y="0"/>
                  </a:cubicBezTo>
                  <a:cubicBezTo>
                    <a:pt x="94320" y="0"/>
                    <a:pt x="98471" y="3733"/>
                    <a:pt x="99128" y="8576"/>
                  </a:cubicBezTo>
                  <a:lnTo>
                    <a:pt x="99219" y="9922"/>
                  </a:lnTo>
                  <a:lnTo>
                    <a:pt x="99219" y="39674"/>
                  </a:lnTo>
                  <a:lnTo>
                    <a:pt x="122357" y="39674"/>
                  </a:lnTo>
                  <a:lnTo>
                    <a:pt x="122370" y="9922"/>
                  </a:lnTo>
                  <a:cubicBezTo>
                    <a:pt x="122370" y="4899"/>
                    <a:pt x="126103" y="748"/>
                    <a:pt x="130945" y="91"/>
                  </a:cubicBezTo>
                  <a:lnTo>
                    <a:pt x="132292" y="0"/>
                  </a:lnTo>
                  <a:cubicBezTo>
                    <a:pt x="137315" y="0"/>
                    <a:pt x="141466" y="3733"/>
                    <a:pt x="142124" y="8576"/>
                  </a:cubicBezTo>
                  <a:lnTo>
                    <a:pt x="142214" y="9922"/>
                  </a:lnTo>
                  <a:lnTo>
                    <a:pt x="142200" y="39674"/>
                  </a:lnTo>
                  <a:lnTo>
                    <a:pt x="165365" y="39674"/>
                  </a:lnTo>
                  <a:lnTo>
                    <a:pt x="165365" y="9922"/>
                  </a:lnTo>
                  <a:cubicBezTo>
                    <a:pt x="165365" y="5355"/>
                    <a:pt x="168450" y="1510"/>
                    <a:pt x="172649" y="354"/>
                  </a:cubicBezTo>
                  <a:lnTo>
                    <a:pt x="173940" y="91"/>
                  </a:lnTo>
                  <a:lnTo>
                    <a:pt x="175286" y="0"/>
                  </a:lnTo>
                  <a:close/>
                  <a:moveTo>
                    <a:pt x="132356" y="92669"/>
                  </a:moveTo>
                  <a:cubicBezTo>
                    <a:pt x="110438" y="92669"/>
                    <a:pt x="92669" y="110438"/>
                    <a:pt x="92669" y="132356"/>
                  </a:cubicBezTo>
                  <a:cubicBezTo>
                    <a:pt x="92669" y="154276"/>
                    <a:pt x="110438" y="172044"/>
                    <a:pt x="132356" y="172044"/>
                  </a:cubicBezTo>
                  <a:cubicBezTo>
                    <a:pt x="154276" y="172044"/>
                    <a:pt x="172044" y="154276"/>
                    <a:pt x="172044" y="132356"/>
                  </a:cubicBezTo>
                  <a:cubicBezTo>
                    <a:pt x="172044" y="110438"/>
                    <a:pt x="154276" y="92669"/>
                    <a:pt x="132356" y="92669"/>
                  </a:cubicBezTo>
                  <a:close/>
                  <a:moveTo>
                    <a:pt x="132356" y="112513"/>
                  </a:moveTo>
                  <a:cubicBezTo>
                    <a:pt x="143317" y="112513"/>
                    <a:pt x="152200" y="121397"/>
                    <a:pt x="152200" y="132356"/>
                  </a:cubicBezTo>
                  <a:cubicBezTo>
                    <a:pt x="152200" y="143317"/>
                    <a:pt x="143317" y="152200"/>
                    <a:pt x="132356" y="152200"/>
                  </a:cubicBezTo>
                  <a:cubicBezTo>
                    <a:pt x="121397" y="152200"/>
                    <a:pt x="112513" y="143317"/>
                    <a:pt x="112513" y="132356"/>
                  </a:cubicBezTo>
                  <a:cubicBezTo>
                    <a:pt x="112513" y="121397"/>
                    <a:pt x="121397" y="112513"/>
                    <a:pt x="132356" y="112513"/>
                  </a:cubicBezTo>
                  <a:close/>
                </a:path>
              </a:pathLst>
            </a:custGeom>
            <a:gradFill>
              <a:gsLst>
                <a:gs pos="0">
                  <a:srgbClr val="C5B4E3"/>
                </a:gs>
                <a:gs pos="100000">
                  <a:srgbClr val="D59ED7"/>
                </a:gs>
              </a:gsLst>
              <a:lin ang="2700000" scaled="0"/>
            </a:gradFill>
            <a:ln w="13097" cap="flat">
              <a:noFill/>
              <a:prstDash val="solid"/>
              <a:miter/>
            </a:ln>
            <a:effectLst>
              <a:outerShdw blurRad="127000" sx="102000" sy="102000" algn="ctr" rotWithShape="0">
                <a:prstClr val="black"/>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7B5F82AD-0432-C142-C5BB-772B7A3BE855}"/>
              </a:ext>
              <a:ext uri="{C183D7F6-B498-43B3-948B-1728B52AA6E4}">
                <adec:decorative xmlns:adec="http://schemas.microsoft.com/office/drawing/2017/decorative" val="1"/>
              </a:ext>
            </a:extLst>
          </p:cNvPr>
          <p:cNvGrpSpPr/>
          <p:nvPr/>
        </p:nvGrpSpPr>
        <p:grpSpPr>
          <a:xfrm>
            <a:off x="2425639" y="2750719"/>
            <a:ext cx="468876" cy="395206"/>
            <a:chOff x="2425639" y="2797854"/>
            <a:chExt cx="468876" cy="395206"/>
          </a:xfrm>
        </p:grpSpPr>
        <p:sp>
          <p:nvSpPr>
            <p:cNvPr id="20" name="Graphic 18">
              <a:extLst>
                <a:ext uri="{FF2B5EF4-FFF2-40B4-BE49-F238E27FC236}">
                  <a16:creationId xmlns:a16="http://schemas.microsoft.com/office/drawing/2014/main" id="{A5C0E82F-C109-7A61-6649-4D8DC3FF9A0C}"/>
                </a:ext>
              </a:extLst>
            </p:cNvPr>
            <p:cNvSpPr/>
            <p:nvPr/>
          </p:nvSpPr>
          <p:spPr>
            <a:xfrm>
              <a:off x="2425639" y="2797854"/>
              <a:ext cx="417404" cy="272917"/>
            </a:xfrm>
            <a:custGeom>
              <a:avLst/>
              <a:gdLst>
                <a:gd name="connsiteX0" fmla="*/ 63949 w 305140"/>
                <a:gd name="connsiteY0" fmla="*/ 74329 h 199514"/>
                <a:gd name="connsiteX1" fmla="*/ 152570 w 305140"/>
                <a:gd name="connsiteY1" fmla="*/ 0 h 199514"/>
                <a:gd name="connsiteX2" fmla="*/ 241192 w 305140"/>
                <a:gd name="connsiteY2" fmla="*/ 74329 h 199514"/>
                <a:gd name="connsiteX3" fmla="*/ 242547 w 305140"/>
                <a:gd name="connsiteY3" fmla="*/ 74329 h 199514"/>
                <a:gd name="connsiteX4" fmla="*/ 305140 w 305140"/>
                <a:gd name="connsiteY4" fmla="*/ 136922 h 199514"/>
                <a:gd name="connsiteX5" fmla="*/ 242547 w 305140"/>
                <a:gd name="connsiteY5" fmla="*/ 199515 h 199514"/>
                <a:gd name="connsiteX6" fmla="*/ 62593 w 305140"/>
                <a:gd name="connsiteY6" fmla="*/ 199515 h 199514"/>
                <a:gd name="connsiteX7" fmla="*/ 0 w 305140"/>
                <a:gd name="connsiteY7" fmla="*/ 136922 h 199514"/>
                <a:gd name="connsiteX8" fmla="*/ 62593 w 305140"/>
                <a:gd name="connsiteY8" fmla="*/ 74329 h 199514"/>
                <a:gd name="connsiteX9" fmla="*/ 63949 w 305140"/>
                <a:gd name="connsiteY9" fmla="*/ 74329 h 19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140" h="199514">
                  <a:moveTo>
                    <a:pt x="63949" y="74329"/>
                  </a:moveTo>
                  <a:cubicBezTo>
                    <a:pt x="71371" y="31966"/>
                    <a:pt x="108357" y="0"/>
                    <a:pt x="152570" y="0"/>
                  </a:cubicBezTo>
                  <a:cubicBezTo>
                    <a:pt x="196782" y="0"/>
                    <a:pt x="233769" y="31966"/>
                    <a:pt x="241192" y="74329"/>
                  </a:cubicBezTo>
                  <a:lnTo>
                    <a:pt x="242547" y="74329"/>
                  </a:lnTo>
                  <a:cubicBezTo>
                    <a:pt x="277116" y="74329"/>
                    <a:pt x="305140" y="102353"/>
                    <a:pt x="305140" y="136922"/>
                  </a:cubicBezTo>
                  <a:cubicBezTo>
                    <a:pt x="305140" y="171490"/>
                    <a:pt x="277116" y="199515"/>
                    <a:pt x="242547" y="199515"/>
                  </a:cubicBezTo>
                  <a:lnTo>
                    <a:pt x="62593" y="199515"/>
                  </a:lnTo>
                  <a:cubicBezTo>
                    <a:pt x="28024" y="199515"/>
                    <a:pt x="0" y="171490"/>
                    <a:pt x="0" y="136922"/>
                  </a:cubicBezTo>
                  <a:cubicBezTo>
                    <a:pt x="0" y="102353"/>
                    <a:pt x="28024" y="74329"/>
                    <a:pt x="62593" y="74329"/>
                  </a:cubicBezTo>
                  <a:lnTo>
                    <a:pt x="63949" y="74329"/>
                  </a:lnTo>
                  <a:close/>
                </a:path>
              </a:pathLst>
            </a:custGeom>
            <a:gradFill>
              <a:gsLst>
                <a:gs pos="0">
                  <a:srgbClr val="8DC8E8"/>
                </a:gs>
                <a:gs pos="100000">
                  <a:srgbClr val="0078D4"/>
                </a:gs>
              </a:gsLst>
              <a:lin ang="2700000" scaled="0"/>
            </a:gradFill>
            <a:ln w="182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Graphic 34">
              <a:extLst>
                <a:ext uri="{FF2B5EF4-FFF2-40B4-BE49-F238E27FC236}">
                  <a16:creationId xmlns:a16="http://schemas.microsoft.com/office/drawing/2014/main" id="{CE63F58B-BB8E-8101-4B3B-E51E4B9B91BB}"/>
                </a:ext>
              </a:extLst>
            </p:cNvPr>
            <p:cNvSpPr/>
            <p:nvPr/>
          </p:nvSpPr>
          <p:spPr>
            <a:xfrm>
              <a:off x="2653872" y="2952288"/>
              <a:ext cx="240643" cy="240772"/>
            </a:xfrm>
            <a:custGeom>
              <a:avLst/>
              <a:gdLst>
                <a:gd name="connsiteX0" fmla="*/ 211402 w 248708"/>
                <a:gd name="connsiteY0" fmla="*/ 31089 h 248841"/>
                <a:gd name="connsiteX1" fmla="*/ 180314 w 248708"/>
                <a:gd name="connsiteY1" fmla="*/ 62177 h 248841"/>
                <a:gd name="connsiteX2" fmla="*/ 173950 w 248708"/>
                <a:gd name="connsiteY2" fmla="*/ 61525 h 248841"/>
                <a:gd name="connsiteX3" fmla="*/ 158035 w 248708"/>
                <a:gd name="connsiteY3" fmla="*/ 87857 h 248841"/>
                <a:gd name="connsiteX4" fmla="*/ 174096 w 248708"/>
                <a:gd name="connsiteY4" fmla="*/ 124460 h 248841"/>
                <a:gd name="connsiteX5" fmla="*/ 174092 w 248708"/>
                <a:gd name="connsiteY5" fmla="*/ 125049 h 248841"/>
                <a:gd name="connsiteX6" fmla="*/ 174091 w 248708"/>
                <a:gd name="connsiteY6" fmla="*/ 125185 h 248841"/>
                <a:gd name="connsiteX7" fmla="*/ 190211 w 248708"/>
                <a:gd name="connsiteY7" fmla="*/ 128428 h 248841"/>
                <a:gd name="connsiteX8" fmla="*/ 217620 w 248708"/>
                <a:gd name="connsiteY8" fmla="*/ 112025 h 248841"/>
                <a:gd name="connsiteX9" fmla="*/ 248708 w 248708"/>
                <a:gd name="connsiteY9" fmla="*/ 143113 h 248841"/>
                <a:gd name="connsiteX10" fmla="*/ 217620 w 248708"/>
                <a:gd name="connsiteY10" fmla="*/ 174202 h 248841"/>
                <a:gd name="connsiteX11" fmla="*/ 186743 w 248708"/>
                <a:gd name="connsiteY11" fmla="*/ 146757 h 248841"/>
                <a:gd name="connsiteX12" fmla="*/ 170339 w 248708"/>
                <a:gd name="connsiteY12" fmla="*/ 143458 h 248841"/>
                <a:gd name="connsiteX13" fmla="*/ 148662 w 248708"/>
                <a:gd name="connsiteY13" fmla="*/ 167868 h 248841"/>
                <a:gd name="connsiteX14" fmla="*/ 154818 w 248708"/>
                <a:gd name="connsiteY14" fmla="*/ 186671 h 248841"/>
                <a:gd name="connsiteX15" fmla="*/ 155091 w 248708"/>
                <a:gd name="connsiteY15" fmla="*/ 186667 h 248841"/>
                <a:gd name="connsiteX16" fmla="*/ 155443 w 248708"/>
                <a:gd name="connsiteY16" fmla="*/ 186664 h 248841"/>
                <a:gd name="connsiteX17" fmla="*/ 186531 w 248708"/>
                <a:gd name="connsiteY17" fmla="*/ 217753 h 248841"/>
                <a:gd name="connsiteX18" fmla="*/ 155443 w 248708"/>
                <a:gd name="connsiteY18" fmla="*/ 248842 h 248841"/>
                <a:gd name="connsiteX19" fmla="*/ 124354 w 248708"/>
                <a:gd name="connsiteY19" fmla="*/ 217753 h 248841"/>
                <a:gd name="connsiteX20" fmla="*/ 137139 w 248708"/>
                <a:gd name="connsiteY20" fmla="*/ 192621 h 248841"/>
                <a:gd name="connsiteX21" fmla="*/ 130965 w 248708"/>
                <a:gd name="connsiteY21" fmla="*/ 173766 h 248841"/>
                <a:gd name="connsiteX22" fmla="*/ 124354 w 248708"/>
                <a:gd name="connsiteY22" fmla="*/ 174202 h 248841"/>
                <a:gd name="connsiteX23" fmla="*/ 84302 w 248708"/>
                <a:gd name="connsiteY23" fmla="*/ 153963 h 248841"/>
                <a:gd name="connsiteX24" fmla="*/ 61985 w 248708"/>
                <a:gd name="connsiteY24" fmla="*/ 164507 h 248841"/>
                <a:gd name="connsiteX25" fmla="*/ 62177 w 248708"/>
                <a:gd name="connsiteY25" fmla="*/ 167984 h 248841"/>
                <a:gd name="connsiteX26" fmla="*/ 31089 w 248708"/>
                <a:gd name="connsiteY26" fmla="*/ 199072 h 248841"/>
                <a:gd name="connsiteX27" fmla="*/ 0 w 248708"/>
                <a:gd name="connsiteY27" fmla="*/ 167984 h 248841"/>
                <a:gd name="connsiteX28" fmla="*/ 31089 w 248708"/>
                <a:gd name="connsiteY28" fmla="*/ 136895 h 248841"/>
                <a:gd name="connsiteX29" fmla="*/ 54428 w 248708"/>
                <a:gd name="connsiteY29" fmla="*/ 147447 h 248841"/>
                <a:gd name="connsiteX30" fmla="*/ 76243 w 248708"/>
                <a:gd name="connsiteY30" fmla="*/ 137140 h 248841"/>
                <a:gd name="connsiteX31" fmla="*/ 74613 w 248708"/>
                <a:gd name="connsiteY31" fmla="*/ 124460 h 248841"/>
                <a:gd name="connsiteX32" fmla="*/ 85997 w 248708"/>
                <a:gd name="connsiteY32" fmla="*/ 92788 h 248841"/>
                <a:gd name="connsiteX33" fmla="*/ 73665 w 248708"/>
                <a:gd name="connsiteY33" fmla="*/ 78745 h 248841"/>
                <a:gd name="connsiteX34" fmla="*/ 62177 w 248708"/>
                <a:gd name="connsiteY34" fmla="*/ 80936 h 248841"/>
                <a:gd name="connsiteX35" fmla="*/ 31089 w 248708"/>
                <a:gd name="connsiteY35" fmla="*/ 49848 h 248841"/>
                <a:gd name="connsiteX36" fmla="*/ 62177 w 248708"/>
                <a:gd name="connsiteY36" fmla="*/ 18759 h 248841"/>
                <a:gd name="connsiteX37" fmla="*/ 93266 w 248708"/>
                <a:gd name="connsiteY37" fmla="*/ 49848 h 248841"/>
                <a:gd name="connsiteX38" fmla="*/ 88138 w 248708"/>
                <a:gd name="connsiteY38" fmla="*/ 66957 h 248841"/>
                <a:gd name="connsiteX39" fmla="*/ 100361 w 248708"/>
                <a:gd name="connsiteY39" fmla="*/ 80877 h 248841"/>
                <a:gd name="connsiteX40" fmla="*/ 124354 w 248708"/>
                <a:gd name="connsiteY40" fmla="*/ 74719 h 248841"/>
                <a:gd name="connsiteX41" fmla="*/ 142190 w 248708"/>
                <a:gd name="connsiteY41" fmla="*/ 78012 h 248841"/>
                <a:gd name="connsiteX42" fmla="*/ 157674 w 248708"/>
                <a:gd name="connsiteY42" fmla="*/ 52394 h 248841"/>
                <a:gd name="connsiteX43" fmla="*/ 149225 w 248708"/>
                <a:gd name="connsiteY43" fmla="*/ 31089 h 248841"/>
                <a:gd name="connsiteX44" fmla="*/ 180314 w 248708"/>
                <a:gd name="connsiteY44" fmla="*/ 0 h 248841"/>
                <a:gd name="connsiteX45" fmla="*/ 211402 w 248708"/>
                <a:gd name="connsiteY45" fmla="*/ 31089 h 24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708" h="248841">
                  <a:moveTo>
                    <a:pt x="211402" y="31089"/>
                  </a:moveTo>
                  <a:cubicBezTo>
                    <a:pt x="211402" y="48258"/>
                    <a:pt x="197483" y="62177"/>
                    <a:pt x="180314" y="62177"/>
                  </a:cubicBezTo>
                  <a:cubicBezTo>
                    <a:pt x="178132" y="62177"/>
                    <a:pt x="176005" y="61953"/>
                    <a:pt x="173950" y="61525"/>
                  </a:cubicBezTo>
                  <a:lnTo>
                    <a:pt x="158035" y="87857"/>
                  </a:lnTo>
                  <a:cubicBezTo>
                    <a:pt x="167909" y="96947"/>
                    <a:pt x="174096" y="109981"/>
                    <a:pt x="174096" y="124460"/>
                  </a:cubicBezTo>
                  <a:lnTo>
                    <a:pt x="174092" y="125049"/>
                  </a:lnTo>
                  <a:lnTo>
                    <a:pt x="174091" y="125185"/>
                  </a:lnTo>
                  <a:lnTo>
                    <a:pt x="190211" y="128428"/>
                  </a:lnTo>
                  <a:cubicBezTo>
                    <a:pt x="195454" y="118664"/>
                    <a:pt x="205761" y="112025"/>
                    <a:pt x="217620" y="112025"/>
                  </a:cubicBezTo>
                  <a:cubicBezTo>
                    <a:pt x="234789" y="112025"/>
                    <a:pt x="248708" y="125944"/>
                    <a:pt x="248708" y="143113"/>
                  </a:cubicBezTo>
                  <a:cubicBezTo>
                    <a:pt x="248708" y="160283"/>
                    <a:pt x="234789" y="174202"/>
                    <a:pt x="217620" y="174202"/>
                  </a:cubicBezTo>
                  <a:cubicBezTo>
                    <a:pt x="201683" y="174202"/>
                    <a:pt x="188547" y="162210"/>
                    <a:pt x="186743" y="146757"/>
                  </a:cubicBezTo>
                  <a:lnTo>
                    <a:pt x="170339" y="143458"/>
                  </a:lnTo>
                  <a:cubicBezTo>
                    <a:pt x="166053" y="153824"/>
                    <a:pt x="158361" y="162425"/>
                    <a:pt x="148662" y="167868"/>
                  </a:cubicBezTo>
                  <a:lnTo>
                    <a:pt x="154818" y="186671"/>
                  </a:lnTo>
                  <a:lnTo>
                    <a:pt x="155091" y="186667"/>
                  </a:lnTo>
                  <a:lnTo>
                    <a:pt x="155443" y="186664"/>
                  </a:lnTo>
                  <a:cubicBezTo>
                    <a:pt x="172612" y="186664"/>
                    <a:pt x="186531" y="200583"/>
                    <a:pt x="186531" y="217753"/>
                  </a:cubicBezTo>
                  <a:cubicBezTo>
                    <a:pt x="186531" y="234923"/>
                    <a:pt x="172612" y="248842"/>
                    <a:pt x="155443" y="248842"/>
                  </a:cubicBezTo>
                  <a:cubicBezTo>
                    <a:pt x="138273" y="248842"/>
                    <a:pt x="124354" y="234923"/>
                    <a:pt x="124354" y="217753"/>
                  </a:cubicBezTo>
                  <a:cubicBezTo>
                    <a:pt x="124354" y="207427"/>
                    <a:pt x="129389" y="198275"/>
                    <a:pt x="137139" y="192621"/>
                  </a:cubicBezTo>
                  <a:lnTo>
                    <a:pt x="130965" y="173766"/>
                  </a:lnTo>
                  <a:cubicBezTo>
                    <a:pt x="128802" y="174054"/>
                    <a:pt x="126595" y="174202"/>
                    <a:pt x="124354" y="174202"/>
                  </a:cubicBezTo>
                  <a:cubicBezTo>
                    <a:pt x="107927" y="174202"/>
                    <a:pt x="93360" y="166239"/>
                    <a:pt x="84302" y="153963"/>
                  </a:cubicBezTo>
                  <a:lnTo>
                    <a:pt x="61985" y="164507"/>
                  </a:lnTo>
                  <a:cubicBezTo>
                    <a:pt x="62112" y="165649"/>
                    <a:pt x="62177" y="166809"/>
                    <a:pt x="62177" y="167984"/>
                  </a:cubicBezTo>
                  <a:cubicBezTo>
                    <a:pt x="62177" y="185154"/>
                    <a:pt x="48258" y="199072"/>
                    <a:pt x="31089" y="199072"/>
                  </a:cubicBezTo>
                  <a:cubicBezTo>
                    <a:pt x="13919" y="199072"/>
                    <a:pt x="0" y="185154"/>
                    <a:pt x="0" y="167984"/>
                  </a:cubicBezTo>
                  <a:cubicBezTo>
                    <a:pt x="0" y="150814"/>
                    <a:pt x="13919" y="136895"/>
                    <a:pt x="31089" y="136895"/>
                  </a:cubicBezTo>
                  <a:cubicBezTo>
                    <a:pt x="40386" y="136895"/>
                    <a:pt x="48731" y="140978"/>
                    <a:pt x="54428" y="147447"/>
                  </a:cubicBezTo>
                  <a:lnTo>
                    <a:pt x="76243" y="137140"/>
                  </a:lnTo>
                  <a:cubicBezTo>
                    <a:pt x="75179" y="133091"/>
                    <a:pt x="74613" y="128842"/>
                    <a:pt x="74613" y="124460"/>
                  </a:cubicBezTo>
                  <a:cubicBezTo>
                    <a:pt x="74613" y="112427"/>
                    <a:pt x="78886" y="101391"/>
                    <a:pt x="85997" y="92788"/>
                  </a:cubicBezTo>
                  <a:lnTo>
                    <a:pt x="73665" y="78745"/>
                  </a:lnTo>
                  <a:cubicBezTo>
                    <a:pt x="70111" y="80159"/>
                    <a:pt x="66235" y="80936"/>
                    <a:pt x="62177" y="80936"/>
                  </a:cubicBezTo>
                  <a:cubicBezTo>
                    <a:pt x="45007" y="80936"/>
                    <a:pt x="31089" y="67018"/>
                    <a:pt x="31089" y="49848"/>
                  </a:cubicBezTo>
                  <a:cubicBezTo>
                    <a:pt x="31089" y="32678"/>
                    <a:pt x="45007" y="18759"/>
                    <a:pt x="62177" y="18759"/>
                  </a:cubicBezTo>
                  <a:cubicBezTo>
                    <a:pt x="79347" y="18759"/>
                    <a:pt x="93266" y="32678"/>
                    <a:pt x="93266" y="49848"/>
                  </a:cubicBezTo>
                  <a:cubicBezTo>
                    <a:pt x="93266" y="56169"/>
                    <a:pt x="91379" y="62050"/>
                    <a:pt x="88138" y="66957"/>
                  </a:cubicBezTo>
                  <a:lnTo>
                    <a:pt x="100361" y="80877"/>
                  </a:lnTo>
                  <a:cubicBezTo>
                    <a:pt x="107476" y="76952"/>
                    <a:pt x="115654" y="74719"/>
                    <a:pt x="124354" y="74719"/>
                  </a:cubicBezTo>
                  <a:cubicBezTo>
                    <a:pt x="130640" y="74719"/>
                    <a:pt x="136654" y="75885"/>
                    <a:pt x="142190" y="78012"/>
                  </a:cubicBezTo>
                  <a:lnTo>
                    <a:pt x="157674" y="52394"/>
                  </a:lnTo>
                  <a:cubicBezTo>
                    <a:pt x="152435" y="46830"/>
                    <a:pt x="149225" y="39334"/>
                    <a:pt x="149225" y="31089"/>
                  </a:cubicBezTo>
                  <a:cubicBezTo>
                    <a:pt x="149225" y="13919"/>
                    <a:pt x="163144" y="0"/>
                    <a:pt x="180314" y="0"/>
                  </a:cubicBezTo>
                  <a:cubicBezTo>
                    <a:pt x="197483" y="0"/>
                    <a:pt x="211402" y="13919"/>
                    <a:pt x="211402" y="31089"/>
                  </a:cubicBezTo>
                  <a:close/>
                </a:path>
              </a:pathLst>
            </a:custGeom>
            <a:gradFill>
              <a:gsLst>
                <a:gs pos="0">
                  <a:srgbClr val="C5B4E3"/>
                </a:gs>
                <a:gs pos="100000">
                  <a:srgbClr val="D59ED7"/>
                </a:gs>
              </a:gsLst>
              <a:lin ang="2700000" scaled="0"/>
            </a:gradFill>
            <a:ln w="13097" cap="flat">
              <a:noFill/>
              <a:prstDash val="solid"/>
              <a:miter/>
            </a:ln>
            <a:effectLst>
              <a:outerShdw blurRad="127000" sx="102000" sy="102000" algn="ctr" rotWithShape="0">
                <a:prstClr val="black"/>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8F251028-72CA-A44B-550B-03E86D339E50}"/>
              </a:ext>
              <a:ext uri="{C183D7F6-B498-43B3-948B-1728B52AA6E4}">
                <adec:decorative xmlns:adec="http://schemas.microsoft.com/office/drawing/2017/decorative" val="1"/>
              </a:ext>
            </a:extLst>
          </p:cNvPr>
          <p:cNvGrpSpPr/>
          <p:nvPr/>
        </p:nvGrpSpPr>
        <p:grpSpPr>
          <a:xfrm>
            <a:off x="5905784" y="2725587"/>
            <a:ext cx="413940" cy="364376"/>
            <a:chOff x="5905784" y="2772722"/>
            <a:chExt cx="413940" cy="364376"/>
          </a:xfrm>
        </p:grpSpPr>
        <p:sp>
          <p:nvSpPr>
            <p:cNvPr id="30" name="Graphic 25">
              <a:extLst>
                <a:ext uri="{FF2B5EF4-FFF2-40B4-BE49-F238E27FC236}">
                  <a16:creationId xmlns:a16="http://schemas.microsoft.com/office/drawing/2014/main" id="{52257929-72F5-88BE-651F-199D087D6155}"/>
                </a:ext>
              </a:extLst>
            </p:cNvPr>
            <p:cNvSpPr/>
            <p:nvPr/>
          </p:nvSpPr>
          <p:spPr>
            <a:xfrm>
              <a:off x="5905784" y="2772722"/>
              <a:ext cx="323277" cy="323179"/>
            </a:xfrm>
            <a:custGeom>
              <a:avLst/>
              <a:gdLst>
                <a:gd name="connsiteX0" fmla="*/ 92949 w 269232"/>
                <a:gd name="connsiteY0" fmla="*/ 195148 h 269151"/>
                <a:gd name="connsiteX1" fmla="*/ 176284 w 269232"/>
                <a:gd name="connsiteY1" fmla="*/ 195148 h 269151"/>
                <a:gd name="connsiteX2" fmla="*/ 134617 w 269232"/>
                <a:gd name="connsiteY2" fmla="*/ 269152 h 269151"/>
                <a:gd name="connsiteX3" fmla="*/ 93731 w 269232"/>
                <a:gd name="connsiteY3" fmla="*/ 199112 h 269151"/>
                <a:gd name="connsiteX4" fmla="*/ 92949 w 269232"/>
                <a:gd name="connsiteY4" fmla="*/ 195148 h 269151"/>
                <a:gd name="connsiteX5" fmla="*/ 176284 w 269232"/>
                <a:gd name="connsiteY5" fmla="*/ 195148 h 269151"/>
                <a:gd name="connsiteX6" fmla="*/ 92949 w 269232"/>
                <a:gd name="connsiteY6" fmla="*/ 195148 h 269151"/>
                <a:gd name="connsiteX7" fmla="*/ 14366 w 269232"/>
                <a:gd name="connsiteY7" fmla="*/ 195151 h 269151"/>
                <a:gd name="connsiteX8" fmla="*/ 72318 w 269232"/>
                <a:gd name="connsiteY8" fmla="*/ 195148 h 269151"/>
                <a:gd name="connsiteX9" fmla="*/ 96440 w 269232"/>
                <a:gd name="connsiteY9" fmla="*/ 263704 h 269151"/>
                <a:gd name="connsiteX10" fmla="*/ 16336 w 269232"/>
                <a:gd name="connsiteY10" fmla="*/ 198905 h 269151"/>
                <a:gd name="connsiteX11" fmla="*/ 14366 w 269232"/>
                <a:gd name="connsiteY11" fmla="*/ 195151 h 269151"/>
                <a:gd name="connsiteX12" fmla="*/ 196915 w 269232"/>
                <a:gd name="connsiteY12" fmla="*/ 195148 h 269151"/>
                <a:gd name="connsiteX13" fmla="*/ 254867 w 269232"/>
                <a:gd name="connsiteY13" fmla="*/ 195151 h 269151"/>
                <a:gd name="connsiteX14" fmla="*/ 172807 w 269232"/>
                <a:gd name="connsiteY14" fmla="*/ 263700 h 269151"/>
                <a:gd name="connsiteX15" fmla="*/ 195889 w 269232"/>
                <a:gd name="connsiteY15" fmla="*/ 200695 h 269151"/>
                <a:gd name="connsiteX16" fmla="*/ 196915 w 269232"/>
                <a:gd name="connsiteY16" fmla="*/ 195148 h 269151"/>
                <a:gd name="connsiteX17" fmla="*/ 254867 w 269232"/>
                <a:gd name="connsiteY17" fmla="*/ 195151 h 269151"/>
                <a:gd name="connsiteX18" fmla="*/ 196915 w 269232"/>
                <a:gd name="connsiteY18" fmla="*/ 195148 h 269151"/>
                <a:gd name="connsiteX19" fmla="*/ 200991 w 269232"/>
                <a:gd name="connsiteY19" fmla="*/ 107661 h 269151"/>
                <a:gd name="connsiteX20" fmla="*/ 266541 w 269232"/>
                <a:gd name="connsiteY20" fmla="*/ 107653 h 269151"/>
                <a:gd name="connsiteX21" fmla="*/ 269233 w 269232"/>
                <a:gd name="connsiteY21" fmla="*/ 134576 h 269151"/>
                <a:gd name="connsiteX22" fmla="*/ 263071 w 269232"/>
                <a:gd name="connsiteY22" fmla="*/ 174960 h 269151"/>
                <a:gd name="connsiteX23" fmla="*/ 199776 w 269232"/>
                <a:gd name="connsiteY23" fmla="*/ 174960 h 269151"/>
                <a:gd name="connsiteX24" fmla="*/ 201935 w 269232"/>
                <a:gd name="connsiteY24" fmla="*/ 134576 h 269151"/>
                <a:gd name="connsiteX25" fmla="*/ 201514 w 269232"/>
                <a:gd name="connsiteY25" fmla="*/ 116489 h 269151"/>
                <a:gd name="connsiteX26" fmla="*/ 200991 w 269232"/>
                <a:gd name="connsiteY26" fmla="*/ 107661 h 269151"/>
                <a:gd name="connsiteX27" fmla="*/ 266541 w 269232"/>
                <a:gd name="connsiteY27" fmla="*/ 107653 h 269151"/>
                <a:gd name="connsiteX28" fmla="*/ 200991 w 269232"/>
                <a:gd name="connsiteY28" fmla="*/ 107661 h 269151"/>
                <a:gd name="connsiteX29" fmla="*/ 2693 w 269232"/>
                <a:gd name="connsiteY29" fmla="*/ 107653 h 269151"/>
                <a:gd name="connsiteX30" fmla="*/ 68241 w 269232"/>
                <a:gd name="connsiteY30" fmla="*/ 107661 h 269151"/>
                <a:gd name="connsiteX31" fmla="*/ 67298 w 269232"/>
                <a:gd name="connsiteY31" fmla="*/ 134576 h 269151"/>
                <a:gd name="connsiteX32" fmla="*/ 68689 w 269232"/>
                <a:gd name="connsiteY32" fmla="*/ 167151 h 269151"/>
                <a:gd name="connsiteX33" fmla="*/ 69458 w 269232"/>
                <a:gd name="connsiteY33" fmla="*/ 174960 h 269151"/>
                <a:gd name="connsiteX34" fmla="*/ 6162 w 269232"/>
                <a:gd name="connsiteY34" fmla="*/ 174960 h 269151"/>
                <a:gd name="connsiteX35" fmla="*/ 0 w 269232"/>
                <a:gd name="connsiteY35" fmla="*/ 134576 h 269151"/>
                <a:gd name="connsiteX36" fmla="*/ 2693 w 269232"/>
                <a:gd name="connsiteY36" fmla="*/ 107653 h 269151"/>
                <a:gd name="connsiteX37" fmla="*/ 88524 w 269232"/>
                <a:gd name="connsiteY37" fmla="*/ 107653 h 269151"/>
                <a:gd name="connsiteX38" fmla="*/ 180709 w 269232"/>
                <a:gd name="connsiteY38" fmla="*/ 107653 h 269151"/>
                <a:gd name="connsiteX39" fmla="*/ 181746 w 269232"/>
                <a:gd name="connsiteY39" fmla="*/ 134576 h 269151"/>
                <a:gd name="connsiteX40" fmla="*/ 180214 w 269232"/>
                <a:gd name="connsiteY40" fmla="*/ 167225 h 269151"/>
                <a:gd name="connsiteX41" fmla="*/ 179383 w 269232"/>
                <a:gd name="connsiteY41" fmla="*/ 174960 h 269151"/>
                <a:gd name="connsiteX42" fmla="*/ 89849 w 269232"/>
                <a:gd name="connsiteY42" fmla="*/ 174960 h 269151"/>
                <a:gd name="connsiteX43" fmla="*/ 87487 w 269232"/>
                <a:gd name="connsiteY43" fmla="*/ 134576 h 269151"/>
                <a:gd name="connsiteX44" fmla="*/ 88077 w 269232"/>
                <a:gd name="connsiteY44" fmla="*/ 114228 h 269151"/>
                <a:gd name="connsiteX45" fmla="*/ 88524 w 269232"/>
                <a:gd name="connsiteY45" fmla="*/ 107653 h 269151"/>
                <a:gd name="connsiteX46" fmla="*/ 180709 w 269232"/>
                <a:gd name="connsiteY46" fmla="*/ 107653 h 269151"/>
                <a:gd name="connsiteX47" fmla="*/ 88524 w 269232"/>
                <a:gd name="connsiteY47" fmla="*/ 107653 h 269151"/>
                <a:gd name="connsiteX48" fmla="*/ 174246 w 269232"/>
                <a:gd name="connsiteY48" fmla="*/ 7741 h 269151"/>
                <a:gd name="connsiteX49" fmla="*/ 172794 w 269232"/>
                <a:gd name="connsiteY49" fmla="*/ 5450 h 269151"/>
                <a:gd name="connsiteX50" fmla="*/ 260759 w 269232"/>
                <a:gd name="connsiteY50" fmla="*/ 87463 h 269151"/>
                <a:gd name="connsiteX51" fmla="*/ 198967 w 269232"/>
                <a:gd name="connsiteY51" fmla="*/ 87467 h 269151"/>
                <a:gd name="connsiteX52" fmla="*/ 174246 w 269232"/>
                <a:gd name="connsiteY52" fmla="*/ 7741 h 269151"/>
                <a:gd name="connsiteX53" fmla="*/ 172794 w 269232"/>
                <a:gd name="connsiteY53" fmla="*/ 5450 h 269151"/>
                <a:gd name="connsiteX54" fmla="*/ 174246 w 269232"/>
                <a:gd name="connsiteY54" fmla="*/ 7741 h 269151"/>
                <a:gd name="connsiteX55" fmla="*/ 94800 w 269232"/>
                <a:gd name="connsiteY55" fmla="*/ 5945 h 269151"/>
                <a:gd name="connsiteX56" fmla="*/ 96439 w 269232"/>
                <a:gd name="connsiteY56" fmla="*/ 5450 h 269151"/>
                <a:gd name="connsiteX57" fmla="*/ 71094 w 269232"/>
                <a:gd name="connsiteY57" fmla="*/ 81547 h 269151"/>
                <a:gd name="connsiteX58" fmla="*/ 70266 w 269232"/>
                <a:gd name="connsiteY58" fmla="*/ 87467 h 269151"/>
                <a:gd name="connsiteX59" fmla="*/ 8474 w 269232"/>
                <a:gd name="connsiteY59" fmla="*/ 87463 h 269151"/>
                <a:gd name="connsiteX60" fmla="*/ 94800 w 269232"/>
                <a:gd name="connsiteY60" fmla="*/ 5945 h 269151"/>
                <a:gd name="connsiteX61" fmla="*/ 96439 w 269232"/>
                <a:gd name="connsiteY61" fmla="*/ 5450 h 269151"/>
                <a:gd name="connsiteX62" fmla="*/ 94800 w 269232"/>
                <a:gd name="connsiteY62" fmla="*/ 5945 h 269151"/>
                <a:gd name="connsiteX63" fmla="*/ 134617 w 269232"/>
                <a:gd name="connsiteY63" fmla="*/ 0 h 269151"/>
                <a:gd name="connsiteX64" fmla="*/ 177876 w 269232"/>
                <a:gd name="connsiteY64" fmla="*/ 83227 h 269151"/>
                <a:gd name="connsiteX65" fmla="*/ 178506 w 269232"/>
                <a:gd name="connsiteY65" fmla="*/ 87464 h 269151"/>
                <a:gd name="connsiteX66" fmla="*/ 90727 w 269232"/>
                <a:gd name="connsiteY66" fmla="*/ 87464 h 269151"/>
                <a:gd name="connsiteX67" fmla="*/ 134617 w 269232"/>
                <a:gd name="connsiteY67" fmla="*/ 0 h 2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232" h="269151">
                  <a:moveTo>
                    <a:pt x="92949" y="195148"/>
                  </a:moveTo>
                  <a:lnTo>
                    <a:pt x="176284" y="195148"/>
                  </a:lnTo>
                  <a:cubicBezTo>
                    <a:pt x="167940" y="239180"/>
                    <a:pt x="151231" y="269152"/>
                    <a:pt x="134617" y="269152"/>
                  </a:cubicBezTo>
                  <a:cubicBezTo>
                    <a:pt x="118506" y="269152"/>
                    <a:pt x="102306" y="240969"/>
                    <a:pt x="93731" y="199112"/>
                  </a:cubicBezTo>
                  <a:lnTo>
                    <a:pt x="92949" y="195148"/>
                  </a:lnTo>
                  <a:lnTo>
                    <a:pt x="176284" y="195148"/>
                  </a:lnTo>
                  <a:lnTo>
                    <a:pt x="92949" y="195148"/>
                  </a:lnTo>
                  <a:close/>
                  <a:moveTo>
                    <a:pt x="14366" y="195151"/>
                  </a:moveTo>
                  <a:lnTo>
                    <a:pt x="72318" y="195148"/>
                  </a:lnTo>
                  <a:cubicBezTo>
                    <a:pt x="77228" y="223174"/>
                    <a:pt x="85550" y="247018"/>
                    <a:pt x="96440" y="263704"/>
                  </a:cubicBezTo>
                  <a:cubicBezTo>
                    <a:pt x="61946" y="253516"/>
                    <a:pt x="33227" y="229897"/>
                    <a:pt x="16336" y="198905"/>
                  </a:cubicBezTo>
                  <a:lnTo>
                    <a:pt x="14366" y="195151"/>
                  </a:lnTo>
                  <a:close/>
                  <a:moveTo>
                    <a:pt x="196915" y="195148"/>
                  </a:moveTo>
                  <a:lnTo>
                    <a:pt x="254867" y="195151"/>
                  </a:lnTo>
                  <a:cubicBezTo>
                    <a:pt x="238295" y="227987"/>
                    <a:pt x="208667" y="253109"/>
                    <a:pt x="172807" y="263700"/>
                  </a:cubicBezTo>
                  <a:cubicBezTo>
                    <a:pt x="182962" y="248117"/>
                    <a:pt x="190886" y="226313"/>
                    <a:pt x="195889" y="200695"/>
                  </a:cubicBezTo>
                  <a:lnTo>
                    <a:pt x="196915" y="195148"/>
                  </a:lnTo>
                  <a:lnTo>
                    <a:pt x="254867" y="195151"/>
                  </a:lnTo>
                  <a:lnTo>
                    <a:pt x="196915" y="195148"/>
                  </a:lnTo>
                  <a:close/>
                  <a:moveTo>
                    <a:pt x="200991" y="107661"/>
                  </a:moveTo>
                  <a:lnTo>
                    <a:pt x="266541" y="107653"/>
                  </a:lnTo>
                  <a:cubicBezTo>
                    <a:pt x="268307" y="116352"/>
                    <a:pt x="269233" y="125357"/>
                    <a:pt x="269233" y="134576"/>
                  </a:cubicBezTo>
                  <a:cubicBezTo>
                    <a:pt x="269233" y="148646"/>
                    <a:pt x="267075" y="162212"/>
                    <a:pt x="263071" y="174960"/>
                  </a:cubicBezTo>
                  <a:lnTo>
                    <a:pt x="199776" y="174960"/>
                  </a:lnTo>
                  <a:cubicBezTo>
                    <a:pt x="201193" y="162072"/>
                    <a:pt x="201935" y="148530"/>
                    <a:pt x="201935" y="134576"/>
                  </a:cubicBezTo>
                  <a:cubicBezTo>
                    <a:pt x="201935" y="128462"/>
                    <a:pt x="201792" y="122425"/>
                    <a:pt x="201514" y="116489"/>
                  </a:cubicBezTo>
                  <a:lnTo>
                    <a:pt x="200991" y="107661"/>
                  </a:lnTo>
                  <a:lnTo>
                    <a:pt x="266541" y="107653"/>
                  </a:lnTo>
                  <a:lnTo>
                    <a:pt x="200991" y="107661"/>
                  </a:lnTo>
                  <a:close/>
                  <a:moveTo>
                    <a:pt x="2693" y="107653"/>
                  </a:moveTo>
                  <a:lnTo>
                    <a:pt x="68241" y="107661"/>
                  </a:lnTo>
                  <a:cubicBezTo>
                    <a:pt x="67619" y="116410"/>
                    <a:pt x="67298" y="125404"/>
                    <a:pt x="67298" y="134576"/>
                  </a:cubicBezTo>
                  <a:cubicBezTo>
                    <a:pt x="67298" y="145740"/>
                    <a:pt x="67773" y="156638"/>
                    <a:pt x="68689" y="167151"/>
                  </a:cubicBezTo>
                  <a:lnTo>
                    <a:pt x="69458" y="174960"/>
                  </a:lnTo>
                  <a:lnTo>
                    <a:pt x="6162" y="174960"/>
                  </a:lnTo>
                  <a:cubicBezTo>
                    <a:pt x="2158" y="162212"/>
                    <a:pt x="0" y="148646"/>
                    <a:pt x="0" y="134576"/>
                  </a:cubicBezTo>
                  <a:cubicBezTo>
                    <a:pt x="0" y="125357"/>
                    <a:pt x="927" y="116352"/>
                    <a:pt x="2693" y="107653"/>
                  </a:cubicBezTo>
                  <a:close/>
                  <a:moveTo>
                    <a:pt x="88524" y="107653"/>
                  </a:moveTo>
                  <a:lnTo>
                    <a:pt x="180709" y="107653"/>
                  </a:lnTo>
                  <a:cubicBezTo>
                    <a:pt x="181385" y="116344"/>
                    <a:pt x="181746" y="125346"/>
                    <a:pt x="181746" y="134576"/>
                  </a:cubicBezTo>
                  <a:cubicBezTo>
                    <a:pt x="181746" y="145850"/>
                    <a:pt x="181209" y="156785"/>
                    <a:pt x="180214" y="167225"/>
                  </a:cubicBezTo>
                  <a:lnTo>
                    <a:pt x="179383" y="174960"/>
                  </a:lnTo>
                  <a:lnTo>
                    <a:pt x="89849" y="174960"/>
                  </a:lnTo>
                  <a:cubicBezTo>
                    <a:pt x="88328" y="162230"/>
                    <a:pt x="87487" y="148670"/>
                    <a:pt x="87487" y="134576"/>
                  </a:cubicBezTo>
                  <a:cubicBezTo>
                    <a:pt x="87487" y="127654"/>
                    <a:pt x="87690" y="120860"/>
                    <a:pt x="88077" y="114228"/>
                  </a:cubicBezTo>
                  <a:lnTo>
                    <a:pt x="88524" y="107653"/>
                  </a:lnTo>
                  <a:lnTo>
                    <a:pt x="180709" y="107653"/>
                  </a:lnTo>
                  <a:lnTo>
                    <a:pt x="88524" y="107653"/>
                  </a:lnTo>
                  <a:close/>
                  <a:moveTo>
                    <a:pt x="174246" y="7741"/>
                  </a:moveTo>
                  <a:lnTo>
                    <a:pt x="172794" y="5450"/>
                  </a:lnTo>
                  <a:cubicBezTo>
                    <a:pt x="213419" y="17442"/>
                    <a:pt x="246045" y="48084"/>
                    <a:pt x="260759" y="87463"/>
                  </a:cubicBezTo>
                  <a:lnTo>
                    <a:pt x="198967" y="87467"/>
                  </a:lnTo>
                  <a:cubicBezTo>
                    <a:pt x="194721" y="54936"/>
                    <a:pt x="186093" y="26999"/>
                    <a:pt x="174246" y="7741"/>
                  </a:cubicBezTo>
                  <a:lnTo>
                    <a:pt x="172794" y="5450"/>
                  </a:lnTo>
                  <a:lnTo>
                    <a:pt x="174246" y="7741"/>
                  </a:lnTo>
                  <a:close/>
                  <a:moveTo>
                    <a:pt x="94800" y="5945"/>
                  </a:moveTo>
                  <a:lnTo>
                    <a:pt x="96439" y="5450"/>
                  </a:lnTo>
                  <a:cubicBezTo>
                    <a:pt x="84585" y="23614"/>
                    <a:pt x="75774" y="50259"/>
                    <a:pt x="71094" y="81547"/>
                  </a:cubicBezTo>
                  <a:lnTo>
                    <a:pt x="70266" y="87467"/>
                  </a:lnTo>
                  <a:lnTo>
                    <a:pt x="8474" y="87463"/>
                  </a:lnTo>
                  <a:cubicBezTo>
                    <a:pt x="22990" y="48615"/>
                    <a:pt x="54938" y="18270"/>
                    <a:pt x="94800" y="5945"/>
                  </a:cubicBezTo>
                  <a:lnTo>
                    <a:pt x="96439" y="5450"/>
                  </a:lnTo>
                  <a:lnTo>
                    <a:pt x="94800" y="5945"/>
                  </a:lnTo>
                  <a:close/>
                  <a:moveTo>
                    <a:pt x="134617" y="0"/>
                  </a:moveTo>
                  <a:cubicBezTo>
                    <a:pt x="152367" y="0"/>
                    <a:pt x="170226" y="34211"/>
                    <a:pt x="177876" y="83227"/>
                  </a:cubicBezTo>
                  <a:lnTo>
                    <a:pt x="178506" y="87464"/>
                  </a:lnTo>
                  <a:lnTo>
                    <a:pt x="90727" y="87464"/>
                  </a:lnTo>
                  <a:cubicBezTo>
                    <a:pt x="97988" y="36194"/>
                    <a:pt x="116359" y="0"/>
                    <a:pt x="134617" y="0"/>
                  </a:cubicBezTo>
                  <a:close/>
                </a:path>
              </a:pathLst>
            </a:custGeom>
            <a:gradFill>
              <a:gsLst>
                <a:gs pos="0">
                  <a:srgbClr val="8DC8E8"/>
                </a:gs>
                <a:gs pos="100000">
                  <a:srgbClr val="0078D4"/>
                </a:gs>
              </a:gsLst>
              <a:lin ang="2700000" scaled="0"/>
            </a:gradFill>
            <a:ln w="182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Graphic 41">
              <a:extLst>
                <a:ext uri="{FF2B5EF4-FFF2-40B4-BE49-F238E27FC236}">
                  <a16:creationId xmlns:a16="http://schemas.microsoft.com/office/drawing/2014/main" id="{519FAC2F-0607-0F1E-6254-F4102078938D}"/>
                </a:ext>
              </a:extLst>
            </p:cNvPr>
            <p:cNvSpPr/>
            <p:nvPr/>
          </p:nvSpPr>
          <p:spPr>
            <a:xfrm>
              <a:off x="6095968" y="2913335"/>
              <a:ext cx="223756" cy="223763"/>
            </a:xfrm>
            <a:custGeom>
              <a:avLst/>
              <a:gdLst>
                <a:gd name="connsiteX0" fmla="*/ 218073 w 697319"/>
                <a:gd name="connsiteY0" fmla="*/ 244064 h 697340"/>
                <a:gd name="connsiteX1" fmla="*/ 279090 w 697319"/>
                <a:gd name="connsiteY1" fmla="*/ 305083 h 697340"/>
                <a:gd name="connsiteX2" fmla="*/ 279090 w 697319"/>
                <a:gd name="connsiteY2" fmla="*/ 636323 h 697340"/>
                <a:gd name="connsiteX3" fmla="*/ 218073 w 697319"/>
                <a:gd name="connsiteY3" fmla="*/ 697340 h 697340"/>
                <a:gd name="connsiteX4" fmla="*/ 61017 w 697319"/>
                <a:gd name="connsiteY4" fmla="*/ 697340 h 697340"/>
                <a:gd name="connsiteX5" fmla="*/ 0 w 697319"/>
                <a:gd name="connsiteY5" fmla="*/ 636323 h 697340"/>
                <a:gd name="connsiteX6" fmla="*/ 0 w 697319"/>
                <a:gd name="connsiteY6" fmla="*/ 305083 h 697340"/>
                <a:gd name="connsiteX7" fmla="*/ 61017 w 697319"/>
                <a:gd name="connsiteY7" fmla="*/ 244064 h 697340"/>
                <a:gd name="connsiteX8" fmla="*/ 218073 w 697319"/>
                <a:gd name="connsiteY8" fmla="*/ 244064 h 697340"/>
                <a:gd name="connsiteX9" fmla="*/ 148262 w 697319"/>
                <a:gd name="connsiteY9" fmla="*/ 575138 h 697340"/>
                <a:gd name="connsiteX10" fmla="*/ 130828 w 697319"/>
                <a:gd name="connsiteY10" fmla="*/ 575138 h 697340"/>
                <a:gd name="connsiteX11" fmla="*/ 127280 w 697319"/>
                <a:gd name="connsiteY11" fmla="*/ 575375 h 697340"/>
                <a:gd name="connsiteX12" fmla="*/ 104678 w 697319"/>
                <a:gd name="connsiteY12" fmla="*/ 601288 h 697340"/>
                <a:gd name="connsiteX13" fmla="*/ 127280 w 697319"/>
                <a:gd name="connsiteY13" fmla="*/ 627198 h 697340"/>
                <a:gd name="connsiteX14" fmla="*/ 130828 w 697319"/>
                <a:gd name="connsiteY14" fmla="*/ 627439 h 697340"/>
                <a:gd name="connsiteX15" fmla="*/ 148262 w 697319"/>
                <a:gd name="connsiteY15" fmla="*/ 627439 h 697340"/>
                <a:gd name="connsiteX16" fmla="*/ 151811 w 697319"/>
                <a:gd name="connsiteY16" fmla="*/ 627198 h 697340"/>
                <a:gd name="connsiteX17" fmla="*/ 174412 w 697319"/>
                <a:gd name="connsiteY17" fmla="*/ 601288 h 697340"/>
                <a:gd name="connsiteX18" fmla="*/ 151811 w 697319"/>
                <a:gd name="connsiteY18" fmla="*/ 575375 h 697340"/>
                <a:gd name="connsiteX19" fmla="*/ 148262 w 697319"/>
                <a:gd name="connsiteY19" fmla="*/ 575138 h 697340"/>
                <a:gd name="connsiteX20" fmla="*/ 618869 w 697319"/>
                <a:gd name="connsiteY20" fmla="*/ 0 h 697340"/>
                <a:gd name="connsiteX21" fmla="*/ 697138 w 697319"/>
                <a:gd name="connsiteY21" fmla="*/ 73079 h 697340"/>
                <a:gd name="connsiteX22" fmla="*/ 697320 w 697319"/>
                <a:gd name="connsiteY22" fmla="*/ 78451 h 697340"/>
                <a:gd name="connsiteX23" fmla="*/ 697320 w 697319"/>
                <a:gd name="connsiteY23" fmla="*/ 392254 h 697340"/>
                <a:gd name="connsiteX24" fmla="*/ 624239 w 697319"/>
                <a:gd name="connsiteY24" fmla="*/ 470523 h 697340"/>
                <a:gd name="connsiteX25" fmla="*/ 618869 w 697319"/>
                <a:gd name="connsiteY25" fmla="*/ 470705 h 697340"/>
                <a:gd name="connsiteX26" fmla="*/ 488257 w 697319"/>
                <a:gd name="connsiteY26" fmla="*/ 470705 h 697340"/>
                <a:gd name="connsiteX27" fmla="*/ 488257 w 697319"/>
                <a:gd name="connsiteY27" fmla="*/ 540439 h 697340"/>
                <a:gd name="connsiteX28" fmla="*/ 531702 w 697319"/>
                <a:gd name="connsiteY28" fmla="*/ 540439 h 697340"/>
                <a:gd name="connsiteX29" fmla="*/ 557852 w 697319"/>
                <a:gd name="connsiteY29" fmla="*/ 566589 h 697340"/>
                <a:gd name="connsiteX30" fmla="*/ 535248 w 697319"/>
                <a:gd name="connsiteY30" fmla="*/ 592502 h 697340"/>
                <a:gd name="connsiteX31" fmla="*/ 531702 w 697319"/>
                <a:gd name="connsiteY31" fmla="*/ 592739 h 697340"/>
                <a:gd name="connsiteX32" fmla="*/ 313783 w 697319"/>
                <a:gd name="connsiteY32" fmla="*/ 592739 h 697340"/>
                <a:gd name="connsiteX33" fmla="*/ 313783 w 697319"/>
                <a:gd name="connsiteY33" fmla="*/ 540439 h 697340"/>
                <a:gd name="connsiteX34" fmla="*/ 435957 w 697319"/>
                <a:gd name="connsiteY34" fmla="*/ 540439 h 697340"/>
                <a:gd name="connsiteX35" fmla="*/ 435957 w 697319"/>
                <a:gd name="connsiteY35" fmla="*/ 470705 h 697340"/>
                <a:gd name="connsiteX36" fmla="*/ 313783 w 697319"/>
                <a:gd name="connsiteY36" fmla="*/ 470705 h 697340"/>
                <a:gd name="connsiteX37" fmla="*/ 313783 w 697319"/>
                <a:gd name="connsiteY37" fmla="*/ 296370 h 697340"/>
                <a:gd name="connsiteX38" fmla="*/ 232345 w 697319"/>
                <a:gd name="connsiteY38" fmla="*/ 209387 h 697340"/>
                <a:gd name="connsiteX39" fmla="*/ 226614 w 697319"/>
                <a:gd name="connsiteY39" fmla="*/ 209202 h 697340"/>
                <a:gd name="connsiteX40" fmla="*/ 69712 w 697319"/>
                <a:gd name="connsiteY40" fmla="*/ 209202 h 697340"/>
                <a:gd name="connsiteX41" fmla="*/ 69712 w 697319"/>
                <a:gd name="connsiteY41" fmla="*/ 78451 h 697340"/>
                <a:gd name="connsiteX42" fmla="*/ 142792 w 697319"/>
                <a:gd name="connsiteY42" fmla="*/ 181 h 697340"/>
                <a:gd name="connsiteX43" fmla="*/ 148163 w 697319"/>
                <a:gd name="connsiteY43" fmla="*/ 0 h 697340"/>
                <a:gd name="connsiteX44" fmla="*/ 618869 w 697319"/>
                <a:gd name="connsiteY44" fmla="*/ 0 h 69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7319" h="697340">
                  <a:moveTo>
                    <a:pt x="218073" y="244064"/>
                  </a:moveTo>
                  <a:cubicBezTo>
                    <a:pt x="251772" y="244064"/>
                    <a:pt x="279090" y="271382"/>
                    <a:pt x="279090" y="305083"/>
                  </a:cubicBezTo>
                  <a:lnTo>
                    <a:pt x="279090" y="636323"/>
                  </a:lnTo>
                  <a:cubicBezTo>
                    <a:pt x="279090" y="670022"/>
                    <a:pt x="251772" y="697340"/>
                    <a:pt x="218073" y="697340"/>
                  </a:cubicBezTo>
                  <a:lnTo>
                    <a:pt x="61017" y="697340"/>
                  </a:lnTo>
                  <a:cubicBezTo>
                    <a:pt x="27318" y="697340"/>
                    <a:pt x="0" y="670022"/>
                    <a:pt x="0" y="636323"/>
                  </a:cubicBezTo>
                  <a:lnTo>
                    <a:pt x="0" y="305083"/>
                  </a:lnTo>
                  <a:cubicBezTo>
                    <a:pt x="0" y="271382"/>
                    <a:pt x="27318" y="244064"/>
                    <a:pt x="61017" y="244064"/>
                  </a:cubicBezTo>
                  <a:lnTo>
                    <a:pt x="218073" y="244064"/>
                  </a:lnTo>
                  <a:close/>
                  <a:moveTo>
                    <a:pt x="148262" y="575138"/>
                  </a:moveTo>
                  <a:lnTo>
                    <a:pt x="130828" y="575138"/>
                  </a:lnTo>
                  <a:lnTo>
                    <a:pt x="127280" y="575375"/>
                  </a:lnTo>
                  <a:cubicBezTo>
                    <a:pt x="114516" y="577108"/>
                    <a:pt x="104678" y="588049"/>
                    <a:pt x="104678" y="601288"/>
                  </a:cubicBezTo>
                  <a:cubicBezTo>
                    <a:pt x="104678" y="614527"/>
                    <a:pt x="114516" y="625469"/>
                    <a:pt x="127280" y="627198"/>
                  </a:cubicBezTo>
                  <a:lnTo>
                    <a:pt x="130828" y="627439"/>
                  </a:lnTo>
                  <a:lnTo>
                    <a:pt x="148262" y="627439"/>
                  </a:lnTo>
                  <a:lnTo>
                    <a:pt x="151811" y="627198"/>
                  </a:lnTo>
                  <a:cubicBezTo>
                    <a:pt x="164574" y="625469"/>
                    <a:pt x="174412" y="614527"/>
                    <a:pt x="174412" y="601288"/>
                  </a:cubicBezTo>
                  <a:cubicBezTo>
                    <a:pt x="174412" y="588049"/>
                    <a:pt x="164574" y="577108"/>
                    <a:pt x="151811" y="575375"/>
                  </a:cubicBezTo>
                  <a:lnTo>
                    <a:pt x="148262" y="575138"/>
                  </a:lnTo>
                  <a:close/>
                  <a:moveTo>
                    <a:pt x="618869" y="0"/>
                  </a:moveTo>
                  <a:cubicBezTo>
                    <a:pt x="660389" y="0"/>
                    <a:pt x="694377" y="32258"/>
                    <a:pt x="697138" y="73079"/>
                  </a:cubicBezTo>
                  <a:lnTo>
                    <a:pt x="697320" y="78451"/>
                  </a:lnTo>
                  <a:lnTo>
                    <a:pt x="697320" y="392254"/>
                  </a:lnTo>
                  <a:cubicBezTo>
                    <a:pt x="697320" y="433777"/>
                    <a:pt x="665061" y="467762"/>
                    <a:pt x="624239" y="470523"/>
                  </a:cubicBezTo>
                  <a:lnTo>
                    <a:pt x="618869" y="470705"/>
                  </a:lnTo>
                  <a:lnTo>
                    <a:pt x="488257" y="470705"/>
                  </a:lnTo>
                  <a:lnTo>
                    <a:pt x="488257" y="540439"/>
                  </a:lnTo>
                  <a:lnTo>
                    <a:pt x="531702" y="540439"/>
                  </a:lnTo>
                  <a:cubicBezTo>
                    <a:pt x="546143" y="540439"/>
                    <a:pt x="557852" y="552147"/>
                    <a:pt x="557852" y="566589"/>
                  </a:cubicBezTo>
                  <a:cubicBezTo>
                    <a:pt x="557852" y="579828"/>
                    <a:pt x="548012" y="590769"/>
                    <a:pt x="535248" y="592502"/>
                  </a:cubicBezTo>
                  <a:lnTo>
                    <a:pt x="531702" y="592739"/>
                  </a:lnTo>
                  <a:lnTo>
                    <a:pt x="313783" y="592739"/>
                  </a:lnTo>
                  <a:lnTo>
                    <a:pt x="313783" y="540439"/>
                  </a:lnTo>
                  <a:lnTo>
                    <a:pt x="435957" y="540439"/>
                  </a:lnTo>
                  <a:lnTo>
                    <a:pt x="435957" y="470705"/>
                  </a:lnTo>
                  <a:lnTo>
                    <a:pt x="313783" y="470705"/>
                  </a:lnTo>
                  <a:lnTo>
                    <a:pt x="313783" y="296370"/>
                  </a:lnTo>
                  <a:cubicBezTo>
                    <a:pt x="313783" y="250154"/>
                    <a:pt x="277814" y="212339"/>
                    <a:pt x="232345" y="209387"/>
                  </a:cubicBezTo>
                  <a:lnTo>
                    <a:pt x="226614" y="209202"/>
                  </a:lnTo>
                  <a:lnTo>
                    <a:pt x="69712" y="209202"/>
                  </a:lnTo>
                  <a:lnTo>
                    <a:pt x="69712" y="78451"/>
                  </a:lnTo>
                  <a:cubicBezTo>
                    <a:pt x="69712" y="36929"/>
                    <a:pt x="101970" y="2941"/>
                    <a:pt x="142792" y="181"/>
                  </a:cubicBezTo>
                  <a:lnTo>
                    <a:pt x="148163" y="0"/>
                  </a:lnTo>
                  <a:lnTo>
                    <a:pt x="618869" y="0"/>
                  </a:lnTo>
                  <a:close/>
                </a:path>
              </a:pathLst>
            </a:custGeom>
            <a:gradFill>
              <a:gsLst>
                <a:gs pos="0">
                  <a:srgbClr val="C5B4E3"/>
                </a:gs>
                <a:gs pos="100000">
                  <a:srgbClr val="D59ED7"/>
                </a:gs>
              </a:gsLst>
              <a:lin ang="2700000" scaled="0"/>
            </a:gradFill>
            <a:ln w="13097" cap="flat">
              <a:noFill/>
              <a:prstDash val="solid"/>
              <a:miter/>
            </a:ln>
            <a:effectLst>
              <a:outerShdw blurRad="127000" sx="102000" sy="102000" algn="ctr" rotWithShape="0">
                <a:prstClr val="black"/>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5EC699ED-BD06-5E5B-A4BA-0F6590323DD0}"/>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MS Cloud</a:t>
            </a:r>
          </a:p>
        </p:txBody>
      </p:sp>
    </p:spTree>
    <p:extLst>
      <p:ext uri="{BB962C8B-B14F-4D97-AF65-F5344CB8AC3E}">
        <p14:creationId xmlns:p14="http://schemas.microsoft.com/office/powerpoint/2010/main" val="15196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50"/>
                                  </p:stCondLst>
                                  <p:childTnLst>
                                    <p:animMotion origin="layout" path="M 2.77556E-17 -2.59259E-6 L 2.77556E-1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nodeType="withEffect">
                                  <p:stCondLst>
                                    <p:cond delay="250"/>
                                  </p:stCondLst>
                                  <p:childTnLst>
                                    <p:animMotion origin="layout" path="M 2.77556E-17 -2.59259E-6 L 2.77556E-17 0.03542 " pathEditMode="relative" rAng="0" ptsTypes="AA">
                                      <p:cBhvr>
                                        <p:cTn id="14" dur="700" spd="-100000" fill="hold"/>
                                        <p:tgtEl>
                                          <p:spTgt spid="47"/>
                                        </p:tgtEl>
                                        <p:attrNameLst>
                                          <p:attrName>ppt_x</p:attrName>
                                          <p:attrName>ppt_y</p:attrName>
                                        </p:attrNameLst>
                                      </p:cBhvr>
                                      <p:rCtr x="0" y="1759"/>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250"/>
                                  </p:stCondLst>
                                  <p:childTnLst>
                                    <p:animMotion origin="layout" path="M 2.77556E-17 -2.59259E-6 L 2.77556E-1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350"/>
                                  </p:stCondLst>
                                  <p:childTnLst>
                                    <p:animMotion origin="layout" path="M -4.16667E-7 -1.11111E-6 L -4.16667E-7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35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nodeType="withEffect">
                                  <p:stCondLst>
                                    <p:cond delay="350"/>
                                  </p:stCondLst>
                                  <p:childTnLst>
                                    <p:animMotion origin="layout" path="M -4.16667E-7 -1.11111E-6 L -4.16667E-7 0.03542 " pathEditMode="relative" rAng="0" ptsTypes="AA">
                                      <p:cBhvr>
                                        <p:cTn id="29" dur="700" spd="-100000" fill="hold"/>
                                        <p:tgtEl>
                                          <p:spTgt spid="48"/>
                                        </p:tgtEl>
                                        <p:attrNameLst>
                                          <p:attrName>ppt_x</p:attrName>
                                          <p:attrName>ppt_y</p:attrName>
                                        </p:attrNameLst>
                                      </p:cBhvr>
                                      <p:rCtr x="0" y="1759"/>
                                    </p:animMotion>
                                  </p:childTnLst>
                                </p:cTn>
                              </p:par>
                              <p:par>
                                <p:cTn id="30" presetID="10" presetClass="entr" presetSubtype="0" fill="hold" grpId="0" nodeType="withEffect">
                                  <p:stCondLst>
                                    <p:cond delay="3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350"/>
                                  </p:stCondLst>
                                  <p:childTnLst>
                                    <p:animMotion origin="layout" path="M -4.16667E-7 -1.11111E-6 L -4.16667E-7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45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450"/>
                                  </p:stCondLst>
                                  <p:childTnLst>
                                    <p:animMotion origin="layout" path="M -3.33333E-6 -1.11111E-6 L -3.33333E-6 0.03542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nodeType="withEffect">
                                  <p:stCondLst>
                                    <p:cond delay="45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42" presetClass="path" presetSubtype="0" decel="100000" fill="hold" nodeType="withEffect">
                                  <p:stCondLst>
                                    <p:cond delay="450"/>
                                  </p:stCondLst>
                                  <p:childTnLst>
                                    <p:animMotion origin="layout" path="M -3.33333E-6 -1.11111E-6 L -3.33333E-6 0.03542 " pathEditMode="relative" rAng="0" ptsTypes="AA">
                                      <p:cBhvr>
                                        <p:cTn id="44" dur="700" spd="-100000" fill="hold"/>
                                        <p:tgtEl>
                                          <p:spTgt spid="49"/>
                                        </p:tgtEl>
                                        <p:attrNameLst>
                                          <p:attrName>ppt_x</p:attrName>
                                          <p:attrName>ppt_y</p:attrName>
                                        </p:attrNameLst>
                                      </p:cBhvr>
                                      <p:rCtr x="0" y="1759"/>
                                    </p:animMotion>
                                  </p:childTnLst>
                                </p:cTn>
                              </p:par>
                              <p:par>
                                <p:cTn id="45" presetID="10" presetClass="entr" presetSubtype="0" fill="hold" grpId="0" nodeType="withEffect">
                                  <p:stCondLst>
                                    <p:cond delay="45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450"/>
                                  </p:stCondLst>
                                  <p:childTnLst>
                                    <p:animMotion origin="layout" path="M -3.33333E-6 -1.11111E-6 L -3.33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nodeType="withEffect">
                                  <p:stCondLst>
                                    <p:cond delay="35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42" presetClass="path" presetSubtype="0" decel="100000" fill="hold" nodeType="withEffect">
                                  <p:stCondLst>
                                    <p:cond delay="350"/>
                                  </p:stCondLst>
                                  <p:childTnLst>
                                    <p:animMotion origin="layout" path="M -4.16667E-7 -1.11111E-6 L -4.16667E-7 0.03542 " pathEditMode="relative" rAng="0" ptsTypes="AA">
                                      <p:cBhvr>
                                        <p:cTn id="54" dur="700" spd="-100000" fill="hold"/>
                                        <p:tgtEl>
                                          <p:spTgt spid="51"/>
                                        </p:tgtEl>
                                        <p:attrNameLst>
                                          <p:attrName>ppt_x</p:attrName>
                                          <p:attrName>ppt_y</p:attrName>
                                        </p:attrNameLst>
                                      </p:cBhvr>
                                      <p:rCtr x="0" y="1759"/>
                                    </p:animMotion>
                                  </p:childTnLst>
                                </p:cTn>
                              </p:par>
                              <p:par>
                                <p:cTn id="55" presetID="10" presetClass="entr" presetSubtype="0" fill="hold" nodeType="withEffect">
                                  <p:stCondLst>
                                    <p:cond delay="25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42" presetClass="path" presetSubtype="0" decel="100000" fill="hold" nodeType="withEffect">
                                  <p:stCondLst>
                                    <p:cond delay="250"/>
                                  </p:stCondLst>
                                  <p:childTnLst>
                                    <p:animMotion origin="layout" path="M 2.77556E-17 -2.59259E-6 L 2.77556E-17 0.03542 " pathEditMode="relative" rAng="0" ptsTypes="AA">
                                      <p:cBhvr>
                                        <p:cTn id="59" dur="700" spd="-100000" fill="hold"/>
                                        <p:tgtEl>
                                          <p:spTgt spid="5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p:bldP spid="6" grpId="1"/>
      <p:bldP spid="8" grpId="0"/>
      <p:bldP spid="8"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F21322-6211-C517-C2EC-386B1EBCFB4B}"/>
              </a:ext>
            </a:extLst>
          </p:cNvPr>
          <p:cNvSpPr txBox="1">
            <a:spLocks noGrp="1"/>
          </p:cNvSpPr>
          <p:nvPr>
            <p:ph type="title" idx="4294967295"/>
          </p:nvPr>
        </p:nvSpPr>
        <p:spPr>
          <a:xfrm>
            <a:off x="864079" y="2152443"/>
            <a:ext cx="10480675" cy="790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is fueling AI innovation</a:t>
            </a:r>
          </a:p>
        </p:txBody>
      </p:sp>
      <p:sp>
        <p:nvSpPr>
          <p:cNvPr id="8" name="TextBox 7">
            <a:extLst>
              <a:ext uri="{FF2B5EF4-FFF2-40B4-BE49-F238E27FC236}">
                <a16:creationId xmlns:a16="http://schemas.microsoft.com/office/drawing/2014/main" id="{47A083B1-412D-95C6-F5C3-2E17A4C8DD82}"/>
              </a:ext>
            </a:extLst>
          </p:cNvPr>
          <p:cNvSpPr txBox="1"/>
          <p:nvPr/>
        </p:nvSpPr>
        <p:spPr>
          <a:xfrm>
            <a:off x="864079" y="3495501"/>
            <a:ext cx="1605545"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Decades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research &amp; development</a:t>
            </a:r>
          </a:p>
        </p:txBody>
      </p:sp>
      <p:sp>
        <p:nvSpPr>
          <p:cNvPr id="4" name="TextBox 3">
            <a:extLst>
              <a:ext uri="{FF2B5EF4-FFF2-40B4-BE49-F238E27FC236}">
                <a16:creationId xmlns:a16="http://schemas.microsoft.com/office/drawing/2014/main" id="{DFA95D5F-7820-07D3-FEB4-6A9D7722B11B}"/>
              </a:ext>
            </a:extLst>
          </p:cNvPr>
          <p:cNvSpPr txBox="1"/>
          <p:nvPr/>
        </p:nvSpPr>
        <p:spPr>
          <a:xfrm>
            <a:off x="2828592" y="3495501"/>
            <a:ext cx="2014597"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Committed to advancing  Responsible AI</a:t>
            </a:r>
          </a:p>
        </p:txBody>
      </p:sp>
      <p:sp>
        <p:nvSpPr>
          <p:cNvPr id="3" name="TextBox 2">
            <a:extLst>
              <a:ext uri="{FF2B5EF4-FFF2-40B4-BE49-F238E27FC236}">
                <a16:creationId xmlns:a16="http://schemas.microsoft.com/office/drawing/2014/main" id="{0976429C-7434-A9E2-0C0E-AE85EE4B634C}"/>
              </a:ext>
            </a:extLst>
          </p:cNvPr>
          <p:cNvSpPr txBox="1"/>
          <p:nvPr/>
        </p:nvSpPr>
        <p:spPr>
          <a:xfrm>
            <a:off x="5202157" y="3495501"/>
            <a:ext cx="1354638"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from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the start</a:t>
            </a:r>
          </a:p>
        </p:txBody>
      </p:sp>
      <p:sp>
        <p:nvSpPr>
          <p:cNvPr id="10" name="TextBox 9">
            <a:extLst>
              <a:ext uri="{FF2B5EF4-FFF2-40B4-BE49-F238E27FC236}">
                <a16:creationId xmlns:a16="http://schemas.microsoft.com/office/drawing/2014/main" id="{C3910373-F3B7-7510-AA29-6145D431E7E0}"/>
              </a:ext>
            </a:extLst>
          </p:cNvPr>
          <p:cNvSpPr txBox="1"/>
          <p:nvPr/>
        </p:nvSpPr>
        <p:spPr>
          <a:xfrm>
            <a:off x="6915763" y="3495501"/>
            <a:ext cx="2358171"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performance at scale for large AI models </a:t>
            </a:r>
          </a:p>
        </p:txBody>
      </p:sp>
      <p:sp>
        <p:nvSpPr>
          <p:cNvPr id="2" name="TextBox 1">
            <a:extLst>
              <a:ext uri="{FF2B5EF4-FFF2-40B4-BE49-F238E27FC236}">
                <a16:creationId xmlns:a16="http://schemas.microsoft.com/office/drawing/2014/main" id="{7C07B933-880B-6159-1EB5-1743C48B3D2C}"/>
              </a:ext>
            </a:extLst>
          </p:cNvPr>
          <p:cNvSpPr txBox="1"/>
          <p:nvPr/>
        </p:nvSpPr>
        <p:spPr>
          <a:xfrm>
            <a:off x="9379706" y="3495501"/>
            <a:ext cx="2224242"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Trusted by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AI leaders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like OpenAI</a:t>
            </a:r>
          </a:p>
        </p:txBody>
      </p:sp>
      <p:cxnSp>
        <p:nvCxnSpPr>
          <p:cNvPr id="11" name="Straight Connector 10">
            <a:extLst>
              <a:ext uri="{FF2B5EF4-FFF2-40B4-BE49-F238E27FC236}">
                <a16:creationId xmlns:a16="http://schemas.microsoft.com/office/drawing/2014/main" id="{AA05232F-9EF6-4EDC-7273-C2934B616D99}"/>
              </a:ext>
              <a:ext uri="{C183D7F6-B498-43B3-948B-1728B52AA6E4}">
                <adec:decorative xmlns:adec="http://schemas.microsoft.com/office/drawing/2017/decorative" val="1"/>
              </a:ext>
            </a:extLst>
          </p:cNvPr>
          <p:cNvCxnSpPr>
            <a:cxnSpLocks/>
          </p:cNvCxnSpPr>
          <p:nvPr/>
        </p:nvCxnSpPr>
        <p:spPr>
          <a:xfrm>
            <a:off x="2649108"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BD89E4-4BD5-EE6D-5E35-20454C6D339C}"/>
              </a:ext>
              <a:ext uri="{C183D7F6-B498-43B3-948B-1728B52AA6E4}">
                <adec:decorative xmlns:adec="http://schemas.microsoft.com/office/drawing/2017/decorative" val="1"/>
              </a:ext>
            </a:extLst>
          </p:cNvPr>
          <p:cNvCxnSpPr>
            <a:cxnSpLocks/>
          </p:cNvCxnSpPr>
          <p:nvPr/>
        </p:nvCxnSpPr>
        <p:spPr>
          <a:xfrm>
            <a:off x="5022673"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D0428-0FE0-2B6B-5F97-560F4F16C0C7}"/>
              </a:ext>
              <a:ext uri="{C183D7F6-B498-43B3-948B-1728B52AA6E4}">
                <adec:decorative xmlns:adec="http://schemas.microsoft.com/office/drawing/2017/decorative" val="1"/>
              </a:ext>
            </a:extLst>
          </p:cNvPr>
          <p:cNvCxnSpPr>
            <a:cxnSpLocks/>
          </p:cNvCxnSpPr>
          <p:nvPr/>
        </p:nvCxnSpPr>
        <p:spPr>
          <a:xfrm>
            <a:off x="6736279"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60755D-1FD1-54CF-A943-004DE517F373}"/>
              </a:ext>
              <a:ext uri="{C183D7F6-B498-43B3-948B-1728B52AA6E4}">
                <adec:decorative xmlns:adec="http://schemas.microsoft.com/office/drawing/2017/decorative" val="1"/>
              </a:ext>
            </a:extLst>
          </p:cNvPr>
          <p:cNvCxnSpPr>
            <a:cxnSpLocks/>
          </p:cNvCxnSpPr>
          <p:nvPr/>
        </p:nvCxnSpPr>
        <p:spPr>
          <a:xfrm>
            <a:off x="9453418" y="3390704"/>
            <a:ext cx="0" cy="1132923"/>
          </a:xfrm>
          <a:prstGeom prst="line">
            <a:avLst/>
          </a:prstGeom>
          <a:ln w="15875">
            <a:gradFill>
              <a:gsLst>
                <a:gs pos="0">
                  <a:srgbClr val="091F2C"/>
                </a:gs>
                <a:gs pos="50000">
                  <a:schemeClr val="accent1"/>
                </a:gs>
                <a:gs pos="100000">
                  <a:srgbClr val="091F2C"/>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36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2.22222E-6 L 0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1.25E-6 -1.11111E-6 L 1.25E-6 0.01968 " pathEditMode="relative" rAng="0" ptsTypes="AA">
                                      <p:cBhvr>
                                        <p:cTn id="14" dur="500" spd="-100000" fill="hold"/>
                                        <p:tgtEl>
                                          <p:spTgt spid="8"/>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3.33333E-6 -1.11111E-6 L -3.33333E-6 0.01968 " pathEditMode="relative" rAng="0" ptsTypes="AA">
                                      <p:cBhvr>
                                        <p:cTn id="19" dur="500" spd="-100000" fill="hold"/>
                                        <p:tgtEl>
                                          <p:spTgt spid="4"/>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400"/>
                                  </p:stCondLst>
                                  <p:childTnLst>
                                    <p:animMotion origin="layout" path="M -1.45833E-6 -1.11111E-6 L -1.45833E-6 0.01968 " pathEditMode="relative" rAng="0" ptsTypes="AA">
                                      <p:cBhvr>
                                        <p:cTn id="24" dur="500" spd="-100000" fill="hold"/>
                                        <p:tgtEl>
                                          <p:spTgt spid="3"/>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500"/>
                                  </p:stCondLst>
                                  <p:childTnLst>
                                    <p:animMotion origin="layout" path="M -2.29167E-6 -1.11111E-6 L -2.29167E-6 0.01968 " pathEditMode="relative" rAng="0" ptsTypes="AA">
                                      <p:cBhvr>
                                        <p:cTn id="29" dur="500" spd="-100000" fill="hold"/>
                                        <p:tgtEl>
                                          <p:spTgt spid="10"/>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600"/>
                                  </p:stCondLst>
                                  <p:childTnLst>
                                    <p:animMotion origin="layout" path="M 3.125E-6 -1.11111E-6 L 3.125E-6 0.01968 " pathEditMode="relative" rAng="0" ptsTypes="AA">
                                      <p:cBhvr>
                                        <p:cTn id="34" dur="50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6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6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6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4" grpId="0"/>
      <p:bldP spid="4" grpId="1"/>
      <p:bldP spid="3" grpId="0"/>
      <p:bldP spid="3" grpId="1"/>
      <p:bldP spid="10" grpId="0"/>
      <p:bldP spid="10" grpId="1"/>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ALREADY-CHECKED" val="TRUE"/>
</p:tagLst>
</file>

<file path=ppt/tags/tag2.xml><?xml version="1.0" encoding="utf-8"?>
<p:tagLst xmlns:a="http://schemas.openxmlformats.org/drawingml/2006/main" xmlns:r="http://schemas.openxmlformats.org/officeDocument/2006/relationships" xmlns:p="http://schemas.openxmlformats.org/presentationml/2006/main">
  <p:tag name="ALREADY-CHECKED" val="TRUE"/>
</p:tagLst>
</file>

<file path=ppt/tags/tag3.xml><?xml version="1.0" encoding="utf-8"?>
<p:tagLst xmlns:a="http://schemas.openxmlformats.org/drawingml/2006/main" xmlns:r="http://schemas.openxmlformats.org/officeDocument/2006/relationships" xmlns:p="http://schemas.openxmlformats.org/presentationml/2006/main">
  <p:tag name="ALREADY-CHECKED" val="TRUE"/>
</p:tagLst>
</file>

<file path=ppt/theme/theme1.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2.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MASTER - Data and AI">
  <a:themeElements>
    <a:clrScheme name="Data&amp;AI Day - Dark">
      <a:dk1>
        <a:srgbClr val="080808"/>
      </a:dk1>
      <a:lt1>
        <a:srgbClr val="FFFFFF"/>
      </a:lt1>
      <a:dk2>
        <a:srgbClr val="243A5E"/>
      </a:dk2>
      <a:lt2>
        <a:srgbClr val="E6E6E6"/>
      </a:lt2>
      <a:accent1>
        <a:srgbClr val="0078D4"/>
      </a:accent1>
      <a:accent2>
        <a:srgbClr val="50E6FF"/>
      </a:accent2>
      <a:accent3>
        <a:srgbClr val="D59DFF"/>
      </a:accent3>
      <a:accent4>
        <a:srgbClr val="FFB900"/>
      </a:accent4>
      <a:accent5>
        <a:srgbClr val="FF9349"/>
      </a:accent5>
      <a:accent6>
        <a:srgbClr val="9BF00B"/>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EDCAE22B-DCE4-4392-B76F-490651122D37}" vid="{9ABE6BDE-7630-469D-A092-4C7521195F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05.xml><?xml version="1.0" encoding="utf-8"?>
<?mso-contentType ?>
<FormTemplates xmlns="http://schemas.microsoft.com/sharepoint/v3/contenttype/forms">
  <Display>DocumentLibraryForm</Display>
  <Edit>DocumentLibraryForm</Edit>
  <New>DocumentLibraryForm</New>
</FormTemplates>
</file>

<file path=customXml/item1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07.xml><?xml version="1.0" encoding="utf-8"?>
<?mso-contentType ?>
<FormTemplates xmlns="http://schemas.microsoft.com/sharepoint/v3/contenttype/forms">
  <Display>DocumentLibraryForm</Display>
  <Edit>DocumentLibraryForm</Edit>
  <New>DocumentLibraryForm</New>
</FormTemplates>
</file>

<file path=customXml/item108.xml><?xml version="1.0" encoding="utf-8"?>
<?mso-contentType ?>
<FormTemplates xmlns="http://schemas.microsoft.com/sharepoint/v3/contenttype/forms">
  <Display>DocumentLibraryForm</Display>
  <Edit>DocumentLibraryForm</Edit>
  <New>DocumentLibraryForm</New>
</FormTemplates>
</file>

<file path=customXml/item109.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1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4.xml><?xml version="1.0" encoding="utf-8"?>
<?mso-contentType ?>
<FormTemplates xmlns="http://schemas.microsoft.com/sharepoint/v3/contenttype/forms">
  <Display>DocumentLibraryForm</Display>
  <Edit>DocumentLibraryForm</Edit>
  <New>DocumentLibraryForm</New>
</FormTemplates>
</file>

<file path=customXml/item1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xml><?xml version="1.0" encoding="utf-8"?>
<?mso-contentType ?>
<FormTemplates xmlns="http://schemas.microsoft.com/sharepoint/v3/contenttype/forms">
  <Display>DocumentLibraryForm</Display>
  <Edit>DocumentLibraryForm</Edit>
  <New>DocumentLibraryForm</New>
</FormTemplates>
</file>

<file path=customXml/item119.xml><?xml version="1.0" encoding="utf-8"?>
<?mso-contentType ?>
<FormTemplates xmlns="http://schemas.microsoft.com/sharepoint/v3/contenttype/forms">
  <Display>DocumentLibraryForm</Display>
  <Edit>DocumentLibraryForm</Edit>
  <New>DocumentLibraryForm</New>
</FormTemplates>
</file>

<file path=customXml/item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2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xml><?xml version="1.0" encoding="utf-8"?>
<?mso-contentType ?>
<FormTemplates xmlns="http://schemas.microsoft.com/sharepoint/v3/contenttype/forms">
  <Display>DocumentLibraryForm</Display>
  <Edit>DocumentLibraryForm</Edit>
  <New>DocumentLibraryForm</New>
</FormTemplates>
</file>

<file path=customXml/item1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4.xml><?xml version="1.0" encoding="utf-8"?>
<?mso-contentType ?>
<FormTemplates xmlns="http://schemas.microsoft.com/sharepoint/v3/contenttype/forms">
  <Display>DocumentLibraryForm</Display>
  <Edit>DocumentLibraryForm</Edit>
  <New>DocumentLibraryForm</New>
</FormTemplates>
</file>

<file path=customXml/item12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xml><?xml version="1.0" encoding="utf-8"?>
<?mso-contentType ?>
<FormTemplates xmlns="http://schemas.microsoft.com/sharepoint/v3/contenttype/forms">
  <Display>DocumentLibraryForm</Display>
  <Edit>DocumentLibraryForm</Edit>
  <New>DocumentLibraryForm</New>
</FormTemplates>
</file>

<file path=customXml/item128.xml><?xml version="1.0" encoding="utf-8"?>
<?mso-contentType ?>
<FormTemplates xmlns="http://schemas.microsoft.com/sharepoint/v3/contenttype/forms">
  <Display>DocumentLibraryForm</Display>
  <Edit>DocumentLibraryForm</Edit>
  <New>DocumentLibraryForm</New>
</FormTemplates>
</file>

<file path=customXml/item12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3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1.xml><?xml version="1.0" encoding="utf-8"?>
<?mso-contentType ?>
<FormTemplates xmlns="http://schemas.microsoft.com/sharepoint/v3/contenttype/forms">
  <Display>DocumentLibraryForm</Display>
  <Edit>DocumentLibraryForm</Edit>
  <New>DocumentLibraryForm</New>
</FormTemplates>
</file>

<file path=customXml/item13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3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38.xml><?xml version="1.0" encoding="utf-8"?>
<?mso-contentType ?>
<FormTemplates xmlns="http://schemas.microsoft.com/sharepoint/v3/contenttype/forms">
  <Display>DocumentLibraryForm</Display>
  <Edit>DocumentLibraryForm</Edit>
  <New>DocumentLibraryForm</New>
</FormTemplates>
</file>

<file path=customXml/item13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mso-contentType ?>
<FormTemplates xmlns="http://schemas.microsoft.com/sharepoint/v3/contenttype/forms">
  <Display>DocumentLibraryForm</Display>
  <Edit>DocumentLibraryForm</Edit>
  <New>DocumentLibraryForm</New>
</FormTemplates>
</file>

<file path=customXml/item1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42.xml><?xml version="1.0" encoding="utf-8"?>
<?mso-contentType ?>
<FormTemplates xmlns="http://schemas.microsoft.com/sharepoint/v3/contenttype/forms">
  <Display>DocumentLibraryForm</Display>
  <Edit>DocumentLibraryForm</Edit>
  <New>DocumentLibraryForm</New>
</FormTemplates>
</file>

<file path=customXml/item143.xml><?xml version="1.0" encoding="utf-8"?>
<?mso-contentType ?>
<FormTemplates xmlns="http://schemas.microsoft.com/sharepoint/v3/contenttype/forms">
  <Display>DocumentLibraryForm</Display>
  <Edit>DocumentLibraryForm</Edit>
  <New>DocumentLibraryForm</New>
</FormTemplates>
</file>

<file path=customXml/item1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46.xml><?xml version="1.0" encoding="utf-8"?>
<?mso-contentType ?>
<FormTemplates xmlns="http://schemas.microsoft.com/sharepoint/v3/contenttype/forms">
  <Display>DocumentLibraryForm</Display>
  <Edit>DocumentLibraryForm</Edit>
  <New>DocumentLibraryForm</New>
</FormTemplates>
</file>

<file path=customXml/item14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50.xml><?xml version="1.0" encoding="utf-8"?>
<?mso-contentType ?>
<FormTemplates xmlns="http://schemas.microsoft.com/sharepoint/v3/contenttype/forms">
  <Display>DocumentLibraryForm</Display>
  <Edit>DocumentLibraryForm</Edit>
  <New>DocumentLibraryForm</New>
</FormTemplates>
</file>

<file path=customXml/item15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3.xml><?xml version="1.0" encoding="utf-8"?>
<?mso-contentType ?>
<FormTemplates xmlns="http://schemas.microsoft.com/sharepoint/v3/contenttype/forms">
  <Display>DocumentLibraryForm</Display>
  <Edit>DocumentLibraryForm</Edit>
  <New>DocumentLibraryForm</New>
</FormTemplates>
</file>

<file path=customXml/item154.xml><?xml version="1.0" encoding="utf-8"?>
<?mso-contentType ?>
<FormTemplates xmlns="http://schemas.microsoft.com/sharepoint/v3/contenttype/forms">
  <Display>DocumentLibraryForm</Display>
  <Edit>DocumentLibraryForm</Edit>
  <New>DocumentLibraryForm</New>
</FormTemplates>
</file>

<file path=customXml/item155.xml><?xml version="1.0" encoding="utf-8"?>
<?mso-contentType ?>
<FormTemplates xmlns="http://schemas.microsoft.com/sharepoint/v3/contenttype/forms">
  <Display>DocumentLibraryForm</Display>
  <Edit>DocumentLibraryForm</Edit>
  <New>DocumentLibraryForm</New>
</FormTemplates>
</file>

<file path=customXml/item156.xml><?xml version="1.0" encoding="utf-8"?>
<?mso-contentType ?>
<FormTemplates xmlns="http://schemas.microsoft.com/sharepoint/v3/contenttype/forms">
  <Display>DocumentLibraryForm</Display>
  <Edit>DocumentLibraryForm</Edit>
  <New>DocumentLibraryForm</New>
</FormTemplates>
</file>

<file path=customXml/item157.xml><?xml version="1.0" encoding="utf-8"?>
<?mso-contentType ?>
<FormTemplates xmlns="http://schemas.microsoft.com/sharepoint/v3/contenttype/forms">
  <Display>DocumentLibraryForm</Display>
  <Edit>DocumentLibraryForm</Edit>
  <New>DocumentLibraryForm</New>
</FormTemplates>
</file>

<file path=customXml/item1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59.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16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3.xml><?xml version="1.0" encoding="utf-8"?>
<?mso-contentType ?>
<FormTemplates xmlns="http://schemas.microsoft.com/sharepoint/v3/contenttype/forms">
  <Display>DocumentLibraryForm</Display>
  <Edit>DocumentLibraryForm</Edit>
  <New>DocumentLibraryForm</New>
</FormTemplates>
</file>

<file path=customXml/item16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7.xml><?xml version="1.0" encoding="utf-8"?>
<?mso-contentType ?>
<FormTemplates xmlns="http://schemas.microsoft.com/sharepoint/v3/contenttype/forms">
  <Display>DocumentLibraryForm</Display>
  <Edit>DocumentLibraryForm</Edit>
  <New>DocumentLibraryForm</New>
</FormTemplates>
</file>

<file path=customXml/item16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4.xml><?xml version="1.0" encoding="utf-8"?>
<?mso-contentType ?>
<FormTemplates xmlns="http://schemas.microsoft.com/sharepoint/v3/contenttype/forms">
  <Display>DocumentLibraryForm</Display>
  <Edit>DocumentLibraryForm</Edit>
  <New>DocumentLibraryForm</New>
</FormTemplates>
</file>

<file path=customXml/item17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9.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80.xml><?xml version="1.0" encoding="utf-8"?>
<?mso-contentType ?>
<FormTemplates xmlns="http://schemas.microsoft.com/sharepoint/v3/contenttype/forms">
  <Display>DocumentLibraryForm</Display>
  <Edit>DocumentLibraryForm</Edit>
  <New>DocumentLibraryForm</New>
</FormTemplates>
</file>

<file path=customXml/item18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xml><?xml version="1.0" encoding="utf-8"?>
<?mso-contentType ?>
<FormTemplates xmlns="http://schemas.microsoft.com/sharepoint/v3/contenttype/forms">
  <Display>DocumentLibraryForm</Display>
  <Edit>DocumentLibraryForm</Edit>
  <New>DocumentLibraryForm</New>
</FormTemplates>
</file>

<file path=customXml/item1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8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6.xml><?xml version="1.0" encoding="utf-8"?>
<?mso-contentType ?>
<FormTemplates xmlns="http://schemas.microsoft.com/sharepoint/v3/contenttype/forms">
  <Display>DocumentLibraryForm</Display>
  <Edit>DocumentLibraryForm</Edit>
  <New>DocumentLibraryForm</New>
</FormTemplates>
</file>

<file path=customXml/item1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88.xml><?xml version="1.0" encoding="utf-8"?>
<?mso-contentType ?>
<FormTemplates xmlns="http://schemas.microsoft.com/sharepoint/v3/contenttype/forms">
  <Display>DocumentLibraryForm</Display>
  <Edit>DocumentLibraryForm</Edit>
  <New>DocumentLibraryForm</New>
</FormTemplates>
</file>

<file path=customXml/item18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mso-contentType ?>
<FormTemplates xmlns="http://schemas.microsoft.com/sharepoint/v3/contenttype/forms">
  <Display>DocumentLibraryForm</Display>
  <Edit>DocumentLibraryForm</Edit>
  <New>DocumentLibraryForm</New>
</FormTemplates>
</file>

<file path=customXml/item190.xml><?xml version="1.0" encoding="utf-8"?>
<?mso-contentType ?>
<FormTemplates xmlns="http://schemas.microsoft.com/sharepoint/v3/contenttype/forms">
  <Display>DocumentLibraryForm</Display>
  <Edit>DocumentLibraryForm</Edit>
  <New>DocumentLibraryForm</New>
</FormTemplates>
</file>

<file path=customXml/item191.xml><?xml version="1.0" encoding="utf-8"?>
<?mso-contentType ?>
<FormTemplates xmlns="http://schemas.microsoft.com/sharepoint/v3/contenttype/forms">
  <Display>DocumentLibraryForm</Display>
  <Edit>DocumentLibraryForm</Edit>
  <New>DocumentLibraryForm</New>
</FormTemplates>
</file>

<file path=customXml/item192.xml><?xml version="1.0" encoding="utf-8"?>
<?mso-contentType ?>
<FormTemplates xmlns="http://schemas.microsoft.com/sharepoint/v3/contenttype/forms">
  <Display>DocumentLibraryForm</Display>
  <Edit>DocumentLibraryForm</Edit>
  <New>DocumentLibraryForm</New>
</FormTemplates>
</file>

<file path=customXml/item193.xml><?xml version="1.0" encoding="utf-8"?>
<?mso-contentType ?>
<FormTemplates xmlns="http://schemas.microsoft.com/sharepoint/v3/contenttype/forms">
  <Display>DocumentLibraryForm</Display>
  <Edit>DocumentLibraryForm</Edit>
  <New>DocumentLibraryForm</New>
</FormTemplates>
</file>

<file path=customXml/item1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9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8.xml><?xml version="1.0" encoding="utf-8"?>
<?mso-contentType ?>
<FormTemplates xmlns="http://schemas.microsoft.com/sharepoint/v3/contenttype/forms">
  <Display>DocumentLibraryForm</Display>
  <Edit>DocumentLibraryForm</Edit>
  <New>DocumentLibraryForm</New>
</FormTemplates>
</file>

<file path=customXml/item1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0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3.xml><?xml version="1.0" encoding="utf-8"?>
<?mso-contentType ?>
<FormTemplates xmlns="http://schemas.microsoft.com/sharepoint/v3/contenttype/forms">
  <Display>DocumentLibraryForm</Display>
  <Edit>DocumentLibraryForm</Edit>
  <New>DocumentLibraryForm</New>
</FormTemplates>
</file>

<file path=customXml/item2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0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6.xml><?xml version="1.0" encoding="utf-8"?>
<?mso-contentType ?>
<FormTemplates xmlns="http://schemas.microsoft.com/sharepoint/v3/contenttype/forms">
  <Display>DocumentLibraryForm</Display>
  <Edit>DocumentLibraryForm</Edit>
  <New>DocumentLibraryForm</New>
</FormTemplates>
</file>

<file path=customXml/item207.xml><?xml version="1.0" encoding="utf-8"?>
<?mso-contentType ?>
<FormTemplates xmlns="http://schemas.microsoft.com/sharepoint/v3/contenttype/forms">
  <Display>DocumentLibraryForm</Display>
  <Edit>DocumentLibraryForm</Edit>
  <New>DocumentLibraryForm</New>
</FormTemplates>
</file>

<file path=customXml/item20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2.xml><?xml version="1.0" encoding="utf-8"?>
<?mso-contentType ?>
<FormTemplates xmlns="http://schemas.microsoft.com/sharepoint/v3/contenttype/forms">
  <Display>DocumentLibraryForm</Display>
  <Edit>DocumentLibraryForm</Edit>
  <New>DocumentLibraryForm</New>
</FormTemplates>
</file>

<file path=customXml/item213.xml><?xml version="1.0" encoding="utf-8"?>
<?mso-contentType ?>
<FormTemplates xmlns="http://schemas.microsoft.com/sharepoint/v3/contenttype/forms">
  <Display>DocumentLibraryForm</Display>
  <Edit>DocumentLibraryForm</Edit>
  <New>DocumentLibraryForm</New>
</FormTemplates>
</file>

<file path=customXml/item21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7.xml><?xml version="1.0" encoding="utf-8"?>
<?mso-contentType ?>
<FormTemplates xmlns="http://schemas.microsoft.com/sharepoint/v3/contenttype/forms">
  <Display>DocumentLibraryForm</Display>
  <Edit>DocumentLibraryForm</Edit>
  <New>DocumentLibraryForm</New>
</FormTemplates>
</file>

<file path=customXml/item21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35.xml><?xml version="1.0" encoding="utf-8"?>
<?mso-contentType ?>
<FormTemplates xmlns="http://schemas.microsoft.com/sharepoint/v3/contenttype/forms">
  <Display>DocumentLibraryForm</Display>
  <Edit>DocumentLibraryForm</Edit>
  <New>DocumentLibraryForm</New>
</FormTemplates>
</file>

<file path=customXml/item2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37.xml><?xml version="1.0" encoding="utf-8"?>
<?mso-contentType ?>
<FormTemplates xmlns="http://schemas.microsoft.com/sharepoint/v3/contenttype/forms">
  <Display>DocumentLibraryForm</Display>
  <Edit>DocumentLibraryForm</Edit>
  <New>DocumentLibraryForm</New>
</FormTemplates>
</file>

<file path=customXml/item238.xml><?xml version="1.0" encoding="utf-8"?>
<?mso-contentType ?>
<FormTemplates xmlns="http://schemas.microsoft.com/sharepoint/v3/contenttype/forms">
  <Display>DocumentLibraryForm</Display>
  <Edit>DocumentLibraryForm</Edit>
  <New>DocumentLibraryForm</New>
</FormTemplates>
</file>

<file path=customXml/item23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mso-contentType ?>
<FormTemplates xmlns="http://schemas.microsoft.com/sharepoint/v3/contenttype/forms">
  <Display>DocumentLibraryForm</Display>
  <Edit>DocumentLibraryForm</Edit>
  <New>DocumentLibraryForm</New>
</FormTemplates>
</file>

<file path=customXml/item240.xml><?xml version="1.0" encoding="utf-8"?>
<?mso-contentType ?>
<FormTemplates xmlns="http://schemas.microsoft.com/sharepoint/v3/contenttype/forms">
  <Display>DocumentLibraryForm</Display>
  <Edit>DocumentLibraryForm</Edit>
  <New>DocumentLibraryForm</New>
</FormTemplates>
</file>

<file path=customXml/item24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4.xml><?xml version="1.0" encoding="utf-8"?>
<?mso-contentType ?>
<FormTemplates xmlns="http://schemas.microsoft.com/sharepoint/v3/contenttype/forms">
  <Display>DocumentLibraryForm</Display>
  <Edit>DocumentLibraryForm</Edit>
  <New>DocumentLibraryForm</New>
</FormTemplates>
</file>

<file path=customXml/item24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4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9.xml><?xml version="1.0" encoding="utf-8"?>
<?mso-contentType ?>
<FormTemplates xmlns="http://schemas.microsoft.com/sharepoint/v3/contenttype/forms">
  <Display>DocumentLibraryForm</Display>
  <Edit>DocumentLibraryForm</Edit>
  <New>DocumentLibraryForm</New>
</FormTemplates>
</file>

<file path=customXml/item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5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xml><?xml version="1.0" encoding="utf-8"?>
<?mso-contentType ?>
<FormTemplates xmlns="http://schemas.microsoft.com/sharepoint/v3/contenttype/forms">
  <Display>DocumentLibraryForm</Display>
  <Edit>DocumentLibraryForm</Edit>
  <New>DocumentLibraryForm</New>
</FormTemplates>
</file>

<file path=customXml/item2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5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6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67.xml><?xml version="1.0" encoding="utf-8"?>
<?mso-contentType ?>
<FormTemplates xmlns="http://schemas.microsoft.com/sharepoint/v3/contenttype/forms">
  <Display>DocumentLibraryForm</Display>
  <Edit>DocumentLibraryForm</Edit>
  <New>DocumentLibraryForm</New>
</FormTemplates>
</file>

<file path=customXml/item268.xml><?xml version="1.0" encoding="utf-8"?>
<?mso-contentType ?>
<FormTemplates xmlns="http://schemas.microsoft.com/sharepoint/v3/contenttype/forms">
  <Display>DocumentLibraryForm</Display>
  <Edit>DocumentLibraryForm</Edit>
  <New>DocumentLibraryForm</New>
</FormTemplates>
</file>

<file path=customXml/item26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mso-contentType ?>
<FormTemplates xmlns="http://schemas.microsoft.com/sharepoint/v3/contenttype/forms">
  <Display>DocumentLibraryForm</Display>
  <Edit>DocumentLibraryForm</Edit>
  <New>DocumentLibraryForm</New>
</FormTemplates>
</file>

<file path=customXml/item27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xml><?xml version="1.0" encoding="utf-8"?>
<?mso-contentType ?>
<FormTemplates xmlns="http://schemas.microsoft.com/sharepoint/v3/contenttype/forms">
  <Display>DocumentLibraryForm</Display>
  <Edit>DocumentLibraryForm</Edit>
  <New>DocumentLibraryForm</New>
</FormTemplates>
</file>

<file path=customXml/item27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77.xml><?xml version="1.0" encoding="utf-8"?>
<?mso-contentType ?>
<FormTemplates xmlns="http://schemas.microsoft.com/sharepoint/v3/contenttype/forms">
  <Display>DocumentLibraryForm</Display>
  <Edit>DocumentLibraryForm</Edit>
  <New>DocumentLibraryForm</New>
</FormTemplates>
</file>

<file path=customXml/item27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8.xml><?xml version="1.0" encoding="utf-8"?>
<?mso-contentType ?>
<FormTemplates xmlns="http://schemas.microsoft.com/sharepoint/v3/contenttype/forms">
  <Display>DocumentLibraryForm</Display>
  <Edit>DocumentLibraryForm</Edit>
  <New>DocumentLibraryForm</New>
</FormTemplates>
</file>

<file path=customXml/item28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3.xml><?xml version="1.0" encoding="utf-8"?>
<?mso-contentType ?>
<FormTemplates xmlns="http://schemas.microsoft.com/sharepoint/v3/contenttype/forms">
  <Display>DocumentLibraryForm</Display>
  <Edit>DocumentLibraryForm</Edit>
  <New>DocumentLibraryForm</New>
</FormTemplates>
</file>

<file path=customXml/item28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8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7.xml><?xml version="1.0" encoding="utf-8"?>
<?mso-contentType ?>
<FormTemplates xmlns="http://schemas.microsoft.com/sharepoint/v3/contenttype/forms">
  <Display>DocumentLibraryForm</Display>
  <Edit>DocumentLibraryForm</Edit>
  <New>DocumentLibraryForm</New>
</FormTemplates>
</file>

<file path=customXml/item28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90.xml><?xml version="1.0" encoding="utf-8"?>
<?mso-contentType ?>
<FormTemplates xmlns="http://schemas.microsoft.com/sharepoint/v3/contenttype/forms">
  <Display>DocumentLibraryForm</Display>
  <Edit>DocumentLibraryForm</Edit>
  <New>DocumentLibraryForm</New>
</FormTemplates>
</file>

<file path=customXml/item2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92.xml><?xml version="1.0" encoding="utf-8"?>
<?mso-contentType ?>
<FormTemplates xmlns="http://schemas.microsoft.com/sharepoint/v3/contenttype/forms">
  <Display>DocumentLibraryForm</Display>
  <Edit>DocumentLibraryForm</Edit>
  <New>DocumentLibraryForm</New>
</FormTemplates>
</file>

<file path=customXml/item29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2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96.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2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0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4.xml><?xml version="1.0" encoding="utf-8"?>
<?mso-contentType ?>
<FormTemplates xmlns="http://schemas.microsoft.com/sharepoint/v3/contenttype/forms">
  <Display>DocumentLibraryForm</Display>
  <Edit>DocumentLibraryForm</Edit>
  <New>DocumentLibraryForm</New>
</FormTemplates>
</file>

<file path=customXml/item3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07.xml><?xml version="1.0" encoding="utf-8"?>
<?mso-contentType ?>
<FormTemplates xmlns="http://schemas.microsoft.com/sharepoint/v3/contenttype/forms">
  <Display>DocumentLibraryForm</Display>
  <Edit>DocumentLibraryForm</Edit>
  <New>DocumentLibraryForm</New>
</FormTemplates>
</file>

<file path=customXml/item30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mso-contentType ?>
<FormTemplates xmlns="http://schemas.microsoft.com/sharepoint/v3/contenttype/forms">
  <Display>DocumentLibraryForm</Display>
  <Edit>DocumentLibraryForm</Edit>
  <New>DocumentLibraryForm</New>
</FormTemplates>
</file>

<file path=customXml/item3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311.xml><?xml version="1.0" encoding="utf-8"?>
<?mso-contentType ?>
<FormTemplates xmlns="http://schemas.microsoft.com/sharepoint/v3/contenttype/forms">
  <Display>DocumentLibraryForm</Display>
  <Edit>DocumentLibraryForm</Edit>
  <New>DocumentLibraryForm</New>
</FormTemplates>
</file>

<file path=customXml/item31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mso-contentType ?>
<FormTemplates xmlns="http://schemas.microsoft.com/sharepoint/v3/contenttype/forms">
  <Display>DocumentLibraryForm</Display>
  <Edit>DocumentLibraryForm</Edit>
  <New>DocumentLibraryForm</New>
</FormTemplates>
</file>

<file path=customXml/item3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7.xml><?xml version="1.0" encoding="utf-8"?>
<?mso-contentType ?>
<FormTemplates xmlns="http://schemas.microsoft.com/sharepoint/v3/contenttype/forms">
  <Display>DocumentLibraryForm</Display>
  <Edit>DocumentLibraryForm</Edit>
  <New>DocumentLibraryForm</New>
</FormTemplates>
</file>

<file path=customXml/item38.xml><?xml version="1.0" encoding="utf-8"?>
<?mso-contentType ?>
<FormTemplates xmlns="http://schemas.microsoft.com/sharepoint/v3/contenttype/forms">
  <Display>DocumentLibraryForm</Display>
  <Edit>DocumentLibraryForm</Edit>
  <New>DocumentLibraryForm</New>
</FormTemplates>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mso-contentType ?>
<FormTemplates xmlns="http://schemas.microsoft.com/sharepoint/v3/contenttype/forms">
  <Display>DocumentLibraryForm</Display>
  <Edit>DocumentLibraryForm</Edit>
  <New>DocumentLibraryForm</New>
</FormTemplates>
</file>

<file path=customXml/item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2.xml><?xml version="1.0" encoding="utf-8"?>
<?mso-contentType ?>
<FormTemplates xmlns="http://schemas.microsoft.com/sharepoint/v3/contenttype/forms">
  <Display>DocumentLibraryForm</Display>
  <Edit>DocumentLibraryForm</Edit>
  <New>DocumentLibraryForm</New>
</FormTemplates>
</file>

<file path=customXml/item5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57.xml><?xml version="1.0" encoding="utf-8"?>
<?mso-contentType ?>
<FormTemplates xmlns="http://schemas.microsoft.com/sharepoint/v3/contenttype/forms">
  <Display>DocumentLibraryForm</Display>
  <Edit>DocumentLibraryForm</Edit>
  <New>DocumentLibraryForm</New>
</FormTemplates>
</file>

<file path=customXml/item58.xml><?xml version="1.0" encoding="utf-8"?>
<?mso-contentType ?>
<FormTemplates xmlns="http://schemas.microsoft.com/sharepoint/v3/contenttype/forms">
  <Display>DocumentLibraryForm</Display>
  <Edit>DocumentLibraryForm</Edit>
  <New>DocumentLibraryForm</New>
</FormTemplates>
</file>

<file path=customXml/item59.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6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xml><?xml version="1.0" encoding="utf-8"?>
<?mso-contentType ?>
<FormTemplates xmlns="http://schemas.microsoft.com/sharepoint/v3/contenttype/forms">
  <Display>DocumentLibraryForm</Display>
  <Edit>DocumentLibraryForm</Edit>
  <New>DocumentLibraryForm</New>
</FormTemplates>
</file>

<file path=customXml/item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6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xml><?xml version="1.0" encoding="utf-8"?>
<?mso-contentType ?>
<FormTemplates xmlns="http://schemas.microsoft.com/sharepoint/v3/contenttype/forms">
  <Display>DocumentLibraryForm</Display>
  <Edit>DocumentLibraryForm</Edit>
  <New>DocumentLibraryForm</New>
</FormTemplates>
</file>

<file path=customXml/item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6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4.xml><?xml version="1.0" encoding="utf-8"?>
<?mso-contentType ?>
<FormTemplates xmlns="http://schemas.microsoft.com/sharepoint/v3/contenttype/forms">
  <Display>DocumentLibraryForm</Display>
  <Edit>DocumentLibraryForm</Edit>
  <New>DocumentLibraryForm</New>
</FormTemplates>
</file>

<file path=customXml/item75.xml><?xml version="1.0" encoding="utf-8"?>
<?mso-contentType ?>
<FormTemplates xmlns="http://schemas.microsoft.com/sharepoint/v3/contenttype/forms">
  <Display>DocumentLibraryForm</Display>
  <Edit>DocumentLibraryForm</Edit>
  <New>DocumentLibraryForm</New>
</FormTemplates>
</file>

<file path=customXml/item7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8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xml><?xml version="1.0" encoding="utf-8"?>
<?mso-contentType ?>
<FormTemplates xmlns="http://schemas.microsoft.com/sharepoint/v3/contenttype/forms">
  <Display>DocumentLibraryForm</Display>
  <Edit>DocumentLibraryForm</Edit>
  <New>DocumentLibraryForm</New>
</FormTemplates>
</file>

<file path=customXml/item8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6.xml><?xml version="1.0" encoding="utf-8"?>
<?mso-contentType ?>
<FormTemplates xmlns="http://schemas.microsoft.com/sharepoint/v3/contenttype/forms">
  <Display>DocumentLibraryForm</Display>
  <Edit>DocumentLibraryForm</Edit>
  <New>DocumentLibraryForm</New>
</FormTemplates>
</file>

<file path=customXml/item87.xml><?xml version="1.0" encoding="utf-8"?>
<?mso-contentType ?>
<FormTemplates xmlns="http://schemas.microsoft.com/sharepoint/v3/contenttype/forms">
  <Display>DocumentLibraryForm</Display>
  <Edit>DocumentLibraryForm</Edit>
  <New>DocumentLibraryForm</New>
</FormTemplates>
</file>

<file path=customXml/item8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mso-contentType ?>
<FormTemplates xmlns="http://schemas.microsoft.com/sharepoint/v3/contenttype/forms">
  <Display>DocumentLibraryForm</Display>
  <Edit>DocumentLibraryForm</Edit>
  <New>DocumentLibraryForm</New>
</FormTemplates>
</file>

<file path=customXml/item9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Gina Khan</DisplayName>
        <AccountId>125</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9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96.xml><?xml version="1.0" encoding="utf-8"?>
<?mso-contentType ?>
<FormTemplates xmlns="http://schemas.microsoft.com/sharepoint/v3/contenttype/forms">
  <Display>DocumentLibraryForm</Display>
  <Edit>DocumentLibraryForm</Edit>
  <New>DocumentLibraryForm</New>
</FormTemplates>
</file>

<file path=customXml/item97.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667580b-a2ce-4bc6-8f75-af2409d42bec">
      <UserInfo>
        <DisplayName>Gina Khan</DisplayName>
        <AccountId>125</AccountId>
        <AccountType/>
      </UserInfo>
    </SharedWithUsers>
  </documentManagement>
</p:properties>
</file>

<file path=customXml/itemProps1.xml><?xml version="1.0" encoding="utf-8"?>
<ds:datastoreItem xmlns:ds="http://schemas.openxmlformats.org/officeDocument/2006/customXml" ds:itemID="{BCEB178F-4790-43BB-8F1A-05FF21DA166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xml><?xml version="1.0" encoding="utf-8"?>
<ds:datastoreItem xmlns:ds="http://schemas.openxmlformats.org/officeDocument/2006/customXml" ds:itemID="{C318877E-BF03-42A3-83D6-5D9CDB726F4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0.xml><?xml version="1.0" encoding="utf-8"?>
<ds:datastoreItem xmlns:ds="http://schemas.openxmlformats.org/officeDocument/2006/customXml" ds:itemID="{F743CD2C-5C05-4A6D-B73B-412393D0A43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1.xml><?xml version="1.0" encoding="utf-8"?>
<ds:datastoreItem xmlns:ds="http://schemas.openxmlformats.org/officeDocument/2006/customXml" ds:itemID="{3F640001-CD71-4C05-A4B9-E27E797B3A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2.xml><?xml version="1.0" encoding="utf-8"?>
<ds:datastoreItem xmlns:ds="http://schemas.openxmlformats.org/officeDocument/2006/customXml" ds:itemID="{9C09D9D6-9C1E-4740-B21F-7D5C98FDD8C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3.xml><?xml version="1.0" encoding="utf-8"?>
<ds:datastoreItem xmlns:ds="http://schemas.openxmlformats.org/officeDocument/2006/customXml" ds:itemID="{00C711E7-0370-461A-927F-316C5483F48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xml><?xml version="1.0" encoding="utf-8"?>
<ds:datastoreItem xmlns:ds="http://schemas.openxmlformats.org/officeDocument/2006/customXml" ds:itemID="{94820B5A-A91C-4CBA-9F7B-762DBEE63C67}">
  <ds:schemaRefs>
    <ds:schemaRef ds:uri="1667580b-a2ce-4bc6-8f75-af2409d42bec"/>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5.xml><?xml version="1.0" encoding="utf-8"?>
<ds:datastoreItem xmlns:ds="http://schemas.openxmlformats.org/officeDocument/2006/customXml" ds:itemID="{CC72890B-70F7-4D4E-9F26-F9D60D6DC705}">
  <ds:schemaRefs>
    <ds:schemaRef ds:uri="http://schemas.microsoft.com/sharepoint/v3/contenttype/forms"/>
  </ds:schemaRefs>
</ds:datastoreItem>
</file>

<file path=customXml/itemProps106.xml><?xml version="1.0" encoding="utf-8"?>
<ds:datastoreItem xmlns:ds="http://schemas.openxmlformats.org/officeDocument/2006/customXml" ds:itemID="{5D76A30A-28F2-40C8-B4C9-6F2AF7981E0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7.xml><?xml version="1.0" encoding="utf-8"?>
<ds:datastoreItem xmlns:ds="http://schemas.openxmlformats.org/officeDocument/2006/customXml" ds:itemID="{FEBE1E42-4429-4513-99B9-8F0C839A6D0B}">
  <ds:schemaRefs>
    <ds:schemaRef ds:uri="http://schemas.microsoft.com/sharepoint/v3/contenttype/forms"/>
  </ds:schemaRefs>
</ds:datastoreItem>
</file>

<file path=customXml/itemProps108.xml><?xml version="1.0" encoding="utf-8"?>
<ds:datastoreItem xmlns:ds="http://schemas.openxmlformats.org/officeDocument/2006/customXml" ds:itemID="{EDBE3937-4E18-4EA8-B337-8350DB5AC109}">
  <ds:schemaRefs>
    <ds:schemaRef ds:uri="http://schemas.microsoft.com/sharepoint/v3/contenttype/forms"/>
  </ds:schemaRefs>
</ds:datastoreItem>
</file>

<file path=customXml/itemProps109.xml><?xml version="1.0" encoding="utf-8"?>
<ds:datastoreItem xmlns:ds="http://schemas.openxmlformats.org/officeDocument/2006/customXml" ds:itemID="{34FEDC0E-961B-426A-80FB-84F8F9FC769E}">
  <ds:schemaRefs>
    <ds:schemaRef ds:uri="http://schemas.microsoft.com/sharepoint/v3/contenttype/forms"/>
  </ds:schemaRefs>
</ds:datastoreItem>
</file>

<file path=customXml/itemProps11.xml><?xml version="1.0" encoding="utf-8"?>
<ds:datastoreItem xmlns:ds="http://schemas.openxmlformats.org/officeDocument/2006/customXml" ds:itemID="{14489CE6-80F1-49AD-A31E-2A56A0F6917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0.xml><?xml version="1.0" encoding="utf-8"?>
<ds:datastoreItem xmlns:ds="http://schemas.openxmlformats.org/officeDocument/2006/customXml" ds:itemID="{7CAA8AEA-6C07-4EB9-BEB3-D1FEAE56D4C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xml><?xml version="1.0" encoding="utf-8"?>
<ds:datastoreItem xmlns:ds="http://schemas.openxmlformats.org/officeDocument/2006/customXml" ds:itemID="{FC4AE9D7-B02E-4E9D-A69F-461EB1497B5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2.xml><?xml version="1.0" encoding="utf-8"?>
<ds:datastoreItem xmlns:ds="http://schemas.openxmlformats.org/officeDocument/2006/customXml" ds:itemID="{0A86BC0D-E603-4F0E-8514-4BA7DBD6674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13.xml><?xml version="1.0" encoding="utf-8"?>
<ds:datastoreItem xmlns:ds="http://schemas.openxmlformats.org/officeDocument/2006/customXml" ds:itemID="{2EC5140C-B3FE-4674-8B5A-C6FD82959C8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4.xml><?xml version="1.0" encoding="utf-8"?>
<ds:datastoreItem xmlns:ds="http://schemas.openxmlformats.org/officeDocument/2006/customXml" ds:itemID="{31FC65E2-E632-4C79-9A1A-77F7A3660DCE}">
  <ds:schemaRefs>
    <ds:schemaRef ds:uri="http://schemas.microsoft.com/sharepoint/v3/contenttype/forms"/>
  </ds:schemaRefs>
</ds:datastoreItem>
</file>

<file path=customXml/itemProps115.xml><?xml version="1.0" encoding="utf-8"?>
<ds:datastoreItem xmlns:ds="http://schemas.openxmlformats.org/officeDocument/2006/customXml" ds:itemID="{54594F4D-E659-4016-97FA-F75AF496CD2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6.xml><?xml version="1.0" encoding="utf-8"?>
<ds:datastoreItem xmlns:ds="http://schemas.openxmlformats.org/officeDocument/2006/customXml" ds:itemID="{C320C164-28A0-46EE-B808-104BCC0D359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xml><?xml version="1.0" encoding="utf-8"?>
<ds:datastoreItem xmlns:ds="http://schemas.openxmlformats.org/officeDocument/2006/customXml" ds:itemID="{F7ED6595-2560-4ED9-A0FF-D041FEFEE5E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8.xml><?xml version="1.0" encoding="utf-8"?>
<ds:datastoreItem xmlns:ds="http://schemas.openxmlformats.org/officeDocument/2006/customXml" ds:itemID="{AA5C07A7-9866-4CE0-A688-7A40AB7C4126}">
  <ds:schemaRefs>
    <ds:schemaRef ds:uri="http://schemas.microsoft.com/sharepoint/v3/contenttype/forms"/>
  </ds:schemaRefs>
</ds:datastoreItem>
</file>

<file path=customXml/itemProps119.xml><?xml version="1.0" encoding="utf-8"?>
<ds:datastoreItem xmlns:ds="http://schemas.openxmlformats.org/officeDocument/2006/customXml" ds:itemID="{805D1F0B-EE62-4EA3-820A-66C6832DEE81}">
  <ds:schemaRefs>
    <ds:schemaRef ds:uri="http://schemas.microsoft.com/sharepoint/v3/contenttype/forms"/>
  </ds:schemaRefs>
</ds:datastoreItem>
</file>

<file path=customXml/itemProps12.xml><?xml version="1.0" encoding="utf-8"?>
<ds:datastoreItem xmlns:ds="http://schemas.openxmlformats.org/officeDocument/2006/customXml" ds:itemID="{000E270D-8F7F-4EE3-A95B-EA24C47D26F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0.xml><?xml version="1.0" encoding="utf-8"?>
<ds:datastoreItem xmlns:ds="http://schemas.openxmlformats.org/officeDocument/2006/customXml" ds:itemID="{27E91E77-2883-431D-8420-1B3FE783D97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1.xml><?xml version="1.0" encoding="utf-8"?>
<ds:datastoreItem xmlns:ds="http://schemas.openxmlformats.org/officeDocument/2006/customXml" ds:itemID="{C4486055-679C-452E-9AC7-32777D36402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xml><?xml version="1.0" encoding="utf-8"?>
<ds:datastoreItem xmlns:ds="http://schemas.openxmlformats.org/officeDocument/2006/customXml" ds:itemID="{1BD3C9B7-B1C4-4F3A-8582-8EA00D4D1B97}">
  <ds:schemaRefs>
    <ds:schemaRef ds:uri="http://schemas.microsoft.com/sharepoint/v3/contenttype/forms"/>
  </ds:schemaRefs>
</ds:datastoreItem>
</file>

<file path=customXml/itemProps123.xml><?xml version="1.0" encoding="utf-8"?>
<ds:datastoreItem xmlns:ds="http://schemas.openxmlformats.org/officeDocument/2006/customXml" ds:itemID="{12A30155-876D-4094-AA2E-D8F21230944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4.xml><?xml version="1.0" encoding="utf-8"?>
<ds:datastoreItem xmlns:ds="http://schemas.openxmlformats.org/officeDocument/2006/customXml" ds:itemID="{0DC38FD3-6095-427C-8D0F-0DD29D0640F3}">
  <ds:schemaRefs>
    <ds:schemaRef ds:uri="http://schemas.microsoft.com/sharepoint/v3/contenttype/forms"/>
  </ds:schemaRefs>
</ds:datastoreItem>
</file>

<file path=customXml/itemProps125.xml><?xml version="1.0" encoding="utf-8"?>
<ds:datastoreItem xmlns:ds="http://schemas.openxmlformats.org/officeDocument/2006/customXml" ds:itemID="{10E7C599-9BAF-4E28-87D8-7193EDE7BC0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6.xml><?xml version="1.0" encoding="utf-8"?>
<ds:datastoreItem xmlns:ds="http://schemas.openxmlformats.org/officeDocument/2006/customXml" ds:itemID="{D8BA3C77-5E56-44C2-89B1-0846707A274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xml><?xml version="1.0" encoding="utf-8"?>
<ds:datastoreItem xmlns:ds="http://schemas.openxmlformats.org/officeDocument/2006/customXml" ds:itemID="{89D7CC73-A617-4E6C-8F26-90D41DA989EB}">
  <ds:schemaRefs>
    <ds:schemaRef ds:uri="http://schemas.microsoft.com/sharepoint/v3/contenttype/forms"/>
  </ds:schemaRefs>
</ds:datastoreItem>
</file>

<file path=customXml/itemProps128.xml><?xml version="1.0" encoding="utf-8"?>
<ds:datastoreItem xmlns:ds="http://schemas.openxmlformats.org/officeDocument/2006/customXml" ds:itemID="{AAE2AFA5-6BC7-44F4-8687-CD626BCF0C72}">
  <ds:schemaRefs>
    <ds:schemaRef ds:uri="http://schemas.microsoft.com/sharepoint/v3/contenttype/forms"/>
  </ds:schemaRefs>
</ds:datastoreItem>
</file>

<file path=customXml/itemProps129.xml><?xml version="1.0" encoding="utf-8"?>
<ds:datastoreItem xmlns:ds="http://schemas.openxmlformats.org/officeDocument/2006/customXml" ds:itemID="{514C9FC4-8B4B-481C-9C35-E74690A9B753}">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xml><?xml version="1.0" encoding="utf-8"?>
<ds:datastoreItem xmlns:ds="http://schemas.openxmlformats.org/officeDocument/2006/customXml" ds:itemID="{3DEB300F-340F-4798-A2B8-7F5A0F9813A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0.xml><?xml version="1.0" encoding="utf-8"?>
<ds:datastoreItem xmlns:ds="http://schemas.openxmlformats.org/officeDocument/2006/customXml" ds:itemID="{BB07EC84-96EC-403D-82BB-B434DD6EC62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1.xml><?xml version="1.0" encoding="utf-8"?>
<ds:datastoreItem xmlns:ds="http://schemas.openxmlformats.org/officeDocument/2006/customXml" ds:itemID="{6B80CA67-996F-40BC-903A-DFE41C7C9A2F}">
  <ds:schemaRefs>
    <ds:schemaRef ds:uri="http://schemas.microsoft.com/sharepoint/v3/contenttype/forms"/>
  </ds:schemaRefs>
</ds:datastoreItem>
</file>

<file path=customXml/itemProps132.xml><?xml version="1.0" encoding="utf-8"?>
<ds:datastoreItem xmlns:ds="http://schemas.openxmlformats.org/officeDocument/2006/customXml" ds:itemID="{BD7F0F48-5253-40A3-BAF0-6725A219A9D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3.xml><?xml version="1.0" encoding="utf-8"?>
<ds:datastoreItem xmlns:ds="http://schemas.openxmlformats.org/officeDocument/2006/customXml" ds:itemID="{E4DB43A1-7A03-4292-81F5-8C3576A1B46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4.xml><?xml version="1.0" encoding="utf-8"?>
<ds:datastoreItem xmlns:ds="http://schemas.openxmlformats.org/officeDocument/2006/customXml" ds:itemID="{70AAE250-1E29-48B4-9EFC-0AFA0F31F7A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5.xml><?xml version="1.0" encoding="utf-8"?>
<ds:datastoreItem xmlns:ds="http://schemas.openxmlformats.org/officeDocument/2006/customXml" ds:itemID="{00421663-C4C9-4B75-96DB-77C763991A3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xml><?xml version="1.0" encoding="utf-8"?>
<ds:datastoreItem xmlns:ds="http://schemas.openxmlformats.org/officeDocument/2006/customXml" ds:itemID="{2E05531E-167F-48E4-94FB-497A7C48975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7.xml><?xml version="1.0" encoding="utf-8"?>
<ds:datastoreItem xmlns:ds="http://schemas.openxmlformats.org/officeDocument/2006/customXml" ds:itemID="{6634716C-CE3E-43E7-AB6A-3054A888409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38.xml><?xml version="1.0" encoding="utf-8"?>
<ds:datastoreItem xmlns:ds="http://schemas.openxmlformats.org/officeDocument/2006/customXml" ds:itemID="{AD8F3B0F-86A6-477F-9316-0696873F5AFE}">
  <ds:schemaRefs>
    <ds:schemaRef ds:uri="http://schemas.microsoft.com/sharepoint/v3/contenttype/forms"/>
  </ds:schemaRefs>
</ds:datastoreItem>
</file>

<file path=customXml/itemProps139.xml><?xml version="1.0" encoding="utf-8"?>
<ds:datastoreItem xmlns:ds="http://schemas.openxmlformats.org/officeDocument/2006/customXml" ds:itemID="{06C35868-87A1-4995-8DE6-E1956AE319A9}">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xml><?xml version="1.0" encoding="utf-8"?>
<ds:datastoreItem xmlns:ds="http://schemas.openxmlformats.org/officeDocument/2006/customXml" ds:itemID="{3B415CF5-55D5-4B90-B07B-9A3599AD9873}">
  <ds:schemaRefs>
    <ds:schemaRef ds:uri="http://schemas.microsoft.com/sharepoint/v3/contenttype/forms"/>
  </ds:schemaRefs>
</ds:datastoreItem>
</file>

<file path=customXml/itemProps140.xml><?xml version="1.0" encoding="utf-8"?>
<ds:datastoreItem xmlns:ds="http://schemas.openxmlformats.org/officeDocument/2006/customXml" ds:itemID="{5EB7DC66-A4D5-4AE0-88B0-8DF45273490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1.xml><?xml version="1.0" encoding="utf-8"?>
<ds:datastoreItem xmlns:ds="http://schemas.openxmlformats.org/officeDocument/2006/customXml" ds:itemID="{A44CF630-4367-43CA-964E-794BC23E5A55}">
  <ds:schemaRefs>
    <ds:schemaRef ds:uri="http://schemas.microsoft.com/sharepoint/v3"/>
    <ds:schemaRef ds:uri="http://schemas.microsoft.com/office/2006/metadata/properties"/>
    <ds:schemaRef ds:uri="1667580b-a2ce-4bc6-8f75-af2409d42bec"/>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b998ab25-4ae6-41b8-a5eb-08ef4d1708da"/>
    <ds:schemaRef ds:uri="http://purl.org/dc/elements/1.1/"/>
    <ds:schemaRef ds:uri="http://www.w3.org/XML/1998/namespace"/>
    <ds:schemaRef ds:uri="http://purl.org/dc/terms/"/>
  </ds:schemaRefs>
</ds:datastoreItem>
</file>

<file path=customXml/itemProps142.xml><?xml version="1.0" encoding="utf-8"?>
<ds:datastoreItem xmlns:ds="http://schemas.openxmlformats.org/officeDocument/2006/customXml" ds:itemID="{09A8B096-F849-44CE-B3EF-236C3994483B}">
  <ds:schemaRefs>
    <ds:schemaRef ds:uri="http://schemas.microsoft.com/sharepoint/v3/contenttype/forms"/>
  </ds:schemaRefs>
</ds:datastoreItem>
</file>

<file path=customXml/itemProps143.xml><?xml version="1.0" encoding="utf-8"?>
<ds:datastoreItem xmlns:ds="http://schemas.openxmlformats.org/officeDocument/2006/customXml" ds:itemID="{2C1B6DD0-403C-4205-A9A3-ECA56533AAA3}">
  <ds:schemaRefs>
    <ds:schemaRef ds:uri="http://schemas.microsoft.com/sharepoint/v3/contenttype/forms"/>
  </ds:schemaRefs>
</ds:datastoreItem>
</file>

<file path=customXml/itemProps144.xml><?xml version="1.0" encoding="utf-8"?>
<ds:datastoreItem xmlns:ds="http://schemas.openxmlformats.org/officeDocument/2006/customXml" ds:itemID="{695FFE93-1267-40AC-B71A-6D83BC53B6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5.xml><?xml version="1.0" encoding="utf-8"?>
<ds:datastoreItem xmlns:ds="http://schemas.openxmlformats.org/officeDocument/2006/customXml" ds:itemID="{3DB0C4DC-8275-4D9F-9554-4559C28E3C7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6.xml><?xml version="1.0" encoding="utf-8"?>
<ds:datastoreItem xmlns:ds="http://schemas.openxmlformats.org/officeDocument/2006/customXml" ds:itemID="{24469828-319A-4361-9F87-EF5E9A630C9F}">
  <ds:schemaRefs>
    <ds:schemaRef ds:uri="http://schemas.microsoft.com/sharepoint/v3/contenttype/forms"/>
  </ds:schemaRefs>
</ds:datastoreItem>
</file>

<file path=customXml/itemProps147.xml><?xml version="1.0" encoding="utf-8"?>
<ds:datastoreItem xmlns:ds="http://schemas.openxmlformats.org/officeDocument/2006/customXml" ds:itemID="{568CC4A9-894F-48FF-9456-99D374DEEED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xml><?xml version="1.0" encoding="utf-8"?>
<ds:datastoreItem xmlns:ds="http://schemas.openxmlformats.org/officeDocument/2006/customXml" ds:itemID="{CB3E018E-BFB0-480C-A67C-D01DC2CE656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9.xml><?xml version="1.0" encoding="utf-8"?>
<ds:datastoreItem xmlns:ds="http://schemas.openxmlformats.org/officeDocument/2006/customXml" ds:itemID="{F72E3586-5261-4A5F-8573-34BDDFF2F4A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xml><?xml version="1.0" encoding="utf-8"?>
<ds:datastoreItem xmlns:ds="http://schemas.openxmlformats.org/officeDocument/2006/customXml" ds:itemID="{05D86711-0367-4C5C-915F-3719E003E6A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50.xml><?xml version="1.0" encoding="utf-8"?>
<ds:datastoreItem xmlns:ds="http://schemas.openxmlformats.org/officeDocument/2006/customXml" ds:itemID="{58526FFF-BACE-40FD-9F57-06D780A6CC18}">
  <ds:schemaRefs>
    <ds:schemaRef ds:uri="http://schemas.microsoft.com/sharepoint/v3/contenttype/forms"/>
  </ds:schemaRefs>
</ds:datastoreItem>
</file>

<file path=customXml/itemProps151.xml><?xml version="1.0" encoding="utf-8"?>
<ds:datastoreItem xmlns:ds="http://schemas.openxmlformats.org/officeDocument/2006/customXml" ds:itemID="{5294E24B-68D4-4F3D-9091-192538E5BDF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2.xml><?xml version="1.0" encoding="utf-8"?>
<ds:datastoreItem xmlns:ds="http://schemas.openxmlformats.org/officeDocument/2006/customXml" ds:itemID="{0EDB1BD4-078A-4977-B976-5561E771130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3.xml><?xml version="1.0" encoding="utf-8"?>
<ds:datastoreItem xmlns:ds="http://schemas.openxmlformats.org/officeDocument/2006/customXml" ds:itemID="{90DA11AC-6AF2-486F-B7C7-DE9CD90C3268}">
  <ds:schemaRefs>
    <ds:schemaRef ds:uri="http://schemas.microsoft.com/sharepoint/v3/contenttype/forms"/>
  </ds:schemaRefs>
</ds:datastoreItem>
</file>

<file path=customXml/itemProps154.xml><?xml version="1.0" encoding="utf-8"?>
<ds:datastoreItem xmlns:ds="http://schemas.openxmlformats.org/officeDocument/2006/customXml" ds:itemID="{06B74561-423F-45E9-90C3-6A99D70E131F}">
  <ds:schemaRefs>
    <ds:schemaRef ds:uri="http://schemas.microsoft.com/sharepoint/v3/contenttype/forms"/>
  </ds:schemaRefs>
</ds:datastoreItem>
</file>

<file path=customXml/itemProps155.xml><?xml version="1.0" encoding="utf-8"?>
<ds:datastoreItem xmlns:ds="http://schemas.openxmlformats.org/officeDocument/2006/customXml" ds:itemID="{7B69E838-65E3-47B6-9B9A-7F28E3419F87}">
  <ds:schemaRefs>
    <ds:schemaRef ds:uri="http://schemas.microsoft.com/sharepoint/v3/contenttype/forms"/>
  </ds:schemaRefs>
</ds:datastoreItem>
</file>

<file path=customXml/itemProps156.xml><?xml version="1.0" encoding="utf-8"?>
<ds:datastoreItem xmlns:ds="http://schemas.openxmlformats.org/officeDocument/2006/customXml" ds:itemID="{B8023E30-3D36-470B-B84B-7746268F3ECE}">
  <ds:schemaRefs>
    <ds:schemaRef ds:uri="http://schemas.microsoft.com/sharepoint/v3/contenttype/forms"/>
  </ds:schemaRefs>
</ds:datastoreItem>
</file>

<file path=customXml/itemProps157.xml><?xml version="1.0" encoding="utf-8"?>
<ds:datastoreItem xmlns:ds="http://schemas.openxmlformats.org/officeDocument/2006/customXml" ds:itemID="{518C3189-D8E0-4A30-B516-9267FD8EFB7A}">
  <ds:schemaRefs>
    <ds:schemaRef ds:uri="http://schemas.microsoft.com/sharepoint/v3/contenttype/forms"/>
  </ds:schemaRefs>
</ds:datastoreItem>
</file>

<file path=customXml/itemProps158.xml><?xml version="1.0" encoding="utf-8"?>
<ds:datastoreItem xmlns:ds="http://schemas.openxmlformats.org/officeDocument/2006/customXml" ds:itemID="{26BE10E7-BD73-46A3-83FB-352B7FECE45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59.xml><?xml version="1.0" encoding="utf-8"?>
<ds:datastoreItem xmlns:ds="http://schemas.openxmlformats.org/officeDocument/2006/customXml" ds:itemID="{7B217295-11FF-4E6B-992A-AEA7C5B72401}">
  <ds:schemaRefs>
    <ds:schemaRef ds:uri="http://schemas.microsoft.com/sharepoint/v3/contenttype/forms"/>
  </ds:schemaRefs>
</ds:datastoreItem>
</file>

<file path=customXml/itemProps16.xml><?xml version="1.0" encoding="utf-8"?>
<ds:datastoreItem xmlns:ds="http://schemas.openxmlformats.org/officeDocument/2006/customXml" ds:itemID="{66860BD6-5AD0-412B-9F6D-47E8971354D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0.xml><?xml version="1.0" encoding="utf-8"?>
<ds:datastoreItem xmlns:ds="http://schemas.openxmlformats.org/officeDocument/2006/customXml" ds:itemID="{04AC1A07-A9B6-46C6-9372-CE99704AB4D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1.xml><?xml version="1.0" encoding="utf-8"?>
<ds:datastoreItem xmlns:ds="http://schemas.openxmlformats.org/officeDocument/2006/customXml" ds:itemID="{9027383D-DD29-440B-BDEA-2680A8FAAF9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2.xml><?xml version="1.0" encoding="utf-8"?>
<ds:datastoreItem xmlns:ds="http://schemas.openxmlformats.org/officeDocument/2006/customXml" ds:itemID="{1B07CBA4-8865-4E70-9011-7474D30C123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3.xml><?xml version="1.0" encoding="utf-8"?>
<ds:datastoreItem xmlns:ds="http://schemas.openxmlformats.org/officeDocument/2006/customXml" ds:itemID="{EEB54E2A-12FA-482F-8162-398468454C6D}">
  <ds:schemaRefs>
    <ds:schemaRef ds:uri="http://schemas.microsoft.com/sharepoint/v3/contenttype/forms"/>
  </ds:schemaRefs>
</ds:datastoreItem>
</file>

<file path=customXml/itemProps164.xml><?xml version="1.0" encoding="utf-8"?>
<ds:datastoreItem xmlns:ds="http://schemas.openxmlformats.org/officeDocument/2006/customXml" ds:itemID="{19FCEAD9-738E-4449-ADAC-928B3625A16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5.xml><?xml version="1.0" encoding="utf-8"?>
<ds:datastoreItem xmlns:ds="http://schemas.openxmlformats.org/officeDocument/2006/customXml" ds:itemID="{11695D14-3F31-483D-A15A-F08EAE77041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xml><?xml version="1.0" encoding="utf-8"?>
<ds:datastoreItem xmlns:ds="http://schemas.openxmlformats.org/officeDocument/2006/customXml" ds:itemID="{051072E9-63C7-4D36-8F50-149D152F417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7.xml><?xml version="1.0" encoding="utf-8"?>
<ds:datastoreItem xmlns:ds="http://schemas.openxmlformats.org/officeDocument/2006/customXml" ds:itemID="{8BA9ECE3-3C93-4CEA-BC06-964D6DF912F9}">
  <ds:schemaRefs>
    <ds:schemaRef ds:uri="http://schemas.microsoft.com/sharepoint/v3/contenttype/forms"/>
  </ds:schemaRefs>
</ds:datastoreItem>
</file>

<file path=customXml/itemProps168.xml><?xml version="1.0" encoding="utf-8"?>
<ds:datastoreItem xmlns:ds="http://schemas.openxmlformats.org/officeDocument/2006/customXml" ds:itemID="{383014A0-ADA2-4971-9AFF-9C9FFEA9FDA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9.xml><?xml version="1.0" encoding="utf-8"?>
<ds:datastoreItem xmlns:ds="http://schemas.openxmlformats.org/officeDocument/2006/customXml" ds:itemID="{D7DE2A7B-DFA6-4EBB-87C5-F15E8C455E7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xml><?xml version="1.0" encoding="utf-8"?>
<ds:datastoreItem xmlns:ds="http://schemas.openxmlformats.org/officeDocument/2006/customXml" ds:itemID="{12F73D7D-808C-41EB-AA28-55ACA553DCD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0.xml><?xml version="1.0" encoding="utf-8"?>
<ds:datastoreItem xmlns:ds="http://schemas.openxmlformats.org/officeDocument/2006/customXml" ds:itemID="{EBD6E290-687A-4C53-BF50-42B5261979B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1.xml><?xml version="1.0" encoding="utf-8"?>
<ds:datastoreItem xmlns:ds="http://schemas.openxmlformats.org/officeDocument/2006/customXml" ds:itemID="{9976BE3A-55D7-498E-9C0C-4479A2EE391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2.xml><?xml version="1.0" encoding="utf-8"?>
<ds:datastoreItem xmlns:ds="http://schemas.openxmlformats.org/officeDocument/2006/customXml" ds:itemID="{488719A9-E321-40CE-8E42-D853AFA8A6B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3.xml><?xml version="1.0" encoding="utf-8"?>
<ds:datastoreItem xmlns:ds="http://schemas.openxmlformats.org/officeDocument/2006/customXml" ds:itemID="{3B6D1AB4-EE52-4719-BD0A-44942366776E}">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4.xml><?xml version="1.0" encoding="utf-8"?>
<ds:datastoreItem xmlns:ds="http://schemas.openxmlformats.org/officeDocument/2006/customXml" ds:itemID="{6CE046CA-F522-4C06-AABD-B7235FCB57F9}">
  <ds:schemaRefs>
    <ds:schemaRef ds:uri="http://schemas.microsoft.com/sharepoint/v3/contenttype/forms"/>
  </ds:schemaRefs>
</ds:datastoreItem>
</file>

<file path=customXml/itemProps175.xml><?xml version="1.0" encoding="utf-8"?>
<ds:datastoreItem xmlns:ds="http://schemas.openxmlformats.org/officeDocument/2006/customXml" ds:itemID="{1DAF8F1F-3B63-4A2E-887F-2459409757D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xml><?xml version="1.0" encoding="utf-8"?>
<ds:datastoreItem xmlns:ds="http://schemas.openxmlformats.org/officeDocument/2006/customXml" ds:itemID="{62A8B737-5D6A-4CB1-A0BC-571529AA0A4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7.xml><?xml version="1.0" encoding="utf-8"?>
<ds:datastoreItem xmlns:ds="http://schemas.openxmlformats.org/officeDocument/2006/customXml" ds:itemID="{2510ECA0-3A80-455B-B4DA-DFE7EE8CE86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8.xml><?xml version="1.0" encoding="utf-8"?>
<ds:datastoreItem xmlns:ds="http://schemas.openxmlformats.org/officeDocument/2006/customXml" ds:itemID="{127D94C7-6BF9-4783-B281-6BE818B57AD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9.xml><?xml version="1.0" encoding="utf-8"?>
<ds:datastoreItem xmlns:ds="http://schemas.openxmlformats.org/officeDocument/2006/customXml" ds:itemID="{5C7468B3-3A67-46AC-A557-8FE5D5E3513A}">
  <ds:schemaRefs>
    <ds:schemaRef ds:uri="http://schemas.microsoft.com/sharepoint/v3/contenttype/forms"/>
  </ds:schemaRefs>
</ds:datastoreItem>
</file>

<file path=customXml/itemProps18.xml><?xml version="1.0" encoding="utf-8"?>
<ds:datastoreItem xmlns:ds="http://schemas.openxmlformats.org/officeDocument/2006/customXml" ds:itemID="{2E5D0F96-C97C-4BC5-B679-81E67193583B}">
  <ds:schemaRefs>
    <ds:schemaRef ds:uri="http://schemas.microsoft.com/sharepoint/v3/contenttype/forms"/>
  </ds:schemaRefs>
</ds:datastoreItem>
</file>

<file path=customXml/itemProps180.xml><?xml version="1.0" encoding="utf-8"?>
<ds:datastoreItem xmlns:ds="http://schemas.openxmlformats.org/officeDocument/2006/customXml" ds:itemID="{B98758B8-7B23-40F6-9019-8A04B5E5F4D2}">
  <ds:schemaRefs>
    <ds:schemaRef ds:uri="http://schemas.microsoft.com/sharepoint/v3/contenttype/forms"/>
  </ds:schemaRefs>
</ds:datastoreItem>
</file>

<file path=customXml/itemProps181.xml><?xml version="1.0" encoding="utf-8"?>
<ds:datastoreItem xmlns:ds="http://schemas.openxmlformats.org/officeDocument/2006/customXml" ds:itemID="{49EF2B1A-B36C-43F0-9663-E94A0C9DDAF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xml><?xml version="1.0" encoding="utf-8"?>
<ds:datastoreItem xmlns:ds="http://schemas.openxmlformats.org/officeDocument/2006/customXml" ds:itemID="{D2871220-E28D-44C1-A7A4-9EBBC0FB5DAE}">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xml><?xml version="1.0" encoding="utf-8"?>
<ds:datastoreItem xmlns:ds="http://schemas.openxmlformats.org/officeDocument/2006/customXml" ds:itemID="{F65F67A5-6B60-4AE8-926A-DDE01A102FEB}">
  <ds:schemaRefs>
    <ds:schemaRef ds:uri="http://schemas.microsoft.com/sharepoint/v3/contenttype/forms"/>
  </ds:schemaRefs>
</ds:datastoreItem>
</file>

<file path=customXml/itemProps184.xml><?xml version="1.0" encoding="utf-8"?>
<ds:datastoreItem xmlns:ds="http://schemas.openxmlformats.org/officeDocument/2006/customXml" ds:itemID="{7D36A98F-77F5-4138-AC41-CDF457D2E39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85.xml><?xml version="1.0" encoding="utf-8"?>
<ds:datastoreItem xmlns:ds="http://schemas.openxmlformats.org/officeDocument/2006/customXml" ds:itemID="{D61CAF65-58E4-48C6-B045-8BB1FF4603B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6.xml><?xml version="1.0" encoding="utf-8"?>
<ds:datastoreItem xmlns:ds="http://schemas.openxmlformats.org/officeDocument/2006/customXml" ds:itemID="{E4F1D427-EEAF-445B-88B3-1AFDB7F5D924}">
  <ds:schemaRefs>
    <ds:schemaRef ds:uri="http://schemas.microsoft.com/sharepoint/v3/contenttype/forms"/>
  </ds:schemaRefs>
</ds:datastoreItem>
</file>

<file path=customXml/itemProps187.xml><?xml version="1.0" encoding="utf-8"?>
<ds:datastoreItem xmlns:ds="http://schemas.openxmlformats.org/officeDocument/2006/customXml" ds:itemID="{4850204D-7AD8-4B5E-9931-79708BDE32D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88.xml><?xml version="1.0" encoding="utf-8"?>
<ds:datastoreItem xmlns:ds="http://schemas.openxmlformats.org/officeDocument/2006/customXml" ds:itemID="{9DB620DE-17B1-4566-8BD1-BDB4D90F2B51}">
  <ds:schemaRefs>
    <ds:schemaRef ds:uri="http://schemas.microsoft.com/sharepoint/v3/contenttype/forms"/>
  </ds:schemaRefs>
</ds:datastoreItem>
</file>

<file path=customXml/itemProps189.xml><?xml version="1.0" encoding="utf-8"?>
<ds:datastoreItem xmlns:ds="http://schemas.openxmlformats.org/officeDocument/2006/customXml" ds:itemID="{D01C45A3-D3A2-4E1D-8EAC-B02CB885E08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xml><?xml version="1.0" encoding="utf-8"?>
<ds:datastoreItem xmlns:ds="http://schemas.openxmlformats.org/officeDocument/2006/customXml" ds:itemID="{C690111B-CC84-424B-8397-093A80C31D35}">
  <ds:schemaRefs>
    <ds:schemaRef ds:uri="http://schemas.microsoft.com/sharepoint/v3/contenttype/forms"/>
  </ds:schemaRefs>
</ds:datastoreItem>
</file>

<file path=customXml/itemProps190.xml><?xml version="1.0" encoding="utf-8"?>
<ds:datastoreItem xmlns:ds="http://schemas.openxmlformats.org/officeDocument/2006/customXml" ds:itemID="{05E4DE76-94DC-4E13-AAD1-0CF726C8DEED}">
  <ds:schemaRefs>
    <ds:schemaRef ds:uri="http://schemas.microsoft.com/sharepoint/v3/contenttype/forms"/>
  </ds:schemaRefs>
</ds:datastoreItem>
</file>

<file path=customXml/itemProps191.xml><?xml version="1.0" encoding="utf-8"?>
<ds:datastoreItem xmlns:ds="http://schemas.openxmlformats.org/officeDocument/2006/customXml" ds:itemID="{85D46AB8-FE69-4AA6-862D-24314C4B5BE8}">
  <ds:schemaRefs>
    <ds:schemaRef ds:uri="http://schemas.microsoft.com/sharepoint/v3/contenttype/forms"/>
  </ds:schemaRefs>
</ds:datastoreItem>
</file>

<file path=customXml/itemProps192.xml><?xml version="1.0" encoding="utf-8"?>
<ds:datastoreItem xmlns:ds="http://schemas.openxmlformats.org/officeDocument/2006/customXml" ds:itemID="{46D1C51C-14DF-4690-989D-8A0550CEFE3D}">
  <ds:schemaRefs>
    <ds:schemaRef ds:uri="http://schemas.microsoft.com/sharepoint/v3/contenttype/forms"/>
  </ds:schemaRefs>
</ds:datastoreItem>
</file>

<file path=customXml/itemProps193.xml><?xml version="1.0" encoding="utf-8"?>
<ds:datastoreItem xmlns:ds="http://schemas.openxmlformats.org/officeDocument/2006/customXml" ds:itemID="{CC812A2C-169A-4D33-9BDD-C72B1D9C3681}">
  <ds:schemaRefs>
    <ds:schemaRef ds:uri="http://schemas.microsoft.com/sharepoint/v3/contenttype/forms"/>
  </ds:schemaRefs>
</ds:datastoreItem>
</file>

<file path=customXml/itemProps194.xml><?xml version="1.0" encoding="utf-8"?>
<ds:datastoreItem xmlns:ds="http://schemas.openxmlformats.org/officeDocument/2006/customXml" ds:itemID="{52CE7610-5ED8-420C-9010-DE976C22B9E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95.xml><?xml version="1.0" encoding="utf-8"?>
<ds:datastoreItem xmlns:ds="http://schemas.openxmlformats.org/officeDocument/2006/customXml" ds:itemID="{21AD4175-664C-4029-9E40-9E32786021E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6.xml><?xml version="1.0" encoding="utf-8"?>
<ds:datastoreItem xmlns:ds="http://schemas.openxmlformats.org/officeDocument/2006/customXml" ds:itemID="{92C41C40-0DB1-4CF7-9565-B315DF25773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xml><?xml version="1.0" encoding="utf-8"?>
<ds:datastoreItem xmlns:ds="http://schemas.openxmlformats.org/officeDocument/2006/customXml" ds:itemID="{6EA82498-21FB-4157-BCCE-6D4CA85CE1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8.xml><?xml version="1.0" encoding="utf-8"?>
<ds:datastoreItem xmlns:ds="http://schemas.openxmlformats.org/officeDocument/2006/customXml" ds:itemID="{68415EE3-3864-4A28-BDFF-A89BB1721084}">
  <ds:schemaRefs>
    <ds:schemaRef ds:uri="http://schemas.microsoft.com/sharepoint/v3/contenttype/forms"/>
  </ds:schemaRefs>
</ds:datastoreItem>
</file>

<file path=customXml/itemProps199.xml><?xml version="1.0" encoding="utf-8"?>
<ds:datastoreItem xmlns:ds="http://schemas.openxmlformats.org/officeDocument/2006/customXml" ds:itemID="{01F3BD8A-4DEB-486E-9050-9D100AFB752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CB3AD77-A3FE-47DB-BBBF-F674888979E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xml><?xml version="1.0" encoding="utf-8"?>
<ds:datastoreItem xmlns:ds="http://schemas.openxmlformats.org/officeDocument/2006/customXml" ds:itemID="{0040BBD7-8BA7-4223-99C2-668E187A7D9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0.xml><?xml version="1.0" encoding="utf-8"?>
<ds:datastoreItem xmlns:ds="http://schemas.openxmlformats.org/officeDocument/2006/customXml" ds:itemID="{FDF1853C-9BBD-4B46-BA8A-088B8D36B6A0}">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1.xml><?xml version="1.0" encoding="utf-8"?>
<ds:datastoreItem xmlns:ds="http://schemas.openxmlformats.org/officeDocument/2006/customXml" ds:itemID="{7B7D6153-F932-4752-B672-BC0D3C2322A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2.xml><?xml version="1.0" encoding="utf-8"?>
<ds:datastoreItem xmlns:ds="http://schemas.openxmlformats.org/officeDocument/2006/customXml" ds:itemID="{BC161038-CB95-4E9B-8A40-236EB94450D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3.xml><?xml version="1.0" encoding="utf-8"?>
<ds:datastoreItem xmlns:ds="http://schemas.openxmlformats.org/officeDocument/2006/customXml" ds:itemID="{FD78680C-40AC-455E-999F-9063E1304597}">
  <ds:schemaRefs>
    <ds:schemaRef ds:uri="http://schemas.microsoft.com/sharepoint/v3/contenttype/forms"/>
  </ds:schemaRefs>
</ds:datastoreItem>
</file>

<file path=customXml/itemProps204.xml><?xml version="1.0" encoding="utf-8"?>
<ds:datastoreItem xmlns:ds="http://schemas.openxmlformats.org/officeDocument/2006/customXml" ds:itemID="{66481A4C-43F8-45D6-A9B0-333BDECFC3D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5.xml><?xml version="1.0" encoding="utf-8"?>
<ds:datastoreItem xmlns:ds="http://schemas.openxmlformats.org/officeDocument/2006/customXml" ds:itemID="{C41A6F83-98D5-480B-B9A9-ADA1099CF0B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6.xml><?xml version="1.0" encoding="utf-8"?>
<ds:datastoreItem xmlns:ds="http://schemas.openxmlformats.org/officeDocument/2006/customXml" ds:itemID="{200F847C-9E69-4226-9130-20E5CEC364E4}">
  <ds:schemaRefs>
    <ds:schemaRef ds:uri="http://schemas.microsoft.com/sharepoint/v3/contenttype/forms"/>
  </ds:schemaRefs>
</ds:datastoreItem>
</file>

<file path=customXml/itemProps207.xml><?xml version="1.0" encoding="utf-8"?>
<ds:datastoreItem xmlns:ds="http://schemas.openxmlformats.org/officeDocument/2006/customXml" ds:itemID="{F45C4BB2-F001-48BF-89E2-A87174D670AD}">
  <ds:schemaRefs>
    <ds:schemaRef ds:uri="http://schemas.microsoft.com/sharepoint/v3/contenttype/forms"/>
  </ds:schemaRefs>
</ds:datastoreItem>
</file>

<file path=customXml/itemProps208.xml><?xml version="1.0" encoding="utf-8"?>
<ds:datastoreItem xmlns:ds="http://schemas.openxmlformats.org/officeDocument/2006/customXml" ds:itemID="{BFD48BF1-9DD0-4D34-B610-71E714F95B2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9.xml><?xml version="1.0" encoding="utf-8"?>
<ds:datastoreItem xmlns:ds="http://schemas.openxmlformats.org/officeDocument/2006/customXml" ds:itemID="{F24D4EE9-68FD-41BC-AB22-5A98FAFDDE0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xml><?xml version="1.0" encoding="utf-8"?>
<ds:datastoreItem xmlns:ds="http://schemas.openxmlformats.org/officeDocument/2006/customXml" ds:itemID="{6024DC46-C984-4149-B07D-A20B56FCA6BC}">
  <ds:schemaRefs>
    <ds:schemaRef ds:uri="1667580b-a2ce-4bc6-8f75-af2409d42bec"/>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0.xml><?xml version="1.0" encoding="utf-8"?>
<ds:datastoreItem xmlns:ds="http://schemas.openxmlformats.org/officeDocument/2006/customXml" ds:itemID="{EB6A5B2E-8715-4D5B-AB4E-AC5BDAC4065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1.xml><?xml version="1.0" encoding="utf-8"?>
<ds:datastoreItem xmlns:ds="http://schemas.openxmlformats.org/officeDocument/2006/customXml" ds:itemID="{2DFF5EF1-416E-408F-9F03-09C77226E84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2.xml><?xml version="1.0" encoding="utf-8"?>
<ds:datastoreItem xmlns:ds="http://schemas.openxmlformats.org/officeDocument/2006/customXml" ds:itemID="{A80AA4A0-8579-4BF2-BE5D-A0BDF4659D3D}">
  <ds:schemaRefs>
    <ds:schemaRef ds:uri="http://schemas.microsoft.com/sharepoint/v3/contenttype/forms"/>
  </ds:schemaRefs>
</ds:datastoreItem>
</file>

<file path=customXml/itemProps213.xml><?xml version="1.0" encoding="utf-8"?>
<ds:datastoreItem xmlns:ds="http://schemas.openxmlformats.org/officeDocument/2006/customXml" ds:itemID="{B3FBA015-4D43-4170-B771-7116BFA6248A}">
  <ds:schemaRefs>
    <ds:schemaRef ds:uri="http://schemas.microsoft.com/sharepoint/v3/contenttype/forms"/>
  </ds:schemaRefs>
</ds:datastoreItem>
</file>

<file path=customXml/itemProps214.xml><?xml version="1.0" encoding="utf-8"?>
<ds:datastoreItem xmlns:ds="http://schemas.openxmlformats.org/officeDocument/2006/customXml" ds:itemID="{FE252A6F-A525-4A4F-BA0C-B824396D538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xml><?xml version="1.0" encoding="utf-8"?>
<ds:datastoreItem xmlns:ds="http://schemas.openxmlformats.org/officeDocument/2006/customXml" ds:itemID="{0F2C9392-7CA7-4177-9551-CFB0BBF3F19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6.xml><?xml version="1.0" encoding="utf-8"?>
<ds:datastoreItem xmlns:ds="http://schemas.openxmlformats.org/officeDocument/2006/customXml" ds:itemID="{DE3983CD-05A5-4581-BC3F-63B8265DFB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7.xml><?xml version="1.0" encoding="utf-8"?>
<ds:datastoreItem xmlns:ds="http://schemas.openxmlformats.org/officeDocument/2006/customXml" ds:itemID="{0DBC1953-FA08-49CF-945D-D68B59239972}">
  <ds:schemaRefs>
    <ds:schemaRef ds:uri="http://schemas.microsoft.com/sharepoint/v3/contenttype/forms"/>
  </ds:schemaRefs>
</ds:datastoreItem>
</file>

<file path=customXml/itemProps218.xml><?xml version="1.0" encoding="utf-8"?>
<ds:datastoreItem xmlns:ds="http://schemas.openxmlformats.org/officeDocument/2006/customXml" ds:itemID="{7D4E7A04-4216-45D3-89A5-55D492BDF3C3}">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9.xml><?xml version="1.0" encoding="utf-8"?>
<ds:datastoreItem xmlns:ds="http://schemas.openxmlformats.org/officeDocument/2006/customXml" ds:itemID="{7A3845F2-EEE3-435E-8D2D-AD928ABFE8D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xml><?xml version="1.0" encoding="utf-8"?>
<ds:datastoreItem xmlns:ds="http://schemas.openxmlformats.org/officeDocument/2006/customXml" ds:itemID="{3A4A8B26-E1D9-4DB7-AC25-56908F0A5AC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0.xml><?xml version="1.0" encoding="utf-8"?>
<ds:datastoreItem xmlns:ds="http://schemas.openxmlformats.org/officeDocument/2006/customXml" ds:itemID="{BE160854-9A79-483F-96BF-C423F242DE2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1.xml><?xml version="1.0" encoding="utf-8"?>
<ds:datastoreItem xmlns:ds="http://schemas.openxmlformats.org/officeDocument/2006/customXml" ds:itemID="{264726BF-C92D-4529-8942-ED39C4B48D30}">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2.xml><?xml version="1.0" encoding="utf-8"?>
<ds:datastoreItem xmlns:ds="http://schemas.openxmlformats.org/officeDocument/2006/customXml" ds:itemID="{68B97BCC-C426-4EC0-80A6-A3EEAA020CF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3.xml><?xml version="1.0" encoding="utf-8"?>
<ds:datastoreItem xmlns:ds="http://schemas.openxmlformats.org/officeDocument/2006/customXml" ds:itemID="{BB848106-B076-403A-866F-4B4B9BBE54D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4.xml><?xml version="1.0" encoding="utf-8"?>
<ds:datastoreItem xmlns:ds="http://schemas.openxmlformats.org/officeDocument/2006/customXml" ds:itemID="{FBD831F7-696F-40B9-B009-987CFAE0E6D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5.xml><?xml version="1.0" encoding="utf-8"?>
<ds:datastoreItem xmlns:ds="http://schemas.openxmlformats.org/officeDocument/2006/customXml" ds:itemID="{2E75AB63-A4D6-46D9-A2B5-2DEAB466EB3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xml><?xml version="1.0" encoding="utf-8"?>
<ds:datastoreItem xmlns:ds="http://schemas.openxmlformats.org/officeDocument/2006/customXml" ds:itemID="{FFAD5462-5B90-4408-9011-55D39C204E6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7.xml><?xml version="1.0" encoding="utf-8"?>
<ds:datastoreItem xmlns:ds="http://schemas.openxmlformats.org/officeDocument/2006/customXml" ds:itemID="{314F586F-C983-4609-B9BA-C5C3CF85852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8.xml><?xml version="1.0" encoding="utf-8"?>
<ds:datastoreItem xmlns:ds="http://schemas.openxmlformats.org/officeDocument/2006/customXml" ds:itemID="{4C6C4348-5978-4413-A390-8CABB835550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9.xml><?xml version="1.0" encoding="utf-8"?>
<ds:datastoreItem xmlns:ds="http://schemas.openxmlformats.org/officeDocument/2006/customXml" ds:itemID="{C726B11F-9A89-4737-979B-A91B868321B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xml><?xml version="1.0" encoding="utf-8"?>
<ds:datastoreItem xmlns:ds="http://schemas.openxmlformats.org/officeDocument/2006/customXml" ds:itemID="{073A1FEB-A53F-41A1-865F-A9D5EA8BF30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0.xml><?xml version="1.0" encoding="utf-8"?>
<ds:datastoreItem xmlns:ds="http://schemas.openxmlformats.org/officeDocument/2006/customXml" ds:itemID="{3DB70174-8B61-4E2E-833B-9482C7935814}">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1.xml><?xml version="1.0" encoding="utf-8"?>
<ds:datastoreItem xmlns:ds="http://schemas.openxmlformats.org/officeDocument/2006/customXml" ds:itemID="{618E1085-4121-43FE-AD36-139FC5E2DBE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2.xml><?xml version="1.0" encoding="utf-8"?>
<ds:datastoreItem xmlns:ds="http://schemas.openxmlformats.org/officeDocument/2006/customXml" ds:itemID="{071A3D6C-892C-4D3E-85BD-CFEA2FE2EAA0}">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3.xml><?xml version="1.0" encoding="utf-8"?>
<ds:datastoreItem xmlns:ds="http://schemas.openxmlformats.org/officeDocument/2006/customXml" ds:itemID="{CB7836BB-5DEC-4D88-B884-E80B2D9DCC9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4.xml><?xml version="1.0" encoding="utf-8"?>
<ds:datastoreItem xmlns:ds="http://schemas.openxmlformats.org/officeDocument/2006/customXml" ds:itemID="{993865C5-FFBF-4E0D-9DAE-EE55B8EE490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5.xml><?xml version="1.0" encoding="utf-8"?>
<ds:datastoreItem xmlns:ds="http://schemas.openxmlformats.org/officeDocument/2006/customXml" ds:itemID="{2D9C9DB9-3728-4558-8414-C0E2B84F0F6D}">
  <ds:schemaRefs>
    <ds:schemaRef ds:uri="http://schemas.microsoft.com/sharepoint/v3/contenttype/forms"/>
  </ds:schemaRefs>
</ds:datastoreItem>
</file>

<file path=customXml/itemProps236.xml><?xml version="1.0" encoding="utf-8"?>
<ds:datastoreItem xmlns:ds="http://schemas.openxmlformats.org/officeDocument/2006/customXml" ds:itemID="{8D5FA83B-1CE3-4417-A4AD-AE1518C676F5}">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7.xml><?xml version="1.0" encoding="utf-8"?>
<ds:datastoreItem xmlns:ds="http://schemas.openxmlformats.org/officeDocument/2006/customXml" ds:itemID="{05D0D27E-6C94-43F1-809B-DFE53B75CFAF}">
  <ds:schemaRefs>
    <ds:schemaRef ds:uri="http://schemas.microsoft.com/sharepoint/v3/contenttype/forms"/>
  </ds:schemaRefs>
</ds:datastoreItem>
</file>

<file path=customXml/itemProps238.xml><?xml version="1.0" encoding="utf-8"?>
<ds:datastoreItem xmlns:ds="http://schemas.openxmlformats.org/officeDocument/2006/customXml" ds:itemID="{C95E614B-B697-47A1-B955-A26884012B04}">
  <ds:schemaRefs>
    <ds:schemaRef ds:uri="http://schemas.microsoft.com/sharepoint/v3/contenttype/forms"/>
  </ds:schemaRefs>
</ds:datastoreItem>
</file>

<file path=customXml/itemProps239.xml><?xml version="1.0" encoding="utf-8"?>
<ds:datastoreItem xmlns:ds="http://schemas.openxmlformats.org/officeDocument/2006/customXml" ds:itemID="{960EFC15-2888-482A-A7E5-21EA17BA4EF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xml><?xml version="1.0" encoding="utf-8"?>
<ds:datastoreItem xmlns:ds="http://schemas.openxmlformats.org/officeDocument/2006/customXml" ds:itemID="{AD1D56FE-FABA-46C1-A082-02EB402E77F5}">
  <ds:schemaRefs>
    <ds:schemaRef ds:uri="http://schemas.microsoft.com/sharepoint/v3/contenttype/forms"/>
  </ds:schemaRefs>
</ds:datastoreItem>
</file>

<file path=customXml/itemProps240.xml><?xml version="1.0" encoding="utf-8"?>
<ds:datastoreItem xmlns:ds="http://schemas.openxmlformats.org/officeDocument/2006/customXml" ds:itemID="{F5056F1B-6BB9-489B-9D1A-AE9903A259E6}">
  <ds:schemaRefs>
    <ds:schemaRef ds:uri="http://schemas.microsoft.com/sharepoint/v3/contenttype/forms"/>
  </ds:schemaRefs>
</ds:datastoreItem>
</file>

<file path=customXml/itemProps241.xml><?xml version="1.0" encoding="utf-8"?>
<ds:datastoreItem xmlns:ds="http://schemas.openxmlformats.org/officeDocument/2006/customXml" ds:itemID="{10BB06BC-A77F-41C9-9647-F08273DF25F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2.xml><?xml version="1.0" encoding="utf-8"?>
<ds:datastoreItem xmlns:ds="http://schemas.openxmlformats.org/officeDocument/2006/customXml" ds:itemID="{13366B08-7C88-4F25-85E5-5B9E3269EF6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xml><?xml version="1.0" encoding="utf-8"?>
<ds:datastoreItem xmlns:ds="http://schemas.openxmlformats.org/officeDocument/2006/customXml" ds:itemID="{3D3056B1-CD4E-4C46-9FD8-A801D616CF4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4.xml><?xml version="1.0" encoding="utf-8"?>
<ds:datastoreItem xmlns:ds="http://schemas.openxmlformats.org/officeDocument/2006/customXml" ds:itemID="{1AF5916F-2356-4026-85DC-4169BF465B96}">
  <ds:schemaRefs>
    <ds:schemaRef ds:uri="http://schemas.microsoft.com/sharepoint/v3/contenttype/forms"/>
  </ds:schemaRefs>
</ds:datastoreItem>
</file>

<file path=customXml/itemProps245.xml><?xml version="1.0" encoding="utf-8"?>
<ds:datastoreItem xmlns:ds="http://schemas.openxmlformats.org/officeDocument/2006/customXml" ds:itemID="{DC91328C-DFDF-4D16-8ED8-06686E361F5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xml><?xml version="1.0" encoding="utf-8"?>
<ds:datastoreItem xmlns:ds="http://schemas.openxmlformats.org/officeDocument/2006/customXml" ds:itemID="{D661B1C4-3755-45F6-9D83-2D8425FC1A7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xml><?xml version="1.0" encoding="utf-8"?>
<ds:datastoreItem xmlns:ds="http://schemas.openxmlformats.org/officeDocument/2006/customXml" ds:itemID="{AD4A2C9F-EA6C-404B-8BF9-EE3F408442B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8.xml><?xml version="1.0" encoding="utf-8"?>
<ds:datastoreItem xmlns:ds="http://schemas.openxmlformats.org/officeDocument/2006/customXml" ds:itemID="{57E29B02-06F0-455D-B49F-4899F19C6D8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9.xml><?xml version="1.0" encoding="utf-8"?>
<ds:datastoreItem xmlns:ds="http://schemas.openxmlformats.org/officeDocument/2006/customXml" ds:itemID="{237B2498-E7EB-4C20-8FF8-72DC3BCD184E}">
  <ds:schemaRefs>
    <ds:schemaRef ds:uri="http://schemas.microsoft.com/sharepoint/v3/contenttype/forms"/>
  </ds:schemaRefs>
</ds:datastoreItem>
</file>

<file path=customXml/itemProps25.xml><?xml version="1.0" encoding="utf-8"?>
<ds:datastoreItem xmlns:ds="http://schemas.openxmlformats.org/officeDocument/2006/customXml" ds:itemID="{836DB8D7-82F6-4C09-A96C-FEF25034254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0.xml><?xml version="1.0" encoding="utf-8"?>
<ds:datastoreItem xmlns:ds="http://schemas.openxmlformats.org/officeDocument/2006/customXml" ds:itemID="{F03E6EA9-EDC1-4E6C-ABCC-85AEB361716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1.xml><?xml version="1.0" encoding="utf-8"?>
<ds:datastoreItem xmlns:ds="http://schemas.openxmlformats.org/officeDocument/2006/customXml" ds:itemID="{C01396D6-DF67-4744-A1CB-4D2D0AFFA6B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2.xml><?xml version="1.0" encoding="utf-8"?>
<ds:datastoreItem xmlns:ds="http://schemas.openxmlformats.org/officeDocument/2006/customXml" ds:itemID="{57368A63-8D43-4794-8FD6-BA038FCB62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3.xml><?xml version="1.0" encoding="utf-8"?>
<ds:datastoreItem xmlns:ds="http://schemas.openxmlformats.org/officeDocument/2006/customXml" ds:itemID="{FC77D85A-70E3-4B33-9AAC-7ADAC90EE3E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4.xml><?xml version="1.0" encoding="utf-8"?>
<ds:datastoreItem xmlns:ds="http://schemas.openxmlformats.org/officeDocument/2006/customXml" ds:itemID="{499986C0-B6E2-4FA9-95AD-5CE2960F6F5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5.xml><?xml version="1.0" encoding="utf-8"?>
<ds:datastoreItem xmlns:ds="http://schemas.openxmlformats.org/officeDocument/2006/customXml" ds:itemID="{BF2DD3A5-ACFA-4143-9ED1-619781F5421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6.xml><?xml version="1.0" encoding="utf-8"?>
<ds:datastoreItem xmlns:ds="http://schemas.openxmlformats.org/officeDocument/2006/customXml" ds:itemID="{36DD5EDA-AF3B-4C6D-80C4-7EA80CF6197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xml><?xml version="1.0" encoding="utf-8"?>
<ds:datastoreItem xmlns:ds="http://schemas.openxmlformats.org/officeDocument/2006/customXml" ds:itemID="{36E19A04-35C2-4458-9569-DD9D91623439}">
  <ds:schemaRefs>
    <ds:schemaRef ds:uri="http://schemas.microsoft.com/sharepoint/v3/contenttype/forms"/>
  </ds:schemaRefs>
</ds:datastoreItem>
</file>

<file path=customXml/itemProps258.xml><?xml version="1.0" encoding="utf-8"?>
<ds:datastoreItem xmlns:ds="http://schemas.openxmlformats.org/officeDocument/2006/customXml" ds:itemID="{BEA4368D-E900-4120-9D98-30EBC5D523F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59.xml><?xml version="1.0" encoding="utf-8"?>
<ds:datastoreItem xmlns:ds="http://schemas.openxmlformats.org/officeDocument/2006/customXml" ds:itemID="{3C3E4DBC-9DEF-41E0-9C50-8932AFCEC64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xml><?xml version="1.0" encoding="utf-8"?>
<ds:datastoreItem xmlns:ds="http://schemas.openxmlformats.org/officeDocument/2006/customXml" ds:itemID="{ADE5D228-269E-4C97-ABEF-4A87A179C6C0}">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0.xml><?xml version="1.0" encoding="utf-8"?>
<ds:datastoreItem xmlns:ds="http://schemas.openxmlformats.org/officeDocument/2006/customXml" ds:itemID="{D0A16FBC-EEBE-45AB-8E25-533000567FB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1.xml><?xml version="1.0" encoding="utf-8"?>
<ds:datastoreItem xmlns:ds="http://schemas.openxmlformats.org/officeDocument/2006/customXml" ds:itemID="{B9020BAE-72E6-4855-BFD5-2C4E4BE7ED56}">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2.xml><?xml version="1.0" encoding="utf-8"?>
<ds:datastoreItem xmlns:ds="http://schemas.openxmlformats.org/officeDocument/2006/customXml" ds:itemID="{414FE48B-11B5-43FE-B9D8-D1917A32DC0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xml><?xml version="1.0" encoding="utf-8"?>
<ds:datastoreItem xmlns:ds="http://schemas.openxmlformats.org/officeDocument/2006/customXml" ds:itemID="{71EBDD56-1A5C-4735-828C-11D6804FCEC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xml><?xml version="1.0" encoding="utf-8"?>
<ds:datastoreItem xmlns:ds="http://schemas.openxmlformats.org/officeDocument/2006/customXml" ds:itemID="{B8F034B1-400C-48A6-9906-05AC9F05263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5.xml><?xml version="1.0" encoding="utf-8"?>
<ds:datastoreItem xmlns:ds="http://schemas.openxmlformats.org/officeDocument/2006/customXml" ds:itemID="{92E4ED13-E388-4D26-9857-F35173453E6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xml><?xml version="1.0" encoding="utf-8"?>
<ds:datastoreItem xmlns:ds="http://schemas.openxmlformats.org/officeDocument/2006/customXml" ds:itemID="{3443B20B-21AF-46A5-AB67-AD28C759D276}">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7.xml><?xml version="1.0" encoding="utf-8"?>
<ds:datastoreItem xmlns:ds="http://schemas.openxmlformats.org/officeDocument/2006/customXml" ds:itemID="{6BDB2C3E-4231-4AEF-ACDD-E7E62C89D1AB}">
  <ds:schemaRefs>
    <ds:schemaRef ds:uri="http://schemas.microsoft.com/sharepoint/v3/contenttype/forms"/>
  </ds:schemaRefs>
</ds:datastoreItem>
</file>

<file path=customXml/itemProps268.xml><?xml version="1.0" encoding="utf-8"?>
<ds:datastoreItem xmlns:ds="http://schemas.openxmlformats.org/officeDocument/2006/customXml" ds:itemID="{F7566841-2BE3-4150-93DB-7D02BF674175}">
  <ds:schemaRefs>
    <ds:schemaRef ds:uri="http://schemas.microsoft.com/sharepoint/v3/contenttype/forms"/>
  </ds:schemaRefs>
</ds:datastoreItem>
</file>

<file path=customXml/itemProps269.xml><?xml version="1.0" encoding="utf-8"?>
<ds:datastoreItem xmlns:ds="http://schemas.openxmlformats.org/officeDocument/2006/customXml" ds:itemID="{26C49BA6-4D78-4C76-9746-5DE6B2FDE34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xml><?xml version="1.0" encoding="utf-8"?>
<ds:datastoreItem xmlns:ds="http://schemas.openxmlformats.org/officeDocument/2006/customXml" ds:itemID="{8DFC850F-2B74-471A-A729-560F7D7A5C9F}">
  <ds:schemaRefs>
    <ds:schemaRef ds:uri="http://schemas.microsoft.com/sharepoint/v3/contenttype/forms"/>
  </ds:schemaRefs>
</ds:datastoreItem>
</file>

<file path=customXml/itemProps270.xml><?xml version="1.0" encoding="utf-8"?>
<ds:datastoreItem xmlns:ds="http://schemas.openxmlformats.org/officeDocument/2006/customXml" ds:itemID="{D87B064B-7AE9-4025-B7D5-485F52720EB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1.xml><?xml version="1.0" encoding="utf-8"?>
<ds:datastoreItem xmlns:ds="http://schemas.openxmlformats.org/officeDocument/2006/customXml" ds:itemID="{8E4F3FB4-C015-4949-8868-BDD6895E730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xml><?xml version="1.0" encoding="utf-8"?>
<ds:datastoreItem xmlns:ds="http://schemas.openxmlformats.org/officeDocument/2006/customXml" ds:itemID="{FD542F32-1703-4869-B693-B95EC792B46C}">
  <ds:schemaRefs>
    <ds:schemaRef ds:uri="http://schemas.microsoft.com/sharepoint/v3/contenttype/forms"/>
  </ds:schemaRefs>
</ds:datastoreItem>
</file>

<file path=customXml/itemProps273.xml><?xml version="1.0" encoding="utf-8"?>
<ds:datastoreItem xmlns:ds="http://schemas.openxmlformats.org/officeDocument/2006/customXml" ds:itemID="{FE597A96-868A-43B9-BABD-E19029CCB45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xml><?xml version="1.0" encoding="utf-8"?>
<ds:datastoreItem xmlns:ds="http://schemas.openxmlformats.org/officeDocument/2006/customXml" ds:itemID="{BD60F37F-7B8F-489F-97AA-A0BF68461D3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5.xml><?xml version="1.0" encoding="utf-8"?>
<ds:datastoreItem xmlns:ds="http://schemas.openxmlformats.org/officeDocument/2006/customXml" ds:itemID="{CB433DA4-212E-4638-B240-D23A26ED683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6.xml><?xml version="1.0" encoding="utf-8"?>
<ds:datastoreItem xmlns:ds="http://schemas.openxmlformats.org/officeDocument/2006/customXml" ds:itemID="{281BA1B9-437C-46C9-BB7A-9F2913BDED65}">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7.xml><?xml version="1.0" encoding="utf-8"?>
<ds:datastoreItem xmlns:ds="http://schemas.openxmlformats.org/officeDocument/2006/customXml" ds:itemID="{551FCA91-56DA-4129-A940-0799186391A0}">
  <ds:schemaRefs>
    <ds:schemaRef ds:uri="http://schemas.microsoft.com/sharepoint/v3/contenttype/forms"/>
  </ds:schemaRefs>
</ds:datastoreItem>
</file>

<file path=customXml/itemProps278.xml><?xml version="1.0" encoding="utf-8"?>
<ds:datastoreItem xmlns:ds="http://schemas.openxmlformats.org/officeDocument/2006/customXml" ds:itemID="{8A3211D5-66FA-4369-B2C4-FE0CC46E6B5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xml><?xml version="1.0" encoding="utf-8"?>
<ds:datastoreItem xmlns:ds="http://schemas.openxmlformats.org/officeDocument/2006/customXml" ds:itemID="{F464310A-52C5-4F30-A0C3-0544B2A5056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xml><?xml version="1.0" encoding="utf-8"?>
<ds:datastoreItem xmlns:ds="http://schemas.openxmlformats.org/officeDocument/2006/customXml" ds:itemID="{67C3749F-A76B-4BAA-9B81-9B259A2BC4D7}">
  <ds:schemaRefs>
    <ds:schemaRef ds:uri="http://schemas.microsoft.com/sharepoint/v3/contenttype/forms"/>
  </ds:schemaRefs>
</ds:datastoreItem>
</file>

<file path=customXml/itemProps280.xml><?xml version="1.0" encoding="utf-8"?>
<ds:datastoreItem xmlns:ds="http://schemas.openxmlformats.org/officeDocument/2006/customXml" ds:itemID="{10A1037E-2494-45F8-B717-700778F498E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1.xml><?xml version="1.0" encoding="utf-8"?>
<ds:datastoreItem xmlns:ds="http://schemas.openxmlformats.org/officeDocument/2006/customXml" ds:itemID="{5EF73085-F229-4FE0-9448-B7A86F730951}">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xml><?xml version="1.0" encoding="utf-8"?>
<ds:datastoreItem xmlns:ds="http://schemas.openxmlformats.org/officeDocument/2006/customXml" ds:itemID="{88F98164-B72A-44EE-BD98-E7FDE879A2E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3.xml><?xml version="1.0" encoding="utf-8"?>
<ds:datastoreItem xmlns:ds="http://schemas.openxmlformats.org/officeDocument/2006/customXml" ds:itemID="{37F47F0C-9F10-45A5-9632-33B18B60DF26}">
  <ds:schemaRefs>
    <ds:schemaRef ds:uri="http://schemas.microsoft.com/sharepoint/v3/contenttype/forms"/>
  </ds:schemaRefs>
</ds:datastoreItem>
</file>

<file path=customXml/itemProps284.xml><?xml version="1.0" encoding="utf-8"?>
<ds:datastoreItem xmlns:ds="http://schemas.openxmlformats.org/officeDocument/2006/customXml" ds:itemID="{748A6531-E851-471A-A962-DB31F561A24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5.xml><?xml version="1.0" encoding="utf-8"?>
<ds:datastoreItem xmlns:ds="http://schemas.openxmlformats.org/officeDocument/2006/customXml" ds:itemID="{3F2EC332-FD97-4CFE-9FA3-DA4F015D6A5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86.xml><?xml version="1.0" encoding="utf-8"?>
<ds:datastoreItem xmlns:ds="http://schemas.openxmlformats.org/officeDocument/2006/customXml" ds:itemID="{0B9FD1F9-9825-40A0-AD8F-144C6F7E2E2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7.xml><?xml version="1.0" encoding="utf-8"?>
<ds:datastoreItem xmlns:ds="http://schemas.openxmlformats.org/officeDocument/2006/customXml" ds:itemID="{86DEF5B9-4962-40B6-98AF-DAD73B76DC48}">
  <ds:schemaRefs>
    <ds:schemaRef ds:uri="http://schemas.microsoft.com/sharepoint/v3/contenttype/forms"/>
  </ds:schemaRefs>
</ds:datastoreItem>
</file>

<file path=customXml/itemProps288.xml><?xml version="1.0" encoding="utf-8"?>
<ds:datastoreItem xmlns:ds="http://schemas.openxmlformats.org/officeDocument/2006/customXml" ds:itemID="{8EC2A89A-4111-43F0-9E6B-328F326CC56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9.xml><?xml version="1.0" encoding="utf-8"?>
<ds:datastoreItem xmlns:ds="http://schemas.openxmlformats.org/officeDocument/2006/customXml" ds:itemID="{651D04DE-A659-4A43-92ED-D0C7BF14B43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xml><?xml version="1.0" encoding="utf-8"?>
<ds:datastoreItem xmlns:ds="http://schemas.openxmlformats.org/officeDocument/2006/customXml" ds:itemID="{C7EC48A1-9E3B-4FCA-88E7-520189A7F74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0.xml><?xml version="1.0" encoding="utf-8"?>
<ds:datastoreItem xmlns:ds="http://schemas.openxmlformats.org/officeDocument/2006/customXml" ds:itemID="{78F918CA-BF7A-4B9A-9F9A-677AA44714CB}">
  <ds:schemaRefs>
    <ds:schemaRef ds:uri="http://schemas.microsoft.com/sharepoint/v3/contenttype/forms"/>
  </ds:schemaRefs>
</ds:datastoreItem>
</file>

<file path=customXml/itemProps291.xml><?xml version="1.0" encoding="utf-8"?>
<ds:datastoreItem xmlns:ds="http://schemas.openxmlformats.org/officeDocument/2006/customXml" ds:itemID="{642FFA81-89B7-4683-A374-C63F326B14E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2.xml><?xml version="1.0" encoding="utf-8"?>
<ds:datastoreItem xmlns:ds="http://schemas.openxmlformats.org/officeDocument/2006/customXml" ds:itemID="{9AC3E938-CC2B-455A-B360-657D2D996075}">
  <ds:schemaRefs>
    <ds:schemaRef ds:uri="http://schemas.microsoft.com/sharepoint/v3/contenttype/forms"/>
  </ds:schemaRefs>
</ds:datastoreItem>
</file>

<file path=customXml/itemProps293.xml><?xml version="1.0" encoding="utf-8"?>
<ds:datastoreItem xmlns:ds="http://schemas.openxmlformats.org/officeDocument/2006/customXml" ds:itemID="{EFB5A169-2BFE-4818-BEDF-0FE4BD331EC8}">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xml><?xml version="1.0" encoding="utf-8"?>
<ds:datastoreItem xmlns:ds="http://schemas.openxmlformats.org/officeDocument/2006/customXml" ds:itemID="{02A74D36-A83D-4824-90D2-F7E2E7C81660}">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5.xml><?xml version="1.0" encoding="utf-8"?>
<ds:datastoreItem xmlns:ds="http://schemas.openxmlformats.org/officeDocument/2006/customXml" ds:itemID="{58120ACC-C96F-4960-97FF-C2ADC4E2AA4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6.xml><?xml version="1.0" encoding="utf-8"?>
<ds:datastoreItem xmlns:ds="http://schemas.openxmlformats.org/officeDocument/2006/customXml" ds:itemID="{8208365D-0A86-4670-A554-0759DE6DAB80}">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7.xml><?xml version="1.0" encoding="utf-8"?>
<ds:datastoreItem xmlns:ds="http://schemas.openxmlformats.org/officeDocument/2006/customXml" ds:itemID="{2364BC32-9826-42FC-B23E-26A447593FF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8.xml><?xml version="1.0" encoding="utf-8"?>
<ds:datastoreItem xmlns:ds="http://schemas.openxmlformats.org/officeDocument/2006/customXml" ds:itemID="{5576610E-FE20-45FE-A681-E95705A86323}">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9.xml><?xml version="1.0" encoding="utf-8"?>
<ds:datastoreItem xmlns:ds="http://schemas.openxmlformats.org/officeDocument/2006/customXml" ds:itemID="{E394541C-ADB3-4ED1-98F9-A0E68702DE1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94DB46B-455C-4DC6-A5B1-D29409CC514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xml><?xml version="1.0" encoding="utf-8"?>
<ds:datastoreItem xmlns:ds="http://schemas.openxmlformats.org/officeDocument/2006/customXml" ds:itemID="{B07BABF9-7041-4E6D-A057-F81FDE9D65B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0.xml><?xml version="1.0" encoding="utf-8"?>
<ds:datastoreItem xmlns:ds="http://schemas.openxmlformats.org/officeDocument/2006/customXml" ds:itemID="{3CB4A6F6-6A35-4DE2-A501-66E21AED71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xml><?xml version="1.0" encoding="utf-8"?>
<ds:datastoreItem xmlns:ds="http://schemas.openxmlformats.org/officeDocument/2006/customXml" ds:itemID="{0A65E78F-5623-4740-AF1F-8591BE9193C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2.xml><?xml version="1.0" encoding="utf-8"?>
<ds:datastoreItem xmlns:ds="http://schemas.openxmlformats.org/officeDocument/2006/customXml" ds:itemID="{B0738040-DA27-4C0C-9A5B-1B77968E1F1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3.xml><?xml version="1.0" encoding="utf-8"?>
<ds:datastoreItem xmlns:ds="http://schemas.openxmlformats.org/officeDocument/2006/customXml" ds:itemID="{A133A3A6-5172-42F2-B8B9-B4BDB764FD5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4.xml><?xml version="1.0" encoding="utf-8"?>
<ds:datastoreItem xmlns:ds="http://schemas.openxmlformats.org/officeDocument/2006/customXml" ds:itemID="{FD3D2DC1-5CDC-4F5B-B100-F0D267F47AE4}">
  <ds:schemaRefs>
    <ds:schemaRef ds:uri="http://schemas.microsoft.com/sharepoint/v3/contenttype/forms"/>
  </ds:schemaRefs>
</ds:datastoreItem>
</file>

<file path=customXml/itemProps305.xml><?xml version="1.0" encoding="utf-8"?>
<ds:datastoreItem xmlns:ds="http://schemas.openxmlformats.org/officeDocument/2006/customXml" ds:itemID="{68AA5503-0F4A-4D7D-8B3E-C9C10583318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6.xml><?xml version="1.0" encoding="utf-8"?>
<ds:datastoreItem xmlns:ds="http://schemas.openxmlformats.org/officeDocument/2006/customXml" ds:itemID="{A79B3843-3516-44D8-8DB9-F4788FE92A8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07.xml><?xml version="1.0" encoding="utf-8"?>
<ds:datastoreItem xmlns:ds="http://schemas.openxmlformats.org/officeDocument/2006/customXml" ds:itemID="{3B3CC5AB-0845-45AA-B799-A3DCAE5CB6C3}">
  <ds:schemaRefs>
    <ds:schemaRef ds:uri="http://schemas.microsoft.com/sharepoint/v3/contenttype/forms"/>
  </ds:schemaRefs>
</ds:datastoreItem>
</file>

<file path=customXml/itemProps308.xml><?xml version="1.0" encoding="utf-8"?>
<ds:datastoreItem xmlns:ds="http://schemas.openxmlformats.org/officeDocument/2006/customXml" ds:itemID="{74504575-11F8-4732-A5FA-369BE63A338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9.xml><?xml version="1.0" encoding="utf-8"?>
<ds:datastoreItem xmlns:ds="http://schemas.openxmlformats.org/officeDocument/2006/customXml" ds:itemID="{71A41178-ADA9-4695-81B4-E68B611998C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xml><?xml version="1.0" encoding="utf-8"?>
<ds:datastoreItem xmlns:ds="http://schemas.openxmlformats.org/officeDocument/2006/customXml" ds:itemID="{903FBE64-ED14-4836-8F17-AC34F7D32D8F}">
  <ds:schemaRefs>
    <ds:schemaRef ds:uri="http://schemas.microsoft.com/sharepoint/v3/contenttype/forms"/>
  </ds:schemaRefs>
</ds:datastoreItem>
</file>

<file path=customXml/itemProps310.xml><?xml version="1.0" encoding="utf-8"?>
<ds:datastoreItem xmlns:ds="http://schemas.openxmlformats.org/officeDocument/2006/customXml" ds:itemID="{EAFA355D-3542-46CC-8F1F-B82003AB2EB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11.xml><?xml version="1.0" encoding="utf-8"?>
<ds:datastoreItem xmlns:ds="http://schemas.openxmlformats.org/officeDocument/2006/customXml" ds:itemID="{02A53DA6-7585-44A3-975F-853049CB9B56}">
  <ds:schemaRefs>
    <ds:schemaRef ds:uri="http://schemas.microsoft.com/sharepoint/v3/contenttype/forms"/>
  </ds:schemaRefs>
</ds:datastoreItem>
</file>

<file path=customXml/itemProps312.xml><?xml version="1.0" encoding="utf-8"?>
<ds:datastoreItem xmlns:ds="http://schemas.openxmlformats.org/officeDocument/2006/customXml" ds:itemID="{6F4A1BE6-3513-4798-934A-73CEC49BEEA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2.xml><?xml version="1.0" encoding="utf-8"?>
<ds:datastoreItem xmlns:ds="http://schemas.openxmlformats.org/officeDocument/2006/customXml" ds:itemID="{84ACC23C-4A81-47AD-9685-9EFCDAFB1BC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3.xml><?xml version="1.0" encoding="utf-8"?>
<ds:datastoreItem xmlns:ds="http://schemas.openxmlformats.org/officeDocument/2006/customXml" ds:itemID="{A4AA57BE-292C-4B86-A34F-B5794FFF23FC}">
  <ds:schemaRefs>
    <ds:schemaRef ds:uri="http://schemas.microsoft.com/sharepoint/v3/contenttype/forms"/>
  </ds:schemaRefs>
</ds:datastoreItem>
</file>

<file path=customXml/itemProps34.xml><?xml version="1.0" encoding="utf-8"?>
<ds:datastoreItem xmlns:ds="http://schemas.openxmlformats.org/officeDocument/2006/customXml" ds:itemID="{5C087925-DC18-474D-9894-8DCDFF66532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5.xml><?xml version="1.0" encoding="utf-8"?>
<ds:datastoreItem xmlns:ds="http://schemas.openxmlformats.org/officeDocument/2006/customXml" ds:itemID="{3707A9A7-AF83-4059-91A2-6E7172D991C0}">
  <ds:schemaRefs>
    <ds:schemaRef ds:uri="http://schemas.microsoft.com/sharepoint/v3/contenttype/forms"/>
  </ds:schemaRefs>
</ds:datastoreItem>
</file>

<file path=customXml/itemProps36.xml><?xml version="1.0" encoding="utf-8"?>
<ds:datastoreItem xmlns:ds="http://schemas.openxmlformats.org/officeDocument/2006/customXml" ds:itemID="{1DD78A13-FFEE-4977-B302-5A19C2C474F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7.xml><?xml version="1.0" encoding="utf-8"?>
<ds:datastoreItem xmlns:ds="http://schemas.openxmlformats.org/officeDocument/2006/customXml" ds:itemID="{45D2804B-12B7-4834-B6ED-D9A1A30CDC74}">
  <ds:schemaRefs>
    <ds:schemaRef ds:uri="http://schemas.microsoft.com/sharepoint/v3/contenttype/forms"/>
  </ds:schemaRefs>
</ds:datastoreItem>
</file>

<file path=customXml/itemProps38.xml><?xml version="1.0" encoding="utf-8"?>
<ds:datastoreItem xmlns:ds="http://schemas.openxmlformats.org/officeDocument/2006/customXml" ds:itemID="{74399223-6BBD-4C62-B440-D5A07CE53002}">
  <ds:schemaRefs>
    <ds:schemaRef ds:uri="http://schemas.microsoft.com/sharepoint/v3/contenttype/forms"/>
  </ds:schemaRefs>
</ds:datastoreItem>
</file>

<file path=customXml/itemProps39.xml><?xml version="1.0" encoding="utf-8"?>
<ds:datastoreItem xmlns:ds="http://schemas.openxmlformats.org/officeDocument/2006/customXml" ds:itemID="{D56B0AEA-C7DE-4326-9B17-02EFA639D36E}">
  <ds:schemaRefs>
    <ds:schemaRef ds:uri="http://schemas.microsoft.com/sharepoint/v3/contenttype/forms"/>
  </ds:schemaRefs>
</ds:datastoreItem>
</file>

<file path=customXml/itemProps4.xml><?xml version="1.0" encoding="utf-8"?>
<ds:datastoreItem xmlns:ds="http://schemas.openxmlformats.org/officeDocument/2006/customXml" ds:itemID="{1B251A8E-7CD3-47A2-9301-A8A1CB1747D6}">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0.xml><?xml version="1.0" encoding="utf-8"?>
<ds:datastoreItem xmlns:ds="http://schemas.openxmlformats.org/officeDocument/2006/customXml" ds:itemID="{89F2DC57-E0C3-4499-9CFF-B5472E779A0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1.xml><?xml version="1.0" encoding="utf-8"?>
<ds:datastoreItem xmlns:ds="http://schemas.openxmlformats.org/officeDocument/2006/customXml" ds:itemID="{6802E7A9-1AD6-49E4-86EC-3E97E36D708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xml><?xml version="1.0" encoding="utf-8"?>
<ds:datastoreItem xmlns:ds="http://schemas.openxmlformats.org/officeDocument/2006/customXml" ds:itemID="{4D48E5FC-900E-4F35-BDA4-76F01231A94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3.xml><?xml version="1.0" encoding="utf-8"?>
<ds:datastoreItem xmlns:ds="http://schemas.openxmlformats.org/officeDocument/2006/customXml" ds:itemID="{99B067A9-978B-4CD4-AC6E-4165FBCAB33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xml><?xml version="1.0" encoding="utf-8"?>
<ds:datastoreItem xmlns:ds="http://schemas.openxmlformats.org/officeDocument/2006/customXml" ds:itemID="{E00AF991-A226-4C20-8DE6-B1D825746DC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5.xml><?xml version="1.0" encoding="utf-8"?>
<ds:datastoreItem xmlns:ds="http://schemas.openxmlformats.org/officeDocument/2006/customXml" ds:itemID="{1F5D50F0-F033-4BAF-9211-CEED9562E03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xml><?xml version="1.0" encoding="utf-8"?>
<ds:datastoreItem xmlns:ds="http://schemas.openxmlformats.org/officeDocument/2006/customXml" ds:itemID="{69D45175-A625-4EB3-B447-9AA86E50B41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7.xml><?xml version="1.0" encoding="utf-8"?>
<ds:datastoreItem xmlns:ds="http://schemas.openxmlformats.org/officeDocument/2006/customXml" ds:itemID="{F8344A97-8905-4BFC-939A-26481AE4CF6F}">
  <ds:schemaRefs>
    <ds:schemaRef ds:uri="http://schemas.microsoft.com/sharepoint/v3/contenttype/forms"/>
  </ds:schemaRefs>
</ds:datastoreItem>
</file>

<file path=customXml/itemProps48.xml><?xml version="1.0" encoding="utf-8"?>
<ds:datastoreItem xmlns:ds="http://schemas.openxmlformats.org/officeDocument/2006/customXml" ds:itemID="{1BCD2410-9834-474A-AB51-B71FD2902B7D}">
  <ds:schemaRefs>
    <ds:schemaRef ds:uri="http://schemas.microsoft.com/sharepoint/v3/contenttype/forms"/>
  </ds:schemaRefs>
</ds:datastoreItem>
</file>

<file path=customXml/itemProps49.xml><?xml version="1.0" encoding="utf-8"?>
<ds:datastoreItem xmlns:ds="http://schemas.openxmlformats.org/officeDocument/2006/customXml" ds:itemID="{F1C04E90-D489-4605-B422-0DDBB43493C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C074EBBA-965A-4CBF-A491-078F01354EE6}">
  <ds:schemaRefs>
    <ds:schemaRef ds:uri="http://schemas.microsoft.com/sharepoint/v3/contenttype/forms"/>
  </ds:schemaRefs>
</ds:datastoreItem>
</file>

<file path=customXml/itemProps50.xml><?xml version="1.0" encoding="utf-8"?>
<ds:datastoreItem xmlns:ds="http://schemas.openxmlformats.org/officeDocument/2006/customXml" ds:itemID="{1AD34B8A-AC88-41E9-B7C2-4198CCD282D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1.xml><?xml version="1.0" encoding="utf-8"?>
<ds:datastoreItem xmlns:ds="http://schemas.openxmlformats.org/officeDocument/2006/customXml" ds:itemID="{53FE6FAC-BFF7-4F28-8C9F-B3C9FF9EF0E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2.xml><?xml version="1.0" encoding="utf-8"?>
<ds:datastoreItem xmlns:ds="http://schemas.openxmlformats.org/officeDocument/2006/customXml" ds:itemID="{D1E12581-568A-44A2-8A2E-9393DAD85D04}">
  <ds:schemaRefs>
    <ds:schemaRef ds:uri="http://schemas.microsoft.com/sharepoint/v3/contenttype/forms"/>
  </ds:schemaRefs>
</ds:datastoreItem>
</file>

<file path=customXml/itemProps53.xml><?xml version="1.0" encoding="utf-8"?>
<ds:datastoreItem xmlns:ds="http://schemas.openxmlformats.org/officeDocument/2006/customXml" ds:itemID="{29D5B181-BFB8-40A5-A76C-4A1F1081B63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xml><?xml version="1.0" encoding="utf-8"?>
<ds:datastoreItem xmlns:ds="http://schemas.openxmlformats.org/officeDocument/2006/customXml" ds:itemID="{7B382B87-5D3D-4B16-AFB7-770664B25CD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xml><?xml version="1.0" encoding="utf-8"?>
<ds:datastoreItem xmlns:ds="http://schemas.openxmlformats.org/officeDocument/2006/customXml" ds:itemID="{E689FBA9-B1C6-4338-8115-D90460B53C1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6.xml><?xml version="1.0" encoding="utf-8"?>
<ds:datastoreItem xmlns:ds="http://schemas.openxmlformats.org/officeDocument/2006/customXml" ds:itemID="{6D74F9D6-AC81-4E73-B914-20E2FB4309C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7.xml><?xml version="1.0" encoding="utf-8"?>
<ds:datastoreItem xmlns:ds="http://schemas.openxmlformats.org/officeDocument/2006/customXml" ds:itemID="{EA9803F1-F3B4-4FF3-95D1-AA1631ED7275}">
  <ds:schemaRefs>
    <ds:schemaRef ds:uri="http://schemas.microsoft.com/sharepoint/v3/contenttype/forms"/>
  </ds:schemaRefs>
</ds:datastoreItem>
</file>

<file path=customXml/itemProps58.xml><?xml version="1.0" encoding="utf-8"?>
<ds:datastoreItem xmlns:ds="http://schemas.openxmlformats.org/officeDocument/2006/customXml" ds:itemID="{E00EB2D4-F3E1-4842-9EBD-EAF39F1A3F8A}">
  <ds:schemaRefs>
    <ds:schemaRef ds:uri="http://schemas.microsoft.com/sharepoint/v3/contenttype/forms"/>
  </ds:schemaRefs>
</ds:datastoreItem>
</file>

<file path=customXml/itemProps59.xml><?xml version="1.0" encoding="utf-8"?>
<ds:datastoreItem xmlns:ds="http://schemas.openxmlformats.org/officeDocument/2006/customXml" ds:itemID="{0C63BF6B-40D1-402F-BC25-83269728AD49}">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7AAED560-8F20-422D-918B-AC46DCDB7842}">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0.xml><?xml version="1.0" encoding="utf-8"?>
<ds:datastoreItem xmlns:ds="http://schemas.openxmlformats.org/officeDocument/2006/customXml" ds:itemID="{AB7195BA-7A8D-426D-8518-E4B2EEFDBB7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1.xml><?xml version="1.0" encoding="utf-8"?>
<ds:datastoreItem xmlns:ds="http://schemas.openxmlformats.org/officeDocument/2006/customXml" ds:itemID="{D0571FAB-FBDC-4F0F-B212-FA0AFD9FA23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xml><?xml version="1.0" encoding="utf-8"?>
<ds:datastoreItem xmlns:ds="http://schemas.openxmlformats.org/officeDocument/2006/customXml" ds:itemID="{9C80F16D-E05F-4E76-A74F-03C2C166CC0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3.xml><?xml version="1.0" encoding="utf-8"?>
<ds:datastoreItem xmlns:ds="http://schemas.openxmlformats.org/officeDocument/2006/customXml" ds:itemID="{B0BBBB01-D40A-4B5A-A44F-B169C1B4A807}">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xml><?xml version="1.0" encoding="utf-8"?>
<ds:datastoreItem xmlns:ds="http://schemas.openxmlformats.org/officeDocument/2006/customXml" ds:itemID="{2F448C95-2F5D-471E-8446-D4E98DA11AD0}">
  <ds:schemaRefs>
    <ds:schemaRef ds:uri="http://schemas.microsoft.com/sharepoint/v3/contenttype/forms"/>
  </ds:schemaRefs>
</ds:datastoreItem>
</file>

<file path=customXml/itemProps65.xml><?xml version="1.0" encoding="utf-8"?>
<ds:datastoreItem xmlns:ds="http://schemas.openxmlformats.org/officeDocument/2006/customXml" ds:itemID="{6BBA7A0E-292E-40EB-B2D1-F279129FBF4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6.xml><?xml version="1.0" encoding="utf-8"?>
<ds:datastoreItem xmlns:ds="http://schemas.openxmlformats.org/officeDocument/2006/customXml" ds:itemID="{322C912E-5FC5-4708-98BF-4417605FE5F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xml><?xml version="1.0" encoding="utf-8"?>
<ds:datastoreItem xmlns:ds="http://schemas.openxmlformats.org/officeDocument/2006/customXml" ds:itemID="{E81AC734-363B-4DB7-972E-FC70B4FE7D57}">
  <ds:schemaRefs>
    <ds:schemaRef ds:uri="http://schemas.microsoft.com/sharepoint/v3/contenttype/forms"/>
  </ds:schemaRefs>
</ds:datastoreItem>
</file>

<file path=customXml/itemProps68.xml><?xml version="1.0" encoding="utf-8"?>
<ds:datastoreItem xmlns:ds="http://schemas.openxmlformats.org/officeDocument/2006/customXml" ds:itemID="{DD4FBD1B-CEAB-4EE6-908F-4FDECF3D3A6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9.xml><?xml version="1.0" encoding="utf-8"?>
<ds:datastoreItem xmlns:ds="http://schemas.openxmlformats.org/officeDocument/2006/customXml" ds:itemID="{D656307C-7601-47BC-9211-77133A307F78}">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xml><?xml version="1.0" encoding="utf-8"?>
<ds:datastoreItem xmlns:ds="http://schemas.openxmlformats.org/officeDocument/2006/customXml" ds:itemID="{0583C781-1F2A-476D-B68D-0A8E55F8608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xml><?xml version="1.0" encoding="utf-8"?>
<ds:datastoreItem xmlns:ds="http://schemas.openxmlformats.org/officeDocument/2006/customXml" ds:itemID="{CE4FD8D4-DAA5-49E2-9C06-918A0D56476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1.xml><?xml version="1.0" encoding="utf-8"?>
<ds:datastoreItem xmlns:ds="http://schemas.openxmlformats.org/officeDocument/2006/customXml" ds:itemID="{E341E291-0E65-46D7-88E7-C8FB6B83F9A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xml><?xml version="1.0" encoding="utf-8"?>
<ds:datastoreItem xmlns:ds="http://schemas.openxmlformats.org/officeDocument/2006/customXml" ds:itemID="{52B8AEA5-667A-414F-B03D-B1EDB1617C3A}">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3.xml><?xml version="1.0" encoding="utf-8"?>
<ds:datastoreItem xmlns:ds="http://schemas.openxmlformats.org/officeDocument/2006/customXml" ds:itemID="{06E0AFAB-38DE-4613-B9BA-83F97029C8D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4.xml><?xml version="1.0" encoding="utf-8"?>
<ds:datastoreItem xmlns:ds="http://schemas.openxmlformats.org/officeDocument/2006/customXml" ds:itemID="{76CE2583-D10A-49BD-B9B9-CA4F1307E2AA}">
  <ds:schemaRefs>
    <ds:schemaRef ds:uri="http://schemas.microsoft.com/sharepoint/v3/contenttype/forms"/>
  </ds:schemaRefs>
</ds:datastoreItem>
</file>

<file path=customXml/itemProps75.xml><?xml version="1.0" encoding="utf-8"?>
<ds:datastoreItem xmlns:ds="http://schemas.openxmlformats.org/officeDocument/2006/customXml" ds:itemID="{EB53A6F9-DD17-4A67-BAC0-EE71E68099EE}">
  <ds:schemaRefs>
    <ds:schemaRef ds:uri="http://schemas.microsoft.com/sharepoint/v3/contenttype/forms"/>
  </ds:schemaRefs>
</ds:datastoreItem>
</file>

<file path=customXml/itemProps76.xml><?xml version="1.0" encoding="utf-8"?>
<ds:datastoreItem xmlns:ds="http://schemas.openxmlformats.org/officeDocument/2006/customXml" ds:itemID="{937E6EDE-5AF4-4F02-A27E-A048E12CD4C2}">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7.xml><?xml version="1.0" encoding="utf-8"?>
<ds:datastoreItem xmlns:ds="http://schemas.openxmlformats.org/officeDocument/2006/customXml" ds:itemID="{B4E0D432-4750-4A8B-8BB0-76A21D579D2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8.xml><?xml version="1.0" encoding="utf-8"?>
<ds:datastoreItem xmlns:ds="http://schemas.openxmlformats.org/officeDocument/2006/customXml" ds:itemID="{65CCA17B-4F40-4E7D-9BA4-45F64C928E2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xml><?xml version="1.0" encoding="utf-8"?>
<ds:datastoreItem xmlns:ds="http://schemas.openxmlformats.org/officeDocument/2006/customXml" ds:itemID="{AC6FE720-2C79-4DE0-87FA-C4069C3C0C3A}">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xml><?xml version="1.0" encoding="utf-8"?>
<ds:datastoreItem xmlns:ds="http://schemas.openxmlformats.org/officeDocument/2006/customXml" ds:itemID="{7B3C2BE5-7511-4022-B7BF-63065FDB3931}">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0.xml><?xml version="1.0" encoding="utf-8"?>
<ds:datastoreItem xmlns:ds="http://schemas.openxmlformats.org/officeDocument/2006/customXml" ds:itemID="{5CC16F5D-7060-48EB-961B-6B13BC1D2B1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1.xml><?xml version="1.0" encoding="utf-8"?>
<ds:datastoreItem xmlns:ds="http://schemas.openxmlformats.org/officeDocument/2006/customXml" ds:itemID="{216E1F6F-65D8-4DC8-9F1D-5E41299D031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2.xml><?xml version="1.0" encoding="utf-8"?>
<ds:datastoreItem xmlns:ds="http://schemas.openxmlformats.org/officeDocument/2006/customXml" ds:itemID="{E6614859-3361-40CF-81B7-8F1C10F76DB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3.xml><?xml version="1.0" encoding="utf-8"?>
<ds:datastoreItem xmlns:ds="http://schemas.openxmlformats.org/officeDocument/2006/customXml" ds:itemID="{AE6FBA85-FB05-47CA-8F3B-0CC3B0AF4B2F}">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4.xml><?xml version="1.0" encoding="utf-8"?>
<ds:datastoreItem xmlns:ds="http://schemas.openxmlformats.org/officeDocument/2006/customXml" ds:itemID="{41106B51-A4A2-4648-80BE-B62ECC120EB4}">
  <ds:schemaRefs>
    <ds:schemaRef ds:uri="http://schemas.microsoft.com/sharepoint/v3/contenttype/forms"/>
  </ds:schemaRefs>
</ds:datastoreItem>
</file>

<file path=customXml/itemProps85.xml><?xml version="1.0" encoding="utf-8"?>
<ds:datastoreItem xmlns:ds="http://schemas.openxmlformats.org/officeDocument/2006/customXml" ds:itemID="{F56A338F-DDC4-46F5-AEC2-F4B0B2BC7F95}">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6.xml><?xml version="1.0" encoding="utf-8"?>
<ds:datastoreItem xmlns:ds="http://schemas.openxmlformats.org/officeDocument/2006/customXml" ds:itemID="{280678E5-D2A3-4A73-8366-7DE3F742D19B}">
  <ds:schemaRefs>
    <ds:schemaRef ds:uri="http://schemas.microsoft.com/sharepoint/v3/contenttype/forms"/>
  </ds:schemaRefs>
</ds:datastoreItem>
</file>

<file path=customXml/itemProps87.xml><?xml version="1.0" encoding="utf-8"?>
<ds:datastoreItem xmlns:ds="http://schemas.openxmlformats.org/officeDocument/2006/customXml" ds:itemID="{9E38BF4A-8453-4E42-99DA-5D0B790B2247}">
  <ds:schemaRefs>
    <ds:schemaRef ds:uri="http://schemas.microsoft.com/sharepoint/v3/contenttype/forms"/>
  </ds:schemaRefs>
</ds:datastoreItem>
</file>

<file path=customXml/itemProps88.xml><?xml version="1.0" encoding="utf-8"?>
<ds:datastoreItem xmlns:ds="http://schemas.openxmlformats.org/officeDocument/2006/customXml" ds:itemID="{6DEECAB4-581A-4A1D-B5B0-1C6C29DAD2C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9.xml><?xml version="1.0" encoding="utf-8"?>
<ds:datastoreItem xmlns:ds="http://schemas.openxmlformats.org/officeDocument/2006/customXml" ds:itemID="{8F2F4043-C67E-4082-BBEA-8812F719AAD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xml><?xml version="1.0" encoding="utf-8"?>
<ds:datastoreItem xmlns:ds="http://schemas.openxmlformats.org/officeDocument/2006/customXml" ds:itemID="{ED6A53EC-1CC1-4C7D-961A-BD044696740A}">
  <ds:schemaRefs>
    <ds:schemaRef ds:uri="http://schemas.microsoft.com/sharepoint/v3/contenttype/forms"/>
  </ds:schemaRefs>
</ds:datastoreItem>
</file>

<file path=customXml/itemProps90.xml><?xml version="1.0" encoding="utf-8"?>
<ds:datastoreItem xmlns:ds="http://schemas.openxmlformats.org/officeDocument/2006/customXml" ds:itemID="{33BAD419-AFF9-44C8-B068-6809C5A2C9A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xml><?xml version="1.0" encoding="utf-8"?>
<ds:datastoreItem xmlns:ds="http://schemas.openxmlformats.org/officeDocument/2006/customXml" ds:itemID="{01BEF3A7-54BB-4FC3-A8AC-1B4EEB0A8D28}">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92.xml><?xml version="1.0" encoding="utf-8"?>
<ds:datastoreItem xmlns:ds="http://schemas.openxmlformats.org/officeDocument/2006/customXml" ds:itemID="{E0786522-0B9E-4C2E-A9A3-78D8A83F73C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xml><?xml version="1.0" encoding="utf-8"?>
<ds:datastoreItem xmlns:ds="http://schemas.openxmlformats.org/officeDocument/2006/customXml" ds:itemID="{2C6E89AD-EE5F-4D9B-8B85-FDAC6238B45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4.xml><?xml version="1.0" encoding="utf-8"?>
<ds:datastoreItem xmlns:ds="http://schemas.openxmlformats.org/officeDocument/2006/customXml" ds:itemID="{5CF8FBCD-7DA5-4B91-A636-485740322F8C}">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5.xml><?xml version="1.0" encoding="utf-8"?>
<ds:datastoreItem xmlns:ds="http://schemas.openxmlformats.org/officeDocument/2006/customXml" ds:itemID="{F777DAB9-7E73-409D-945C-A2BD937B7399}">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96.xml><?xml version="1.0" encoding="utf-8"?>
<ds:datastoreItem xmlns:ds="http://schemas.openxmlformats.org/officeDocument/2006/customXml" ds:itemID="{FE595CF6-B2E7-464B-9E94-A2CAC65A8C06}">
  <ds:schemaRefs>
    <ds:schemaRef ds:uri="http://schemas.microsoft.com/sharepoint/v3/contenttype/forms"/>
  </ds:schemaRefs>
</ds:datastoreItem>
</file>

<file path=customXml/itemProps97.xml><?xml version="1.0" encoding="utf-8"?>
<ds:datastoreItem xmlns:ds="http://schemas.openxmlformats.org/officeDocument/2006/customXml" ds:itemID="{7DF77E8A-78E0-4ECA-B359-A95022B27801}">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xml><?xml version="1.0" encoding="utf-8"?>
<ds:datastoreItem xmlns:ds="http://schemas.openxmlformats.org/officeDocument/2006/customXml" ds:itemID="{D2539715-D1CA-4B8F-BE5A-CC771E91CD3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xml><?xml version="1.0" encoding="utf-8"?>
<ds:datastoreItem xmlns:ds="http://schemas.openxmlformats.org/officeDocument/2006/customXml" ds:itemID="{07F93A1D-55AF-454E-80E2-6BD477E87DC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13150</Words>
  <Application>Microsoft Office PowerPoint</Application>
  <PresentationFormat>Widescreen</PresentationFormat>
  <Paragraphs>1199</Paragraphs>
  <Slides>77</Slides>
  <Notes>69</Notes>
  <HiddenSlides>8</HiddenSlides>
  <MMClips>1</MMClips>
  <ScaleCrop>false</ScaleCrop>
  <HeadingPairs>
    <vt:vector size="4" baseType="variant">
      <vt:variant>
        <vt:lpstr>Theme</vt:lpstr>
      </vt:variant>
      <vt:variant>
        <vt:i4>3</vt:i4>
      </vt:variant>
      <vt:variant>
        <vt:lpstr>Slide Titles</vt:lpstr>
      </vt:variant>
      <vt:variant>
        <vt:i4>77</vt:i4>
      </vt:variant>
    </vt:vector>
  </HeadingPairs>
  <TitlesOfParts>
    <vt:vector size="80" baseType="lpstr">
      <vt:lpstr>1_Industry Leader Summit</vt:lpstr>
      <vt:lpstr>Black Template</vt:lpstr>
      <vt:lpstr>MASTER - Data and AI</vt:lpstr>
      <vt:lpstr>Leading the Era of AI </vt:lpstr>
      <vt:lpstr>Intro </vt:lpstr>
      <vt:lpstr>The world is changing</vt:lpstr>
      <vt:lpstr>The AI technology  is here</vt:lpstr>
      <vt:lpstr>This is a new moment for AI</vt:lpstr>
      <vt:lpstr>And the impact is real</vt:lpstr>
      <vt:lpstr>lead the AI transformation</vt:lpstr>
      <vt:lpstr>MS Cloud</vt:lpstr>
      <vt:lpstr>Microsoft is fueling AI innovation</vt:lpstr>
      <vt:lpstr>Intro </vt:lpstr>
      <vt:lpstr>Analyst or Local Expert Fireside Chat</vt:lpstr>
      <vt:lpstr>Intro </vt:lpstr>
      <vt:lpstr>Establishing digital trust hinges on what we do today</vt:lpstr>
      <vt:lpstr>Microsoft Cloud</vt:lpstr>
      <vt:lpstr>Our responsible AI journey</vt:lpstr>
      <vt:lpstr>Microsoft’s Responsible AI principles</vt:lpstr>
      <vt:lpstr>Our approach to responsible AI - Bing video   Responsible AI Video File</vt:lpstr>
      <vt:lpstr>Tools for a Responsible AI approach</vt:lpstr>
      <vt:lpstr>Broward College</vt:lpstr>
      <vt:lpstr>Broward College</vt:lpstr>
      <vt:lpstr>Runs on Trust</vt:lpstr>
      <vt:lpstr>Your data is your data</vt:lpstr>
      <vt:lpstr>Intro </vt:lpstr>
      <vt:lpstr>Employees &amp; managers are ready to embrace AI</vt:lpstr>
      <vt:lpstr>Microsoft  Cloud</vt:lpstr>
      <vt:lpstr>AI Transformation Sizzle Video</vt:lpstr>
      <vt:lpstr>A copilot for every Microsoft Cloud experience</vt:lpstr>
      <vt:lpstr>Microsoft + OpenAI</vt:lpstr>
      <vt:lpstr>Works alongside you in the apps you use every day </vt:lpstr>
      <vt:lpstr>Microsoft 365 Copilot</vt:lpstr>
      <vt:lpstr>Microsoft 365 Copilot Demo Video</vt:lpstr>
      <vt:lpstr>Dynamics 365 Copilot</vt:lpstr>
      <vt:lpstr>Viva Sales</vt:lpstr>
      <vt:lpstr>Viva Sales Demo Video</vt:lpstr>
      <vt:lpstr>Turbocharge your workforce  with Copilot for every job role</vt:lpstr>
      <vt:lpstr>Streamlined, intuitive low-code development for everyone</vt:lpstr>
      <vt:lpstr>Next-generation AI in Power Platform</vt:lpstr>
      <vt:lpstr>Microsoft Security Copilot</vt:lpstr>
      <vt:lpstr>Defend at machine speed with Microsoft Security Copilot</vt:lpstr>
      <vt:lpstr>One integrated developer platform</vt:lpstr>
      <vt:lpstr>GitHub Copilot</vt:lpstr>
      <vt:lpstr>GitHub Copilot Demo Video</vt:lpstr>
      <vt:lpstr>GitHub copilot detail</vt:lpstr>
      <vt:lpstr>Copilot experiences you can try today</vt:lpstr>
      <vt:lpstr>Break</vt:lpstr>
      <vt:lpstr>Intro </vt:lpstr>
      <vt:lpstr>Microsoft  Cloud</vt:lpstr>
      <vt:lpstr>In the age of AI, every app should be intelligent</vt:lpstr>
      <vt:lpstr>Azure AI</vt:lpstr>
      <vt:lpstr>Empowering every organization with Azure AI</vt:lpstr>
      <vt:lpstr>AI Infrastructure</vt:lpstr>
      <vt:lpstr>“We tested different text-to-speech service providers, but Azure offered us the best combination of quality, cost, pre-made neural voices, ability to make our own custom voices, and an easy-to-use API.”</vt:lpstr>
      <vt:lpstr>“Azure Data Factory and Azure ML enabled us to speed up the data feed for the more than 400 buildings by about 25 percent; now that our calculations can be performed in parallel, we can train our models even 50 percent faster.”</vt:lpstr>
      <vt:lpstr>“By using Azure OpenAI Service […] Take Blip is taking a leading-edge approach to AI that makes us future-ready and gives us a competitive edge in the marketplace for customer experience technology.”</vt:lpstr>
      <vt:lpstr>Real business outcomes with Azure AI</vt:lpstr>
      <vt:lpstr>Azure OpenAI Service</vt:lpstr>
      <vt:lpstr>Azure OpenAI Service</vt:lpstr>
      <vt:lpstr>Customizing Azure OpenAI</vt:lpstr>
      <vt:lpstr>Azure OpenAI Service Demo Video</vt:lpstr>
      <vt:lpstr>Azure AI in Microsoft Cloud solutions</vt:lpstr>
      <vt:lpstr>Intro </vt:lpstr>
      <vt:lpstr>AI will reinvent every industry</vt:lpstr>
      <vt:lpstr>Microsoft  Cloud</vt:lpstr>
      <vt:lpstr>Microsoft Cloud industry partner ecosystem</vt:lpstr>
      <vt:lpstr>Microsoft Cloud for Retail</vt:lpstr>
      <vt:lpstr>Partner Fireside Chat</vt:lpstr>
      <vt:lpstr>Intro </vt:lpstr>
      <vt:lpstr>Accelerate innovation by migrating your data</vt:lpstr>
      <vt:lpstr>SEGES Case Study Video</vt:lpstr>
      <vt:lpstr>Microsoft Intelligent Data Platform</vt:lpstr>
      <vt:lpstr>Strabag example</vt:lpstr>
      <vt:lpstr>Apps are the centerpiece of our digital economy</vt:lpstr>
      <vt:lpstr>Carmax</vt:lpstr>
      <vt:lpstr>CarMax Case Study Video</vt:lpstr>
      <vt:lpstr>Applications are where the power of AI comes to life</vt:lpstr>
      <vt:lpstr>How you can get started today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DM Event</dc:title>
  <dc:creator>Jason Tseng</dc:creator>
  <cp:lastModifiedBy>Sofie De Bock</cp:lastModifiedBy>
  <cp:revision>5</cp:revision>
  <dcterms:created xsi:type="dcterms:W3CDTF">2023-04-19T17:19:39Z</dcterms:created>
  <dcterms:modified xsi:type="dcterms:W3CDTF">2023-08-14T11:20:40Z</dcterms:modified>
</cp:coreProperties>
</file>